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3"/>
  </p:notesMasterIdLst>
  <p:sldIdLst>
    <p:sldId id="256" r:id="rId2"/>
    <p:sldId id="257" r:id="rId3"/>
    <p:sldId id="260" r:id="rId4"/>
    <p:sldId id="258" r:id="rId5"/>
    <p:sldId id="301" r:id="rId6"/>
    <p:sldId id="296" r:id="rId7"/>
    <p:sldId id="297" r:id="rId8"/>
    <p:sldId id="298" r:id="rId9"/>
    <p:sldId id="299" r:id="rId10"/>
    <p:sldId id="300" r:id="rId11"/>
    <p:sldId id="259" r:id="rId12"/>
  </p:sldIdLst>
  <p:sldSz cx="9144000" cy="5143500" type="screen16x9"/>
  <p:notesSz cx="6858000" cy="9144000"/>
  <p:embeddedFontLst>
    <p:embeddedFont>
      <p:font typeface="Dosis" pitchFamily="2" charset="77"/>
      <p:regular r:id="rId14"/>
      <p:bold r:id="rId15"/>
    </p:embeddedFont>
    <p:embeddedFont>
      <p:font typeface="Sniglet" pitchFamily="82" charset="0"/>
      <p:regular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QB+ZIzopnkAv5La2AtjeLg==" hashData="R/3f5SAnSL58NT/sNQuv3wJRYn4jZdqxE6qXEyaAul8HkQOv+k8py+PCnZaJ2cAFvVsZ8AhPCqQk9s9y92iwn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4365"/>
    <a:srgbClr val="0086B9"/>
    <a:srgbClr val="02334D"/>
    <a:srgbClr val="031A28"/>
    <a:srgbClr val="036E9C"/>
    <a:srgbClr val="005983"/>
    <a:srgbClr val="A5B7C5"/>
    <a:srgbClr val="008300"/>
    <a:srgbClr val="780606"/>
    <a:srgbClr val="AA7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78245-F04A-4819-98CB-A0784EEE9882}">
  <a:tblStyle styleId="{0FA78245-F04A-4819-98CB-A0784EEE9882}"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0B4C3CC-C3A9-4D13-B8F7-F7B8FBA7BB3D}"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61"/>
    <p:restoredTop sz="94755"/>
  </p:normalViewPr>
  <p:slideViewPr>
    <p:cSldViewPr snapToGrid="0" snapToObjects="1">
      <p:cViewPr varScale="1">
        <p:scale>
          <a:sx n="190" d="100"/>
          <a:sy n="190" d="100"/>
        </p:scale>
        <p:origin x="225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1598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0782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2471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6616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059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6533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dk2"/>
              </a:buClr>
              <a:buSzPts val="4800"/>
              <a:buNone/>
              <a:defRPr sz="4800" b="0">
                <a:solidFill>
                  <a:schemeClr val="dk2"/>
                </a:solidFill>
              </a:defRPr>
            </a:lvl1pPr>
            <a:lvl2pPr lvl="1" algn="r">
              <a:spcBef>
                <a:spcPts val="0"/>
              </a:spcBef>
              <a:spcAft>
                <a:spcPts val="0"/>
              </a:spcAft>
              <a:buClr>
                <a:schemeClr val="dk2"/>
              </a:buClr>
              <a:buSzPts val="4800"/>
              <a:buNone/>
              <a:defRPr sz="4800" b="0">
                <a:solidFill>
                  <a:schemeClr val="dk2"/>
                </a:solidFill>
              </a:defRPr>
            </a:lvl2pPr>
            <a:lvl3pPr lvl="2" algn="r">
              <a:spcBef>
                <a:spcPts val="0"/>
              </a:spcBef>
              <a:spcAft>
                <a:spcPts val="0"/>
              </a:spcAft>
              <a:buClr>
                <a:schemeClr val="dk2"/>
              </a:buClr>
              <a:buSzPts val="4800"/>
              <a:buNone/>
              <a:defRPr sz="4800" b="0">
                <a:solidFill>
                  <a:schemeClr val="dk2"/>
                </a:solidFill>
              </a:defRPr>
            </a:lvl3pPr>
            <a:lvl4pPr lvl="3" algn="r">
              <a:spcBef>
                <a:spcPts val="0"/>
              </a:spcBef>
              <a:spcAft>
                <a:spcPts val="0"/>
              </a:spcAft>
              <a:buClr>
                <a:schemeClr val="dk2"/>
              </a:buClr>
              <a:buSzPts val="4800"/>
              <a:buNone/>
              <a:defRPr sz="4800" b="0">
                <a:solidFill>
                  <a:schemeClr val="dk2"/>
                </a:solidFill>
              </a:defRPr>
            </a:lvl4pPr>
            <a:lvl5pPr lvl="4" algn="r">
              <a:spcBef>
                <a:spcPts val="0"/>
              </a:spcBef>
              <a:spcAft>
                <a:spcPts val="0"/>
              </a:spcAft>
              <a:buClr>
                <a:schemeClr val="dk2"/>
              </a:buClr>
              <a:buSzPts val="4800"/>
              <a:buNone/>
              <a:defRPr sz="4800" b="0">
                <a:solidFill>
                  <a:schemeClr val="dk2"/>
                </a:solidFill>
              </a:defRPr>
            </a:lvl5pPr>
            <a:lvl6pPr lvl="5" algn="r">
              <a:spcBef>
                <a:spcPts val="0"/>
              </a:spcBef>
              <a:spcAft>
                <a:spcPts val="0"/>
              </a:spcAft>
              <a:buClr>
                <a:schemeClr val="dk2"/>
              </a:buClr>
              <a:buSzPts val="4800"/>
              <a:buNone/>
              <a:defRPr sz="4800" b="0">
                <a:solidFill>
                  <a:schemeClr val="dk2"/>
                </a:solidFill>
              </a:defRPr>
            </a:lvl6pPr>
            <a:lvl7pPr lvl="6" algn="r">
              <a:spcBef>
                <a:spcPts val="0"/>
              </a:spcBef>
              <a:spcAft>
                <a:spcPts val="0"/>
              </a:spcAft>
              <a:buClr>
                <a:schemeClr val="dk2"/>
              </a:buClr>
              <a:buSzPts val="4800"/>
              <a:buNone/>
              <a:defRPr sz="4800" b="0">
                <a:solidFill>
                  <a:schemeClr val="dk2"/>
                </a:solidFill>
              </a:defRPr>
            </a:lvl7pPr>
            <a:lvl8pPr lvl="7" algn="r">
              <a:spcBef>
                <a:spcPts val="0"/>
              </a:spcBef>
              <a:spcAft>
                <a:spcPts val="0"/>
              </a:spcAft>
              <a:buClr>
                <a:schemeClr val="dk2"/>
              </a:buClr>
              <a:buSzPts val="4800"/>
              <a:buNone/>
              <a:defRPr sz="4800" b="0">
                <a:solidFill>
                  <a:schemeClr val="dk2"/>
                </a:solidFill>
              </a:defRPr>
            </a:lvl8pPr>
            <a:lvl9pPr lvl="8" algn="r">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6"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notesSlide" Target="../notesSlides/notesSlide4.xml"/><Relationship Id="rId16"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6.png"/><Relationship Id="rId1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0.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12"/>
          <p:cNvSpPr txBox="1">
            <a:spLocks noGrp="1"/>
          </p:cNvSpPr>
          <p:nvPr>
            <p:ph type="ctrTitle"/>
          </p:nvPr>
        </p:nvSpPr>
        <p:spPr>
          <a:xfrm>
            <a:off x="1190064" y="650062"/>
            <a:ext cx="7073153"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400" b="1" dirty="0"/>
              <a:t>CLASIFICACIÓN DE LOS SERES VIVOS</a:t>
            </a:r>
            <a:endParaRPr sz="5400" b="1" dirty="0"/>
          </a:p>
        </p:txBody>
      </p:sp>
      <p:sp>
        <p:nvSpPr>
          <p:cNvPr id="3" name="Google Shape;530;p13">
            <a:extLst>
              <a:ext uri="{FF2B5EF4-FFF2-40B4-BE49-F238E27FC236}">
                <a16:creationId xmlns:a16="http://schemas.microsoft.com/office/drawing/2014/main" id="{C31F92BD-D3C0-694D-702D-78B267FD1CAA}"/>
              </a:ext>
            </a:extLst>
          </p:cNvPr>
          <p:cNvSpPr txBox="1">
            <a:spLocks/>
          </p:cNvSpPr>
          <p:nvPr/>
        </p:nvSpPr>
        <p:spPr>
          <a:xfrm>
            <a:off x="2666684" y="2143050"/>
            <a:ext cx="4119911"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1pPr>
            <a:lvl2pPr marR="0" lvl="1"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2pPr>
            <a:lvl3pPr marR="0" lvl="2"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3pPr>
            <a:lvl4pPr marR="0" lvl="3"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4pPr>
            <a:lvl5pPr marR="0" lvl="4"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5pPr>
            <a:lvl6pPr marR="0" lvl="5"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6pPr>
            <a:lvl7pPr marR="0" lvl="6"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7pPr>
            <a:lvl8pPr marR="0" lvl="7"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8pPr>
            <a:lvl9pPr marR="0" lvl="8" algn="r" rtl="0">
              <a:lnSpc>
                <a:spcPct val="100000"/>
              </a:lnSpc>
              <a:spcBef>
                <a:spcPts val="0"/>
              </a:spcBef>
              <a:spcAft>
                <a:spcPts val="0"/>
              </a:spcAft>
              <a:buClr>
                <a:schemeClr val="dk2"/>
              </a:buClr>
              <a:buSzPts val="4800"/>
              <a:buFont typeface="Sniglet"/>
              <a:buNone/>
              <a:defRPr sz="4800" b="0" i="0" u="none" strike="noStrike" cap="none">
                <a:solidFill>
                  <a:schemeClr val="dk2"/>
                </a:solidFill>
                <a:latin typeface="Sniglet"/>
                <a:ea typeface="Sniglet"/>
                <a:cs typeface="Sniglet"/>
                <a:sym typeface="Sniglet"/>
              </a:defRPr>
            </a:lvl9pPr>
          </a:lstStyle>
          <a:p>
            <a:pPr algn="ctr"/>
            <a:r>
              <a:rPr lang="es-MX" sz="2800" dirty="0">
                <a:solidFill>
                  <a:srgbClr val="00B0F0"/>
                </a:solidFill>
              </a:rPr>
              <a:t>Erick J. Ponce Manjarrez</a:t>
            </a:r>
          </a:p>
          <a:p>
            <a:pPr algn="ctr"/>
            <a:r>
              <a:rPr lang="es-MX" sz="2800" dirty="0">
                <a:solidFill>
                  <a:srgbClr val="00B0F0"/>
                </a:solidFill>
              </a:rPr>
              <a:t>Perla Urquidez Bejarano</a:t>
            </a:r>
          </a:p>
        </p:txBody>
      </p:sp>
      <p:pic>
        <p:nvPicPr>
          <p:cNvPr id="4" name="Imagen 3" descr="Icono&#10;&#10;Descripción generada automáticamente">
            <a:hlinkClick r:id="" action="ppaction://hlinkshowjump?jump=nextslide"/>
            <a:extLst>
              <a:ext uri="{FF2B5EF4-FFF2-40B4-BE49-F238E27FC236}">
                <a16:creationId xmlns:a16="http://schemas.microsoft.com/office/drawing/2014/main" id="{2C44242C-D629-E843-F764-4E967F49D03C}"/>
              </a:ext>
            </a:extLst>
          </p:cNvPr>
          <p:cNvPicPr>
            <a:picLocks noChangeAspect="1"/>
          </p:cNvPicPr>
          <p:nvPr/>
        </p:nvPicPr>
        <p:blipFill>
          <a:blip r:embed="rId3"/>
          <a:stretch>
            <a:fillRect/>
          </a:stretch>
        </p:blipFill>
        <p:spPr>
          <a:xfrm>
            <a:off x="7947921" y="2080337"/>
            <a:ext cx="836823" cy="70936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13"/>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a:t>INTRODUCCIÓN</a:t>
            </a:r>
            <a:endParaRPr sz="3600" dirty="0"/>
          </a:p>
        </p:txBody>
      </p:sp>
      <p:sp>
        <p:nvSpPr>
          <p:cNvPr id="531" name="Google Shape;531;p13"/>
          <p:cNvSpPr txBox="1"/>
          <p:nvPr/>
        </p:nvSpPr>
        <p:spPr>
          <a:xfrm>
            <a:off x="356346" y="1167286"/>
            <a:ext cx="7106771" cy="3687102"/>
          </a:xfrm>
          <a:prstGeom prst="rect">
            <a:avLst/>
          </a:prstGeom>
          <a:noFill/>
          <a:ln>
            <a:noFill/>
          </a:ln>
        </p:spPr>
        <p:txBody>
          <a:bodyPr spcFirstLastPara="1" wrap="square" lIns="91425" tIns="91425" rIns="91425" bIns="91425" anchor="t" anchorCtr="0">
            <a:noAutofit/>
          </a:bodyPr>
          <a:lstStyle/>
          <a:p>
            <a:pPr marL="285750" indent="-285750" algn="just">
              <a:buFont typeface="Arial" panose="020B0604020202020204" pitchFamily="34" charset="0"/>
              <a:buChar char="•"/>
            </a:pPr>
            <a:r>
              <a:rPr lang="es-MX" dirty="0">
                <a:latin typeface="Dosis" pitchFamily="2" charset="77"/>
              </a:rPr>
              <a:t>Desde la época de Aristóteles y hasta mediados del siglo XIX, los biólogos dividieron los organismos en dos reinos: </a:t>
            </a:r>
            <a:r>
              <a:rPr lang="es-MX" b="1" dirty="0">
                <a:latin typeface="Dosis" pitchFamily="2" charset="77"/>
              </a:rPr>
              <a:t>Plantae </a:t>
            </a:r>
            <a:r>
              <a:rPr lang="es-MX" dirty="0">
                <a:latin typeface="Dosis" pitchFamily="2" charset="77"/>
              </a:rPr>
              <a:t>y </a:t>
            </a:r>
            <a:r>
              <a:rPr lang="es-MX" b="1" dirty="0">
                <a:latin typeface="Dosis" pitchFamily="2" charset="77"/>
              </a:rPr>
              <a:t>Animalia</a:t>
            </a:r>
            <a:r>
              <a:rPr lang="es-MX" dirty="0">
                <a:latin typeface="Dosis" pitchFamily="2" charset="77"/>
              </a:rPr>
              <a:t>. Después del desarrollo del microscopio se volvió cada vez más obvio que muchos organismos no podían asignarse con facilidad al reino vegetal o al reino animal. Por ejemplo, el organismo unicelular </a:t>
            </a:r>
            <a:r>
              <a:rPr lang="es-MX" i="1" dirty="0">
                <a:latin typeface="Dosis" pitchFamily="2" charset="77"/>
              </a:rPr>
              <a:t>Euglena </a:t>
            </a:r>
            <a:r>
              <a:rPr lang="es-MX" dirty="0">
                <a:latin typeface="Dosis" pitchFamily="2" charset="77"/>
              </a:rPr>
              <a:t>se ha clasificado en varias ocasiones en el reino vegetal y en el reino animal, pero en realidad no encaja en ninguno de ellos. </a:t>
            </a: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r>
              <a:rPr lang="es-MX" dirty="0">
                <a:latin typeface="Dosis" pitchFamily="2" charset="77"/>
              </a:rPr>
              <a:t>En 1866 un biólogo alemán, Ernest Haeckel, propuso el establecimiento de un tercer reino, </a:t>
            </a:r>
            <a:r>
              <a:rPr lang="es-MX" b="1" dirty="0">
                <a:latin typeface="Dosis" pitchFamily="2" charset="77"/>
              </a:rPr>
              <a:t>Protista</a:t>
            </a:r>
            <a:r>
              <a:rPr lang="es-MX" dirty="0">
                <a:latin typeface="Dosis" pitchFamily="2" charset="77"/>
              </a:rPr>
              <a:t>, para acomodar a las bacterias y otros microorganismos. </a:t>
            </a:r>
          </a:p>
          <a:p>
            <a:pPr algn="just"/>
            <a:endParaRPr lang="es-MX" dirty="0">
              <a:latin typeface="Dosis" pitchFamily="2" charset="77"/>
            </a:endParaRPr>
          </a:p>
          <a:p>
            <a:pPr marL="285750" indent="-285750" algn="just">
              <a:buFont typeface="Arial" panose="020B0604020202020204" pitchFamily="34" charset="0"/>
              <a:buChar char="•"/>
            </a:pPr>
            <a:r>
              <a:rPr lang="es-MX" dirty="0">
                <a:latin typeface="Dosis" pitchFamily="2" charset="77"/>
              </a:rPr>
              <a:t>Whittaker sugirió que los hongos (que incluyen setas, mohos y levaduras) se removieran del reino vegetal y se clasificaran en su propio reino, </a:t>
            </a:r>
            <a:r>
              <a:rPr lang="es-MX" b="1" dirty="0">
                <a:latin typeface="Dosis" pitchFamily="2" charset="77"/>
              </a:rPr>
              <a:t>Fungi</a:t>
            </a:r>
            <a:r>
              <a:rPr lang="es-MX" dirty="0">
                <a:latin typeface="Dosis" pitchFamily="2" charset="77"/>
              </a:rPr>
              <a:t>. Después de todo, los hongos no son fotosintéticos y deben absorber nutrientes producidos por otros organismos. </a:t>
            </a: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r>
              <a:rPr lang="es-MX" dirty="0">
                <a:latin typeface="Dosis" pitchFamily="2" charset="77"/>
              </a:rPr>
              <a:t>Posteriormente se estableció el reino </a:t>
            </a:r>
            <a:r>
              <a:rPr lang="es-MX" b="1" dirty="0">
                <a:latin typeface="Dosis" pitchFamily="2" charset="77"/>
              </a:rPr>
              <a:t>Prokaryotae </a:t>
            </a:r>
            <a:r>
              <a:rPr lang="es-MX" dirty="0">
                <a:latin typeface="Dosis" pitchFamily="2" charset="77"/>
              </a:rPr>
              <a:t>para alojar a las bacterias, que son diferentes de todos los demás organismos ya  que no tienen núcleos distintivos ni otros organelos membranosos y no experimentan división mitótica. Pero a partir de estudios moléculares ahora se divide este reino en dos: </a:t>
            </a:r>
            <a:r>
              <a:rPr lang="es-MX" b="1" dirty="0">
                <a:latin typeface="Dosis" pitchFamily="2" charset="77"/>
              </a:rPr>
              <a:t>Bacteria </a:t>
            </a:r>
            <a:r>
              <a:rPr lang="es-MX" dirty="0">
                <a:latin typeface="Dosis" pitchFamily="2" charset="77"/>
              </a:rPr>
              <a:t>y </a:t>
            </a:r>
            <a:r>
              <a:rPr lang="es-MX" b="1" dirty="0">
                <a:latin typeface="Dosis" pitchFamily="2" charset="77"/>
              </a:rPr>
              <a:t>Archaea </a:t>
            </a:r>
            <a:endParaRPr lang="es-MX" dirty="0">
              <a:latin typeface="Dosis" pitchFamily="2" charset="77"/>
            </a:endParaRPr>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sz="1200" dirty="0">
              <a:latin typeface="Dosis" pitchFamily="2" charset="77"/>
            </a:endParaRPr>
          </a:p>
          <a:p>
            <a:pPr marL="0" lvl="0" indent="0" algn="l" rtl="0">
              <a:spcBef>
                <a:spcPts val="600"/>
              </a:spcBef>
              <a:spcAft>
                <a:spcPts val="0"/>
              </a:spcAft>
              <a:buNone/>
            </a:pPr>
            <a:endParaRPr sz="1200" dirty="0">
              <a:solidFill>
                <a:srgbClr val="3D4965"/>
              </a:solidFill>
              <a:latin typeface="Dosis"/>
              <a:ea typeface="Dosis"/>
              <a:cs typeface="Dosis"/>
              <a:sym typeface="Dosis"/>
            </a:endParaRPr>
          </a:p>
        </p:txBody>
      </p:sp>
      <p:sp>
        <p:nvSpPr>
          <p:cNvPr id="534" name="Google Shape;534;p13"/>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2</a:t>
            </a:fld>
            <a:endParaRPr/>
          </a:p>
        </p:txBody>
      </p:sp>
      <p:sp>
        <p:nvSpPr>
          <p:cNvPr id="7" name="Google Shape;577;p19">
            <a:extLst>
              <a:ext uri="{FF2B5EF4-FFF2-40B4-BE49-F238E27FC236}">
                <a16:creationId xmlns:a16="http://schemas.microsoft.com/office/drawing/2014/main" id="{45031E2D-EA8D-80DB-FF30-C81CD5B7A9A3}"/>
              </a:ext>
            </a:extLst>
          </p:cNvPr>
          <p:cNvSpPr txBox="1">
            <a:spLocks noGrp="1"/>
          </p:cNvSpPr>
          <p:nvPr>
            <p:ph type="body" idx="1"/>
          </p:nvPr>
        </p:nvSpPr>
        <p:spPr>
          <a:xfrm>
            <a:off x="5951938" y="4682893"/>
            <a:ext cx="1699439" cy="512712"/>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200" b="1" dirty="0"/>
              <a:t>(Solomon </a:t>
            </a:r>
            <a:r>
              <a:rPr lang="en" sz="1200" b="1" i="1" dirty="0"/>
              <a:t>et al</a:t>
            </a:r>
            <a:r>
              <a:rPr lang="en" sz="1200" b="1" dirty="0"/>
              <a:t>., 2013)</a:t>
            </a:r>
            <a:endParaRPr sz="1200" b="1" dirty="0"/>
          </a:p>
        </p:txBody>
      </p:sp>
      <p:pic>
        <p:nvPicPr>
          <p:cNvPr id="11" name="Imagen 10" descr="Icono&#10;&#10;Descripción generada automáticamente">
            <a:hlinkClick r:id="" action="ppaction://hlinkshowjump?jump=nextslide"/>
            <a:extLst>
              <a:ext uri="{FF2B5EF4-FFF2-40B4-BE49-F238E27FC236}">
                <a16:creationId xmlns:a16="http://schemas.microsoft.com/office/drawing/2014/main" id="{FE022B5C-199A-8FB6-A455-5DF9F532AFF0}"/>
              </a:ext>
            </a:extLst>
          </p:cNvPr>
          <p:cNvPicPr>
            <a:picLocks noChangeAspect="1"/>
          </p:cNvPicPr>
          <p:nvPr/>
        </p:nvPicPr>
        <p:blipFill>
          <a:blip r:embed="rId3"/>
          <a:stretch>
            <a:fillRect/>
          </a:stretch>
        </p:blipFill>
        <p:spPr>
          <a:xfrm>
            <a:off x="8050471" y="2217070"/>
            <a:ext cx="836823" cy="70936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796D937F-9D6E-A3C5-183C-52E0EBA0F3FD}"/>
                  </a:ext>
                </a:extLst>
              </p:cNvPr>
              <p:cNvGraphicFramePr>
                <a:graphicFrameLocks noChangeAspect="1"/>
              </p:cNvGraphicFramePr>
              <p:nvPr>
                <p:extLst>
                  <p:ext uri="{D42A27DB-BD31-4B8C-83A1-F6EECF244321}">
                    <p14:modId xmlns:p14="http://schemas.microsoft.com/office/powerpoint/2010/main" val="3780582346"/>
                  </p:ext>
                </p:extLst>
              </p:nvPr>
            </p:nvGraphicFramePr>
            <p:xfrm>
              <a:off x="5580905" y="1380414"/>
              <a:ext cx="2121076" cy="3278844"/>
            </p:xfrm>
            <a:graphic>
              <a:graphicData uri="http://schemas.microsoft.com/office/powerpoint/2016/slidezoom">
                <pslz:sldZm>
                  <pslz:sldZmObj sldId="258" cId="0">
                    <pslz:zmPr id="{7744C78E-9AFC-435D-88E0-7F4F5FCC769E}" returnToParent="0" imageType="cover" transitionDur="1000">
                      <p166:blipFill xmlns:p166="http://schemas.microsoft.com/office/powerpoint/2016/6/main">
                        <a:blip r:embed="rId3"/>
                        <a:stretch>
                          <a:fillRect/>
                        </a:stretch>
                      </p166:blipFill>
                      <p166:spPr xmlns:p166="http://schemas.microsoft.com/office/powerpoint/2016/6/main">
                        <a:xfrm>
                          <a:off x="0" y="0"/>
                          <a:ext cx="2121076" cy="3278844"/>
                        </a:xfrm>
                        <a:prstGeom prst="rect">
                          <a:avLst/>
                        </a:prstGeom>
                        <a:ln w="3175">
                          <a:solidFill>
                            <a:prstClr val="ltGray"/>
                          </a:solidFill>
                        </a:ln>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796D937F-9D6E-A3C5-183C-52E0EBA0F3FD}"/>
                  </a:ext>
                </a:extLst>
              </p:cNvPr>
              <p:cNvPicPr>
                <a:picLocks noGrp="1" noRot="1" noChangeAspect="1" noMove="1" noResize="1" noEditPoints="1" noAdjustHandles="1" noChangeArrowheads="1" noChangeShapeType="1"/>
              </p:cNvPicPr>
              <p:nvPr/>
            </p:nvPicPr>
            <p:blipFill>
              <a:blip r:embed="rId4"/>
              <a:stretch>
                <a:fillRect/>
              </a:stretch>
            </p:blipFill>
            <p:spPr>
              <a:xfrm>
                <a:off x="5580905" y="1380414"/>
                <a:ext cx="2121076" cy="3278844"/>
              </a:xfrm>
              <a:prstGeom prst="rect">
                <a:avLst/>
              </a:prstGeom>
              <a:ln w="3175">
                <a:solidFill>
                  <a:prstClr val="ltGray"/>
                </a:solidFill>
              </a:ln>
            </p:spPr>
          </p:pic>
        </mc:Fallback>
      </mc:AlternateContent>
      <p:sp>
        <p:nvSpPr>
          <p:cNvPr id="553" name="Google Shape;553;p16"/>
          <p:cNvSpPr txBox="1">
            <a:spLocks noGrp="1"/>
          </p:cNvSpPr>
          <p:nvPr>
            <p:ph type="body" idx="1"/>
          </p:nvPr>
        </p:nvSpPr>
        <p:spPr>
          <a:xfrm>
            <a:off x="800100" y="1385047"/>
            <a:ext cx="4377017" cy="3200400"/>
          </a:xfrm>
          <a:prstGeom prst="rect">
            <a:avLst/>
          </a:prstGeom>
        </p:spPr>
        <p:txBody>
          <a:bodyPr spcFirstLastPara="1" wrap="square" lIns="91425" tIns="91425" rIns="91425" bIns="91425" anchor="ctr" anchorCtr="0">
            <a:noAutofit/>
          </a:bodyPr>
          <a:lstStyle/>
          <a:p>
            <a:pPr marL="342900" indent="-342900" algn="just">
              <a:buFont typeface="Arial" panose="020B0604020202020204" pitchFamily="34" charset="0"/>
              <a:buChar char="•"/>
            </a:pPr>
            <a:r>
              <a:rPr lang="es-MX" sz="2400" dirty="0">
                <a:latin typeface="Dosis" pitchFamily="2" charset="77"/>
              </a:rPr>
              <a:t>Con un clic en la siguiente imagen se desplegará el modelo interactivo del anillo de la vida modificado de Rivera &amp; Lake, (2004).</a:t>
            </a:r>
          </a:p>
          <a:p>
            <a:pPr marL="342900" indent="-342900" algn="just">
              <a:buFont typeface="Arial" panose="020B0604020202020204" pitchFamily="34" charset="0"/>
              <a:buChar char="•"/>
            </a:pPr>
            <a:r>
              <a:rPr lang="es-MX" sz="2400" dirty="0">
                <a:latin typeface="Dosis" pitchFamily="2" charset="77"/>
              </a:rPr>
              <a:t>Con un clic en el ejemplo de cada reino se mostrará su información más relevante.</a:t>
            </a:r>
          </a:p>
          <a:p>
            <a:pPr marL="342900" lvl="0" indent="-342900" algn="ctr" rtl="0">
              <a:spcBef>
                <a:spcPts val="600"/>
              </a:spcBef>
              <a:spcAft>
                <a:spcPts val="0"/>
              </a:spcAft>
              <a:buFont typeface="Arial" panose="020B0604020202020204" pitchFamily="34" charset="0"/>
              <a:buChar char="•"/>
            </a:pPr>
            <a:endParaRPr sz="2400" dirty="0"/>
          </a:p>
        </p:txBody>
      </p:sp>
      <p:sp>
        <p:nvSpPr>
          <p:cNvPr id="554" name="Google Shape;554;p16"/>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4" name="Google Shape;539;p14">
            <a:extLst>
              <a:ext uri="{FF2B5EF4-FFF2-40B4-BE49-F238E27FC236}">
                <a16:creationId xmlns:a16="http://schemas.microsoft.com/office/drawing/2014/main" id="{8E383A71-3F8F-0F3B-28A2-34B57A3B2535}"/>
              </a:ext>
            </a:extLst>
          </p:cNvPr>
          <p:cNvSpPr txBox="1">
            <a:spLocks/>
          </p:cNvSpPr>
          <p:nvPr/>
        </p:nvSpPr>
        <p:spPr>
          <a:xfrm>
            <a:off x="1660712" y="66201"/>
            <a:ext cx="5993140" cy="1159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1pPr>
            <a:lvl2pPr marR="0" lvl="1"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2pPr>
            <a:lvl3pPr marR="0" lvl="2"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3pPr>
            <a:lvl4pPr marR="0" lvl="3"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4pPr>
            <a:lvl5pPr marR="0" lvl="4"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5pPr>
            <a:lvl6pPr marR="0" lvl="5"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6pPr>
            <a:lvl7pPr marR="0" lvl="6"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7pPr>
            <a:lvl8pPr marR="0" lvl="7"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8pPr>
            <a:lvl9pPr marR="0" lvl="8" algn="l" rtl="0">
              <a:lnSpc>
                <a:spcPct val="100000"/>
              </a:lnSpc>
              <a:spcBef>
                <a:spcPts val="0"/>
              </a:spcBef>
              <a:spcAft>
                <a:spcPts val="0"/>
              </a:spcAft>
              <a:buClr>
                <a:schemeClr val="accent1"/>
              </a:buClr>
              <a:buSzPts val="1800"/>
              <a:buFont typeface="Sniglet"/>
              <a:buNone/>
              <a:defRPr sz="1800" b="0" i="0" u="none" strike="noStrike" cap="none">
                <a:solidFill>
                  <a:schemeClr val="accent1"/>
                </a:solidFill>
                <a:latin typeface="Sniglet"/>
                <a:ea typeface="Sniglet"/>
                <a:cs typeface="Sniglet"/>
                <a:sym typeface="Sniglet"/>
              </a:defRPr>
            </a:lvl9pPr>
          </a:lstStyle>
          <a:p>
            <a:r>
              <a:rPr lang="es-MX" sz="6000" dirty="0"/>
              <a:t>INSTRUCCIONES</a:t>
            </a:r>
          </a:p>
        </p:txBody>
      </p:sp>
      <p:grpSp>
        <p:nvGrpSpPr>
          <p:cNvPr id="5" name="Google Shape;729;p32">
            <a:extLst>
              <a:ext uri="{FF2B5EF4-FFF2-40B4-BE49-F238E27FC236}">
                <a16:creationId xmlns:a16="http://schemas.microsoft.com/office/drawing/2014/main" id="{DD44E6A1-9E23-782C-3020-2D8CB9ACB74A}"/>
              </a:ext>
            </a:extLst>
          </p:cNvPr>
          <p:cNvGrpSpPr/>
          <p:nvPr/>
        </p:nvGrpSpPr>
        <p:grpSpPr>
          <a:xfrm>
            <a:off x="5541231" y="1055593"/>
            <a:ext cx="2195921" cy="3889553"/>
            <a:chOff x="2112475" y="238125"/>
            <a:chExt cx="3395050" cy="5238750"/>
          </a:xfrm>
        </p:grpSpPr>
        <p:sp>
          <p:nvSpPr>
            <p:cNvPr id="6" name="Google Shape;730;p32">
              <a:extLst>
                <a:ext uri="{FF2B5EF4-FFF2-40B4-BE49-F238E27FC236}">
                  <a16:creationId xmlns:a16="http://schemas.microsoft.com/office/drawing/2014/main" id="{EC007CDA-1024-6812-A627-F79690596976}"/>
                </a:ext>
              </a:extLst>
            </p:cNvPr>
            <p:cNvSpPr/>
            <p:nvPr/>
          </p:nvSpPr>
          <p:spPr>
            <a:xfrm>
              <a:off x="2112475" y="238125"/>
              <a:ext cx="3395050" cy="5238750"/>
            </a:xfrm>
            <a:custGeom>
              <a:avLst/>
              <a:gdLst/>
              <a:ahLst/>
              <a:cxnLst/>
              <a:rect l="l" t="t" r="r" b="b"/>
              <a:pathLst>
                <a:path w="135802" h="209550" extrusionOk="0">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31;p32">
              <a:extLst>
                <a:ext uri="{FF2B5EF4-FFF2-40B4-BE49-F238E27FC236}">
                  <a16:creationId xmlns:a16="http://schemas.microsoft.com/office/drawing/2014/main" id="{193DB671-BDB0-C3AF-7107-A3600E6038E1}"/>
                </a:ext>
              </a:extLst>
            </p:cNvPr>
            <p:cNvSpPr/>
            <p:nvPr/>
          </p:nvSpPr>
          <p:spPr>
            <a:xfrm>
              <a:off x="3671350" y="5147100"/>
              <a:ext cx="279175" cy="179900"/>
            </a:xfrm>
            <a:custGeom>
              <a:avLst/>
              <a:gdLst/>
              <a:ahLst/>
              <a:cxnLst/>
              <a:rect l="l" t="t"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732;p32">
              <a:extLst>
                <a:ext uri="{FF2B5EF4-FFF2-40B4-BE49-F238E27FC236}">
                  <a16:creationId xmlns:a16="http://schemas.microsoft.com/office/drawing/2014/main" id="{F12B60AB-5695-95AB-3B26-D8AB8792428D}"/>
                </a:ext>
              </a:extLst>
            </p:cNvPr>
            <p:cNvSpPr/>
            <p:nvPr/>
          </p:nvSpPr>
          <p:spPr>
            <a:xfrm>
              <a:off x="3650725" y="446100"/>
              <a:ext cx="54375" cy="54350"/>
            </a:xfrm>
            <a:custGeom>
              <a:avLst/>
              <a:gdLst/>
              <a:ahLst/>
              <a:cxnLst/>
              <a:rect l="l" t="t"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33;p32">
              <a:extLst>
                <a:ext uri="{FF2B5EF4-FFF2-40B4-BE49-F238E27FC236}">
                  <a16:creationId xmlns:a16="http://schemas.microsoft.com/office/drawing/2014/main" id="{CEA61829-A7D3-7D5A-297B-C751F1BF5240}"/>
                </a:ext>
              </a:extLst>
            </p:cNvPr>
            <p:cNvSpPr/>
            <p:nvPr/>
          </p:nvSpPr>
          <p:spPr>
            <a:xfrm>
              <a:off x="3761275" y="423600"/>
              <a:ext cx="99325" cy="99325"/>
            </a:xfrm>
            <a:custGeom>
              <a:avLst/>
              <a:gdLst/>
              <a:ahLst/>
              <a:cxnLst/>
              <a:rect l="l" t="t"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21000">
              <a:schemeClr val="accent1">
                <a:lumMod val="0"/>
                <a:lumOff val="100000"/>
              </a:schemeClr>
            </a:gs>
            <a:gs pos="82000">
              <a:schemeClr val="accent1">
                <a:lumMod val="0"/>
                <a:lumOff val="100000"/>
              </a:schemeClr>
            </a:gs>
            <a:gs pos="100000">
              <a:schemeClr val="bg2">
                <a:lumMod val="75000"/>
              </a:schemeClr>
            </a:gs>
          </a:gsLst>
          <a:path path="circle">
            <a:fillToRect l="50000" t="-80000" r="50000" b="180000"/>
          </a:path>
        </a:gradFill>
        <a:effectLst/>
      </p:bgPr>
    </p:bg>
    <p:spTree>
      <p:nvGrpSpPr>
        <p:cNvPr id="1" name="Shape 538"/>
        <p:cNvGrpSpPr/>
        <p:nvPr/>
      </p:nvGrpSpPr>
      <p:grpSpPr>
        <a:xfrm>
          <a:off x="0" y="0"/>
          <a:ext cx="0" cy="0"/>
          <a:chOff x="0" y="0"/>
          <a:chExt cx="0" cy="0"/>
        </a:xfrm>
      </p:grpSpPr>
      <p:sp>
        <p:nvSpPr>
          <p:cNvPr id="539" name="Google Shape;539;p14"/>
          <p:cNvSpPr txBox="1">
            <a:spLocks noGrp="1"/>
          </p:cNvSpPr>
          <p:nvPr>
            <p:ph type="ctrTitle" idx="4294967295"/>
          </p:nvPr>
        </p:nvSpPr>
        <p:spPr>
          <a:xfrm>
            <a:off x="1687606" y="-434749"/>
            <a:ext cx="599314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t>ANILLO DE LA VIDA</a:t>
            </a:r>
            <a:endParaRPr sz="4400" dirty="0"/>
          </a:p>
        </p:txBody>
      </p:sp>
      <p:sp>
        <p:nvSpPr>
          <p:cNvPr id="542" name="Google Shape;542;p1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pic>
        <p:nvPicPr>
          <p:cNvPr id="3" name="Imagen 2">
            <a:extLst>
              <a:ext uri="{FF2B5EF4-FFF2-40B4-BE49-F238E27FC236}">
                <a16:creationId xmlns:a16="http://schemas.microsoft.com/office/drawing/2014/main" id="{EFC355B4-AB79-ACD5-3BB9-1DE9E56BCA6C}"/>
              </a:ext>
            </a:extLst>
          </p:cNvPr>
          <p:cNvPicPr>
            <a:picLocks noChangeAspect="1"/>
          </p:cNvPicPr>
          <p:nvPr/>
        </p:nvPicPr>
        <p:blipFill>
          <a:blip r:embed="rId3"/>
          <a:stretch>
            <a:fillRect/>
          </a:stretch>
        </p:blipFill>
        <p:spPr>
          <a:xfrm>
            <a:off x="3582883" y="1593476"/>
            <a:ext cx="2537969" cy="3404873"/>
          </a:xfrm>
          <a:prstGeom prst="rect">
            <a:avLst/>
          </a:prstGeom>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4C650041-30FB-BB73-206B-8257596BB610}"/>
                  </a:ext>
                </a:extLst>
              </p:cNvPr>
              <p:cNvGraphicFramePr>
                <a:graphicFrameLocks noChangeAspect="1"/>
              </p:cNvGraphicFramePr>
              <p:nvPr>
                <p:extLst>
                  <p:ext uri="{D42A27DB-BD31-4B8C-83A1-F6EECF244321}">
                    <p14:modId xmlns:p14="http://schemas.microsoft.com/office/powerpoint/2010/main" val="2680182316"/>
                  </p:ext>
                </p:extLst>
              </p:nvPr>
            </p:nvGraphicFramePr>
            <p:xfrm>
              <a:off x="2340597" y="2652974"/>
              <a:ext cx="1242286" cy="1285875"/>
            </p:xfrm>
            <a:graphic>
              <a:graphicData uri="http://schemas.microsoft.com/office/powerpoint/2016/slidezoom">
                <pslz:sldZm>
                  <pslz:sldZmObj sldId="301" cId="3977919617">
                    <pslz:zmPr id="{08CB9C1B-DF15-48C2-BDF5-D05C2547A408}" returnToParent="0" imageType="cover" transitionDur="1000" showBg="0">
                      <p166:blipFill xmlns:p166="http://schemas.microsoft.com/office/powerpoint/2016/6/main">
                        <a:blip r:embed="rId4"/>
                        <a:stretch>
                          <a:fillRect/>
                        </a:stretch>
                      </p166:blipFill>
                      <p166:spPr xmlns:p166="http://schemas.microsoft.com/office/powerpoint/2016/6/main">
                        <a:xfrm>
                          <a:off x="0" y="0"/>
                          <a:ext cx="1242286" cy="1285875"/>
                        </a:xfrm>
                        <a:prstGeom prst="rect">
                          <a:avLst/>
                        </a:prstGeom>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4C650041-30FB-BB73-206B-8257596BB610}"/>
                  </a:ext>
                </a:extLst>
              </p:cNvPr>
              <p:cNvPicPr>
                <a:picLocks noGrp="1" noRot="1" noChangeAspect="1" noMove="1" noResize="1" noEditPoints="1" noAdjustHandles="1" noChangeArrowheads="1" noChangeShapeType="1"/>
              </p:cNvPicPr>
              <p:nvPr/>
            </p:nvPicPr>
            <p:blipFill>
              <a:blip r:embed="rId5"/>
              <a:stretch>
                <a:fillRect/>
              </a:stretch>
            </p:blipFill>
            <p:spPr>
              <a:xfrm>
                <a:off x="2340597" y="2652974"/>
                <a:ext cx="1242286" cy="1285875"/>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C4B3B2A2-4C0E-1543-872C-D06144F5B8FC}"/>
                  </a:ext>
                </a:extLst>
              </p:cNvPr>
              <p:cNvGraphicFramePr>
                <a:graphicFrameLocks noChangeAspect="1"/>
              </p:cNvGraphicFramePr>
              <p:nvPr>
                <p:extLst>
                  <p:ext uri="{D42A27DB-BD31-4B8C-83A1-F6EECF244321}">
                    <p14:modId xmlns:p14="http://schemas.microsoft.com/office/powerpoint/2010/main" val="1673339085"/>
                  </p:ext>
                </p:extLst>
              </p:nvPr>
            </p:nvGraphicFramePr>
            <p:xfrm>
              <a:off x="6197859" y="3063445"/>
              <a:ext cx="1165279" cy="1285875"/>
            </p:xfrm>
            <a:graphic>
              <a:graphicData uri="http://schemas.microsoft.com/office/powerpoint/2016/slidezoom">
                <pslz:sldZm>
                  <pslz:sldZmObj sldId="296" cId="2003801351">
                    <pslz:zmPr id="{DF85FE3E-8F60-4BD7-855D-DD910536FBBA}" returnToParent="0" imageType="cover" transitionDur="1000" showBg="0">
                      <p166:blipFill xmlns:p166="http://schemas.microsoft.com/office/powerpoint/2016/6/main">
                        <a:blip r:embed="rId6"/>
                        <a:stretch>
                          <a:fillRect/>
                        </a:stretch>
                      </p166:blipFill>
                      <p166:spPr xmlns:p166="http://schemas.microsoft.com/office/powerpoint/2016/6/main">
                        <a:xfrm>
                          <a:off x="0" y="0"/>
                          <a:ext cx="1165279" cy="1285875"/>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C4B3B2A2-4C0E-1543-872C-D06144F5B8FC}"/>
                  </a:ext>
                </a:extLst>
              </p:cNvPr>
              <p:cNvPicPr>
                <a:picLocks noGrp="1" noRot="1" noChangeAspect="1" noMove="1" noResize="1" noEditPoints="1" noAdjustHandles="1" noChangeArrowheads="1" noChangeShapeType="1"/>
              </p:cNvPicPr>
              <p:nvPr/>
            </p:nvPicPr>
            <p:blipFill>
              <a:blip r:embed="rId7"/>
              <a:stretch>
                <a:fillRect/>
              </a:stretch>
            </p:blipFill>
            <p:spPr>
              <a:xfrm>
                <a:off x="6197859" y="3063445"/>
                <a:ext cx="1165279" cy="1285875"/>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A4471F23-16A4-E084-D18A-E0300008A69D}"/>
                  </a:ext>
                </a:extLst>
              </p:cNvPr>
              <p:cNvGraphicFramePr>
                <a:graphicFrameLocks noChangeAspect="1"/>
              </p:cNvGraphicFramePr>
              <p:nvPr>
                <p:extLst>
                  <p:ext uri="{D42A27DB-BD31-4B8C-83A1-F6EECF244321}">
                    <p14:modId xmlns:p14="http://schemas.microsoft.com/office/powerpoint/2010/main" val="1719477802"/>
                  </p:ext>
                </p:extLst>
              </p:nvPr>
            </p:nvGraphicFramePr>
            <p:xfrm>
              <a:off x="2273998" y="613730"/>
              <a:ext cx="1567469" cy="1285875"/>
            </p:xfrm>
            <a:graphic>
              <a:graphicData uri="http://schemas.microsoft.com/office/powerpoint/2016/slidezoom">
                <pslz:sldZm>
                  <pslz:sldZmObj sldId="297" cId="217768289">
                    <pslz:zmPr id="{63CB9C91-8461-44FD-A95D-FD67900730C7}" returnToParent="0" imageType="cover" transitionDur="1000" showBg="0">
                      <p166:blipFill xmlns:p166="http://schemas.microsoft.com/office/powerpoint/2016/6/main">
                        <a:blip r:embed="rId8"/>
                        <a:stretch>
                          <a:fillRect/>
                        </a:stretch>
                      </p166:blipFill>
                      <p166:spPr xmlns:p166="http://schemas.microsoft.com/office/powerpoint/2016/6/main">
                        <a:xfrm>
                          <a:off x="0" y="0"/>
                          <a:ext cx="1567469" cy="1285875"/>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A4471F23-16A4-E084-D18A-E0300008A69D}"/>
                  </a:ext>
                </a:extLst>
              </p:cNvPr>
              <p:cNvPicPr>
                <a:picLocks noGrp="1" noRot="1" noChangeAspect="1" noMove="1" noResize="1" noEditPoints="1" noAdjustHandles="1" noChangeArrowheads="1" noChangeShapeType="1"/>
              </p:cNvPicPr>
              <p:nvPr/>
            </p:nvPicPr>
            <p:blipFill>
              <a:blip r:embed="rId9"/>
              <a:stretch>
                <a:fillRect/>
              </a:stretch>
            </p:blipFill>
            <p:spPr>
              <a:xfrm>
                <a:off x="2273998" y="613730"/>
                <a:ext cx="1567469" cy="1285875"/>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867E3FA0-1F83-D9F7-5DFA-35A7FC01F695}"/>
                  </a:ext>
                </a:extLst>
              </p:cNvPr>
              <p:cNvGraphicFramePr>
                <a:graphicFrameLocks noChangeAspect="1"/>
              </p:cNvGraphicFramePr>
              <p:nvPr>
                <p:extLst>
                  <p:ext uri="{D42A27DB-BD31-4B8C-83A1-F6EECF244321}">
                    <p14:modId xmlns:p14="http://schemas.microsoft.com/office/powerpoint/2010/main" val="303182049"/>
                  </p:ext>
                </p:extLst>
              </p:nvPr>
            </p:nvGraphicFramePr>
            <p:xfrm>
              <a:off x="4004076" y="427985"/>
              <a:ext cx="780545" cy="1285875"/>
            </p:xfrm>
            <a:graphic>
              <a:graphicData uri="http://schemas.microsoft.com/office/powerpoint/2016/slidezoom">
                <pslz:sldZm>
                  <pslz:sldZmObj sldId="298" cId="1025431864">
                    <pslz:zmPr id="{94D8467A-C0AF-4FB1-9012-97AA57999E1B}" returnToParent="0" imageType="cover" transitionDur="1000" showBg="0">
                      <p166:blipFill xmlns:p166="http://schemas.microsoft.com/office/powerpoint/2016/6/main">
                        <a:blip r:embed="rId10"/>
                        <a:stretch>
                          <a:fillRect/>
                        </a:stretch>
                      </p166:blipFill>
                      <p166:spPr xmlns:p166="http://schemas.microsoft.com/office/powerpoint/2016/6/main">
                        <a:xfrm>
                          <a:off x="0" y="0"/>
                          <a:ext cx="780545" cy="1285875"/>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867E3FA0-1F83-D9F7-5DFA-35A7FC01F695}"/>
                  </a:ext>
                </a:extLst>
              </p:cNvPr>
              <p:cNvPicPr>
                <a:picLocks noGrp="1" noRot="1" noChangeAspect="1" noMove="1" noResize="1" noEditPoints="1" noAdjustHandles="1" noChangeArrowheads="1" noChangeShapeType="1"/>
              </p:cNvPicPr>
              <p:nvPr/>
            </p:nvPicPr>
            <p:blipFill>
              <a:blip r:embed="rId11"/>
              <a:stretch>
                <a:fillRect/>
              </a:stretch>
            </p:blipFill>
            <p:spPr>
              <a:xfrm>
                <a:off x="4004076" y="427985"/>
                <a:ext cx="780545" cy="1285875"/>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2" name="Vista general de diapositiva 11">
                <a:extLst>
                  <a:ext uri="{FF2B5EF4-FFF2-40B4-BE49-F238E27FC236}">
                    <a16:creationId xmlns:a16="http://schemas.microsoft.com/office/drawing/2014/main" id="{BB61921B-D6AE-EF01-93D3-FABF8A946ED1}"/>
                  </a:ext>
                </a:extLst>
              </p:cNvPr>
              <p:cNvGraphicFramePr>
                <a:graphicFrameLocks noChangeAspect="1"/>
              </p:cNvGraphicFramePr>
              <p:nvPr>
                <p:extLst>
                  <p:ext uri="{D42A27DB-BD31-4B8C-83A1-F6EECF244321}">
                    <p14:modId xmlns:p14="http://schemas.microsoft.com/office/powerpoint/2010/main" val="4127127937"/>
                  </p:ext>
                </p:extLst>
              </p:nvPr>
            </p:nvGraphicFramePr>
            <p:xfrm>
              <a:off x="4714256" y="448981"/>
              <a:ext cx="1012285" cy="1285875"/>
            </p:xfrm>
            <a:graphic>
              <a:graphicData uri="http://schemas.microsoft.com/office/powerpoint/2016/slidezoom">
                <pslz:sldZm>
                  <pslz:sldZmObj sldId="299" cId="1532596350">
                    <pslz:zmPr id="{BC20A2C9-B89A-44CF-BD04-B7704AA63207}" returnToParent="0" imageType="cover" transitionDur="1000" showBg="0">
                      <p166:blipFill xmlns:p166="http://schemas.microsoft.com/office/powerpoint/2016/6/main">
                        <a:blip r:embed="rId12"/>
                        <a:stretch>
                          <a:fillRect/>
                        </a:stretch>
                      </p166:blipFill>
                      <p166:spPr xmlns:p166="http://schemas.microsoft.com/office/powerpoint/2016/6/main">
                        <a:xfrm>
                          <a:off x="0" y="0"/>
                          <a:ext cx="1012285" cy="1285875"/>
                        </a:xfrm>
                        <a:prstGeom prst="rect">
                          <a:avLst/>
                        </a:prstGeom>
                      </p166:spPr>
                    </pslz:zmPr>
                  </pslz:sldZmObj>
                </pslz:sldZm>
              </a:graphicData>
            </a:graphic>
          </p:graphicFrame>
        </mc:Choice>
        <mc:Fallback xmlns="">
          <p:pic>
            <p:nvPicPr>
              <p:cNvPr id="12" name="Vista general de diapositiva 11">
                <a:extLst>
                  <a:ext uri="{FF2B5EF4-FFF2-40B4-BE49-F238E27FC236}">
                    <a16:creationId xmlns:a16="http://schemas.microsoft.com/office/drawing/2014/main" id="{BB61921B-D6AE-EF01-93D3-FABF8A946ED1}"/>
                  </a:ext>
                </a:extLst>
              </p:cNvPr>
              <p:cNvPicPr>
                <a:picLocks noGrp="1" noRot="1" noChangeAspect="1" noMove="1" noResize="1" noEditPoints="1" noAdjustHandles="1" noChangeArrowheads="1" noChangeShapeType="1"/>
              </p:cNvPicPr>
              <p:nvPr/>
            </p:nvPicPr>
            <p:blipFill>
              <a:blip r:embed="rId13"/>
              <a:stretch>
                <a:fillRect/>
              </a:stretch>
            </p:blipFill>
            <p:spPr>
              <a:xfrm>
                <a:off x="4714256" y="448981"/>
                <a:ext cx="1012285" cy="1285875"/>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25AD21CD-E678-109A-9E04-6D219E92F64F}"/>
                  </a:ext>
                </a:extLst>
              </p:cNvPr>
              <p:cNvGraphicFramePr>
                <a:graphicFrameLocks noChangeAspect="1"/>
              </p:cNvGraphicFramePr>
              <p:nvPr>
                <p:extLst>
                  <p:ext uri="{D42A27DB-BD31-4B8C-83A1-F6EECF244321}">
                    <p14:modId xmlns:p14="http://schemas.microsoft.com/office/powerpoint/2010/main" val="148446441"/>
                  </p:ext>
                </p:extLst>
              </p:nvPr>
            </p:nvGraphicFramePr>
            <p:xfrm>
              <a:off x="5698663" y="521506"/>
              <a:ext cx="1635362" cy="1285875"/>
            </p:xfrm>
            <a:graphic>
              <a:graphicData uri="http://schemas.microsoft.com/office/powerpoint/2016/slidezoom">
                <pslz:sldZm>
                  <pslz:sldZmObj sldId="300" cId="2458970827">
                    <pslz:zmPr id="{E5AD64EA-4F4D-41D3-B339-AC2D0783ACBE}" returnToParent="0" imageType="cover" transitionDur="1000" showBg="0">
                      <p166:blipFill xmlns:p166="http://schemas.microsoft.com/office/powerpoint/2016/6/main">
                        <a:blip r:embed="rId14"/>
                        <a:stretch>
                          <a:fillRect/>
                        </a:stretch>
                      </p166:blipFill>
                      <p166:spPr xmlns:p166="http://schemas.microsoft.com/office/powerpoint/2016/6/main">
                        <a:xfrm>
                          <a:off x="0" y="0"/>
                          <a:ext cx="1635362" cy="1285875"/>
                        </a:xfrm>
                        <a:prstGeom prst="rect">
                          <a:avLst/>
                        </a:prstGeom>
                      </p166:spPr>
                    </pslz:zmPr>
                  </pslz:sldZmObj>
                </pslz:sldZm>
              </a:graphicData>
            </a:graphic>
          </p:graphicFrame>
        </mc:Choice>
        <mc:Fallback xmlns="">
          <p:pic>
            <p:nvPicPr>
              <p:cNvPr id="14" name="Vista general de diapositiva 13">
                <a:extLst>
                  <a:ext uri="{FF2B5EF4-FFF2-40B4-BE49-F238E27FC236}">
                    <a16:creationId xmlns:a16="http://schemas.microsoft.com/office/drawing/2014/main" id="{25AD21CD-E678-109A-9E04-6D219E92F64F}"/>
                  </a:ext>
                </a:extLst>
              </p:cNvPr>
              <p:cNvPicPr>
                <a:picLocks noGrp="1" noRot="1" noChangeAspect="1" noMove="1" noResize="1" noEditPoints="1" noAdjustHandles="1" noChangeArrowheads="1" noChangeShapeType="1"/>
              </p:cNvPicPr>
              <p:nvPr/>
            </p:nvPicPr>
            <p:blipFill>
              <a:blip r:embed="rId15"/>
              <a:stretch>
                <a:fillRect/>
              </a:stretch>
            </p:blipFill>
            <p:spPr>
              <a:xfrm>
                <a:off x="5698663" y="521506"/>
                <a:ext cx="1635362" cy="1285875"/>
              </a:xfrm>
              <a:prstGeom prst="rect">
                <a:avLst/>
              </a:prstGeom>
            </p:spPr>
          </p:pic>
        </mc:Fallback>
      </mc:AlternateContent>
      <p:pic>
        <p:nvPicPr>
          <p:cNvPr id="5" name="Imagen 4" descr="Icono&#10;&#10;Descripción generada automáticamente">
            <a:hlinkClick r:id="" action="ppaction://hlinkshowjump?jump=lastslide"/>
            <a:extLst>
              <a:ext uri="{FF2B5EF4-FFF2-40B4-BE49-F238E27FC236}">
                <a16:creationId xmlns:a16="http://schemas.microsoft.com/office/drawing/2014/main" id="{0D888692-5C75-51D6-5CA8-4338060D68B5}"/>
              </a:ext>
            </a:extLst>
          </p:cNvPr>
          <p:cNvPicPr>
            <a:picLocks noChangeAspect="1"/>
          </p:cNvPicPr>
          <p:nvPr/>
        </p:nvPicPr>
        <p:blipFill>
          <a:blip r:embed="rId16"/>
          <a:stretch>
            <a:fillRect/>
          </a:stretch>
        </p:blipFill>
        <p:spPr>
          <a:xfrm>
            <a:off x="188339" y="2217070"/>
            <a:ext cx="836823" cy="7093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21000">
              <a:schemeClr val="accent1">
                <a:lumMod val="0"/>
                <a:lumOff val="100000"/>
              </a:schemeClr>
            </a:gs>
            <a:gs pos="82000">
              <a:schemeClr val="accent1">
                <a:lumMod val="0"/>
                <a:lumOff val="100000"/>
              </a:schemeClr>
            </a:gs>
            <a:gs pos="100000">
              <a:schemeClr val="bg2">
                <a:lumMod val="75000"/>
              </a:schemeClr>
            </a:gs>
          </a:gsLst>
          <a:path path="circle">
            <a:fillToRect l="50000" t="-80000" r="50000" b="180000"/>
          </a:path>
        </a:gradFill>
        <a:effectLst/>
      </p:bgPr>
    </p:bg>
    <p:spTree>
      <p:nvGrpSpPr>
        <p:cNvPr id="1" name="Shape 538"/>
        <p:cNvGrpSpPr/>
        <p:nvPr/>
      </p:nvGrpSpPr>
      <p:grpSpPr>
        <a:xfrm>
          <a:off x="0" y="0"/>
          <a:ext cx="0" cy="0"/>
          <a:chOff x="0" y="0"/>
          <a:chExt cx="0" cy="0"/>
        </a:xfrm>
      </p:grpSpPr>
      <p:sp>
        <p:nvSpPr>
          <p:cNvPr id="539" name="Google Shape;539;p14"/>
          <p:cNvSpPr txBox="1">
            <a:spLocks noGrp="1"/>
          </p:cNvSpPr>
          <p:nvPr>
            <p:ph type="ctrTitle" idx="4294967295"/>
          </p:nvPr>
        </p:nvSpPr>
        <p:spPr>
          <a:xfrm>
            <a:off x="1595600" y="320863"/>
            <a:ext cx="599314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a:t>Bacteria</a:t>
            </a:r>
            <a:endParaRPr sz="6000" dirty="0"/>
          </a:p>
        </p:txBody>
      </p:sp>
      <p:sp>
        <p:nvSpPr>
          <p:cNvPr id="4" name="Google Shape;531;p13">
            <a:extLst>
              <a:ext uri="{FF2B5EF4-FFF2-40B4-BE49-F238E27FC236}">
                <a16:creationId xmlns:a16="http://schemas.microsoft.com/office/drawing/2014/main" id="{28D92BDA-4831-F2E5-1217-D263F8BAD1E4}"/>
              </a:ext>
            </a:extLst>
          </p:cNvPr>
          <p:cNvSpPr txBox="1"/>
          <p:nvPr/>
        </p:nvSpPr>
        <p:spPr>
          <a:xfrm>
            <a:off x="949147" y="1342297"/>
            <a:ext cx="7422778" cy="1824684"/>
          </a:xfrm>
          <a:prstGeom prst="rect">
            <a:avLst/>
          </a:prstGeom>
          <a:noFill/>
          <a:ln>
            <a:noFill/>
          </a:ln>
        </p:spPr>
        <p:txBody>
          <a:bodyPr spcFirstLastPara="1" wrap="square" lIns="91425" tIns="91425" rIns="91425" bIns="91425" anchor="t" anchorCtr="0">
            <a:noAutofit/>
          </a:bodyPr>
          <a:lstStyle/>
          <a:p>
            <a:pPr marL="285750" indent="-285750" algn="just">
              <a:buFont typeface="Arial" panose="020B0604020202020204" pitchFamily="34" charset="0"/>
              <a:buChar char="•"/>
            </a:pPr>
            <a:r>
              <a:rPr lang="es-MX" sz="2400" dirty="0">
                <a:latin typeface="Dosis" pitchFamily="2" charset="77"/>
              </a:rPr>
              <a:t>Procariotas (carecen de núcleos distintivos y otros organelos membranosos), unicelulares, microscópicos, paredes celulares usualmente compuestas de peptidoglicano. La mayoría son desintegradores, algunos parásitos (y patógenos), algunos autótrofos quimiosintéticos, algunos fotosintéticos, importantes en el reciclaje de nitrógeno y otros elementos, algunos se utilizan en procesos industriales. </a:t>
            </a:r>
          </a:p>
          <a:p>
            <a:pPr marL="285750" indent="-285750" algn="just">
              <a:buFont typeface="Arial" panose="020B0604020202020204" pitchFamily="34" charset="0"/>
              <a:buChar char="•"/>
            </a:pPr>
            <a:endParaRPr lang="es-MX" sz="2400" dirty="0"/>
          </a:p>
          <a:p>
            <a:pPr marL="285750" indent="-285750" algn="just">
              <a:buFont typeface="Arial" panose="020B0604020202020204" pitchFamily="34" charset="0"/>
              <a:buChar char="•"/>
            </a:pPr>
            <a:endParaRPr lang="es-MX" sz="1800" dirty="0"/>
          </a:p>
          <a:p>
            <a:pPr marL="285750" indent="-285750" algn="just">
              <a:buFont typeface="Arial" panose="020B0604020202020204" pitchFamily="34" charset="0"/>
              <a:buChar char="•"/>
            </a:pPr>
            <a:endParaRPr lang="es-MX" sz="1800" dirty="0">
              <a:latin typeface="Dosis" pitchFamily="2" charset="77"/>
            </a:endParaRPr>
          </a:p>
          <a:p>
            <a:pPr marL="285750" indent="-285750" algn="just">
              <a:buFont typeface="Arial" panose="020B0604020202020204" pitchFamily="34" charset="0"/>
              <a:buChar char="•"/>
            </a:pPr>
            <a:endParaRPr lang="es-MX" sz="1800" dirty="0">
              <a:latin typeface="Dosis" pitchFamily="2" charset="77"/>
            </a:endParaRPr>
          </a:p>
          <a:p>
            <a:pPr marL="285750" indent="-285750" algn="just">
              <a:buFont typeface="Arial" panose="020B0604020202020204" pitchFamily="34" charset="0"/>
              <a:buChar char="•"/>
            </a:pPr>
            <a:endParaRPr lang="es-MX" sz="1800" dirty="0">
              <a:latin typeface="Dosis" pitchFamily="2" charset="77"/>
            </a:endParaRPr>
          </a:p>
          <a:p>
            <a:pPr marL="285750" indent="-285750" algn="just">
              <a:buFont typeface="Arial" panose="020B0604020202020204" pitchFamily="34" charset="0"/>
              <a:buChar char="•"/>
            </a:pPr>
            <a:endParaRPr lang="es-MX" sz="1800" dirty="0">
              <a:latin typeface="Dosis" pitchFamily="2" charset="77"/>
            </a:endParaRPr>
          </a:p>
          <a:p>
            <a:pPr marL="0" lvl="0" indent="0" algn="l" rtl="0">
              <a:spcBef>
                <a:spcPts val="600"/>
              </a:spcBef>
              <a:spcAft>
                <a:spcPts val="0"/>
              </a:spcAft>
              <a:buNone/>
            </a:pPr>
            <a:endParaRPr sz="1800" dirty="0">
              <a:solidFill>
                <a:srgbClr val="3D4965"/>
              </a:solidFill>
              <a:latin typeface="Dosis"/>
              <a:ea typeface="Dosis"/>
              <a:cs typeface="Dosis"/>
              <a:sym typeface="Dosis"/>
            </a:endParaRP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DE1DCEE6-03AB-450B-B628-4FBEB240579F}"/>
                  </a:ext>
                </a:extLst>
              </p:cNvPr>
              <p:cNvGraphicFramePr>
                <a:graphicFrameLocks noChangeAspect="1"/>
              </p:cNvGraphicFramePr>
              <p:nvPr>
                <p:extLst>
                  <p:ext uri="{D42A27DB-BD31-4B8C-83A1-F6EECF244321}">
                    <p14:modId xmlns:p14="http://schemas.microsoft.com/office/powerpoint/2010/main" val="1134791731"/>
                  </p:ext>
                </p:extLst>
              </p:nvPr>
            </p:nvGraphicFramePr>
            <p:xfrm>
              <a:off x="5913690" y="4466422"/>
              <a:ext cx="1038234" cy="548017"/>
            </p:xfrm>
            <a:graphic>
              <a:graphicData uri="http://schemas.microsoft.com/office/powerpoint/2016/slidezoom">
                <pslz:sldZm>
                  <pslz:sldZmObj sldId="258" cId="0">
                    <pslz:zmPr id="{2BF8E4EF-3842-4F8E-8DC6-8255018687A8}" returnToParent="0" imageType="cover" transitionDur="1000" showBg="0">
                      <p166:blipFill xmlns:p166="http://schemas.microsoft.com/office/powerpoint/2016/6/main">
                        <a:blip r:embed="rId3"/>
                        <a:stretch>
                          <a:fillRect/>
                        </a:stretch>
                      </p166:blipFill>
                      <p166:spPr xmlns:p166="http://schemas.microsoft.com/office/powerpoint/2016/6/main">
                        <a:xfrm>
                          <a:off x="0" y="0"/>
                          <a:ext cx="1038234" cy="548017"/>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DE1DCEE6-03AB-450B-B628-4FBEB240579F}"/>
                  </a:ext>
                </a:extLst>
              </p:cNvPr>
              <p:cNvPicPr>
                <a:picLocks noGrp="1" noRot="1" noChangeAspect="1" noMove="1" noResize="1" noEditPoints="1" noAdjustHandles="1" noChangeArrowheads="1" noChangeShapeType="1"/>
              </p:cNvPicPr>
              <p:nvPr/>
            </p:nvPicPr>
            <p:blipFill>
              <a:blip r:embed="rId4"/>
              <a:stretch>
                <a:fillRect/>
              </a:stretch>
            </p:blipFill>
            <p:spPr>
              <a:xfrm>
                <a:off x="5913690" y="4466422"/>
                <a:ext cx="1038234" cy="548017"/>
              </a:xfrm>
              <a:prstGeom prst="rect">
                <a:avLst/>
              </a:prstGeom>
            </p:spPr>
          </p:pic>
        </mc:Fallback>
      </mc:AlternateContent>
    </p:spTree>
    <p:extLst>
      <p:ext uri="{BB962C8B-B14F-4D97-AF65-F5344CB8AC3E}">
        <p14:creationId xmlns:p14="http://schemas.microsoft.com/office/powerpoint/2010/main" val="3977919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21000">
              <a:schemeClr val="accent1">
                <a:lumMod val="0"/>
                <a:lumOff val="100000"/>
              </a:schemeClr>
            </a:gs>
            <a:gs pos="82000">
              <a:schemeClr val="accent1">
                <a:lumMod val="0"/>
                <a:lumOff val="100000"/>
              </a:schemeClr>
            </a:gs>
            <a:gs pos="100000">
              <a:schemeClr val="bg2">
                <a:lumMod val="75000"/>
              </a:schemeClr>
            </a:gs>
          </a:gsLst>
          <a:path path="circle">
            <a:fillToRect l="50000" t="-80000" r="50000" b="180000"/>
          </a:path>
        </a:gradFill>
        <a:effectLst/>
      </p:bgPr>
    </p:bg>
    <p:spTree>
      <p:nvGrpSpPr>
        <p:cNvPr id="1" name="Shape 538"/>
        <p:cNvGrpSpPr/>
        <p:nvPr/>
      </p:nvGrpSpPr>
      <p:grpSpPr>
        <a:xfrm>
          <a:off x="0" y="0"/>
          <a:ext cx="0" cy="0"/>
          <a:chOff x="0" y="0"/>
          <a:chExt cx="0" cy="0"/>
        </a:xfrm>
      </p:grpSpPr>
      <p:sp>
        <p:nvSpPr>
          <p:cNvPr id="539" name="Google Shape;539;p14"/>
          <p:cNvSpPr txBox="1">
            <a:spLocks noGrp="1"/>
          </p:cNvSpPr>
          <p:nvPr>
            <p:ph type="ctrTitle" idx="4294967295"/>
          </p:nvPr>
        </p:nvSpPr>
        <p:spPr>
          <a:xfrm>
            <a:off x="1575430" y="205099"/>
            <a:ext cx="599314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err="1"/>
              <a:t>Archea</a:t>
            </a:r>
            <a:endParaRPr sz="6000" dirty="0"/>
          </a:p>
        </p:txBody>
      </p:sp>
      <p:sp>
        <p:nvSpPr>
          <p:cNvPr id="4" name="Google Shape;531;p13">
            <a:extLst>
              <a:ext uri="{FF2B5EF4-FFF2-40B4-BE49-F238E27FC236}">
                <a16:creationId xmlns:a16="http://schemas.microsoft.com/office/drawing/2014/main" id="{8B3365CF-26D5-4C73-218A-38BDBE586DAA}"/>
              </a:ext>
            </a:extLst>
          </p:cNvPr>
          <p:cNvSpPr txBox="1"/>
          <p:nvPr/>
        </p:nvSpPr>
        <p:spPr>
          <a:xfrm>
            <a:off x="874058" y="1364899"/>
            <a:ext cx="7395884" cy="2856723"/>
          </a:xfrm>
          <a:prstGeom prst="rect">
            <a:avLst/>
          </a:prstGeom>
          <a:noFill/>
          <a:ln>
            <a:noFill/>
          </a:ln>
        </p:spPr>
        <p:txBody>
          <a:bodyPr spcFirstLastPara="1" wrap="square" lIns="91425" tIns="91425" rIns="91425" bIns="91425" anchor="t" anchorCtr="0">
            <a:noAutofit/>
          </a:bodyPr>
          <a:lstStyle/>
          <a:p>
            <a:pPr marL="285750" indent="-285750" algn="just">
              <a:buFont typeface="Arial" panose="020B0604020202020204" pitchFamily="34" charset="0"/>
              <a:buChar char="•"/>
            </a:pPr>
            <a:r>
              <a:rPr lang="es-MX" sz="2400" dirty="0">
                <a:latin typeface="Dosis" pitchFamily="2" charset="77"/>
              </a:rPr>
              <a:t>Procariotas, unicelulares, microscópicos, peptidoglicano ausente en paredes celulares, difiere bioquímicamente de las bacterias. Los metanógenos son anaerobios que habitan drenajes, pantanos y sistemas digestivos animales; halófilos extremos habitan ambientes salinos, termófilos extremos habitan ambientes calurosos, en ocasiones ácidos. </a:t>
            </a: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sz="1200" dirty="0">
              <a:latin typeface="Dosis" pitchFamily="2" charset="77"/>
            </a:endParaRPr>
          </a:p>
          <a:p>
            <a:pPr marL="0" lvl="0" indent="0" algn="l" rtl="0">
              <a:spcBef>
                <a:spcPts val="600"/>
              </a:spcBef>
              <a:spcAft>
                <a:spcPts val="0"/>
              </a:spcAft>
              <a:buNone/>
            </a:pPr>
            <a:endParaRPr sz="1200" dirty="0">
              <a:solidFill>
                <a:srgbClr val="3D4965"/>
              </a:solidFill>
              <a:latin typeface="Dosis"/>
              <a:ea typeface="Dosis"/>
              <a:cs typeface="Dosis"/>
              <a:sym typeface="Dosis"/>
            </a:endParaRP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21D00218-F825-2D20-D5B4-F9390AAD5646}"/>
                  </a:ext>
                </a:extLst>
              </p:cNvPr>
              <p:cNvGraphicFramePr>
                <a:graphicFrameLocks noChangeAspect="1"/>
              </p:cNvGraphicFramePr>
              <p:nvPr>
                <p:extLst>
                  <p:ext uri="{D42A27DB-BD31-4B8C-83A1-F6EECF244321}">
                    <p14:modId xmlns:p14="http://schemas.microsoft.com/office/powerpoint/2010/main" val="2657191442"/>
                  </p:ext>
                </p:extLst>
              </p:nvPr>
            </p:nvGraphicFramePr>
            <p:xfrm>
              <a:off x="5913690" y="4466422"/>
              <a:ext cx="1038234" cy="548017"/>
            </p:xfrm>
            <a:graphic>
              <a:graphicData uri="http://schemas.microsoft.com/office/powerpoint/2016/slidezoom">
                <pslz:sldZm>
                  <pslz:sldZmObj sldId="258" cId="0">
                    <pslz:zmPr id="{2BF8E4EF-3842-4F8E-8DC6-8255018687A8}" returnToParent="0" imageType="cover" transitionDur="1000" showBg="0">
                      <p166:blipFill xmlns:p166="http://schemas.microsoft.com/office/powerpoint/2016/6/main">
                        <a:blip r:embed="rId3"/>
                        <a:stretch>
                          <a:fillRect/>
                        </a:stretch>
                      </p166:blipFill>
                      <p166:spPr xmlns:p166="http://schemas.microsoft.com/office/powerpoint/2016/6/main">
                        <a:xfrm>
                          <a:off x="0" y="0"/>
                          <a:ext cx="1038234" cy="548017"/>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21D00218-F825-2D20-D5B4-F9390AAD5646}"/>
                  </a:ext>
                </a:extLst>
              </p:cNvPr>
              <p:cNvPicPr>
                <a:picLocks noGrp="1" noRot="1" noChangeAspect="1" noMove="1" noResize="1" noEditPoints="1" noAdjustHandles="1" noChangeArrowheads="1" noChangeShapeType="1"/>
              </p:cNvPicPr>
              <p:nvPr/>
            </p:nvPicPr>
            <p:blipFill>
              <a:blip r:embed="rId4"/>
              <a:stretch>
                <a:fillRect/>
              </a:stretch>
            </p:blipFill>
            <p:spPr>
              <a:xfrm>
                <a:off x="5913690" y="4466422"/>
                <a:ext cx="1038234" cy="548017"/>
              </a:xfrm>
              <a:prstGeom prst="rect">
                <a:avLst/>
              </a:prstGeom>
            </p:spPr>
          </p:pic>
        </mc:Fallback>
      </mc:AlternateContent>
    </p:spTree>
    <p:extLst>
      <p:ext uri="{BB962C8B-B14F-4D97-AF65-F5344CB8AC3E}">
        <p14:creationId xmlns:p14="http://schemas.microsoft.com/office/powerpoint/2010/main" val="2003801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21000">
              <a:schemeClr val="accent1">
                <a:lumMod val="0"/>
                <a:lumOff val="100000"/>
              </a:schemeClr>
            </a:gs>
            <a:gs pos="82000">
              <a:schemeClr val="accent1">
                <a:lumMod val="0"/>
                <a:lumOff val="100000"/>
              </a:schemeClr>
            </a:gs>
            <a:gs pos="100000">
              <a:schemeClr val="bg2">
                <a:lumMod val="75000"/>
              </a:schemeClr>
            </a:gs>
          </a:gsLst>
          <a:path path="circle">
            <a:fillToRect l="50000" t="-80000" r="50000" b="180000"/>
          </a:path>
        </a:gradFill>
        <a:effectLst/>
      </p:bgPr>
    </p:bg>
    <p:spTree>
      <p:nvGrpSpPr>
        <p:cNvPr id="1" name="Shape 538"/>
        <p:cNvGrpSpPr/>
        <p:nvPr/>
      </p:nvGrpSpPr>
      <p:grpSpPr>
        <a:xfrm>
          <a:off x="0" y="0"/>
          <a:ext cx="0" cy="0"/>
          <a:chOff x="0" y="0"/>
          <a:chExt cx="0" cy="0"/>
        </a:xfrm>
      </p:grpSpPr>
      <p:sp>
        <p:nvSpPr>
          <p:cNvPr id="539" name="Google Shape;539;p14"/>
          <p:cNvSpPr txBox="1">
            <a:spLocks noGrp="1"/>
          </p:cNvSpPr>
          <p:nvPr>
            <p:ph type="ctrTitle" idx="4294967295"/>
          </p:nvPr>
        </p:nvSpPr>
        <p:spPr>
          <a:xfrm>
            <a:off x="1575430" y="541606"/>
            <a:ext cx="599314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a:t>Protista</a:t>
            </a:r>
            <a:endParaRPr sz="6000" dirty="0"/>
          </a:p>
        </p:txBody>
      </p:sp>
      <p:sp>
        <p:nvSpPr>
          <p:cNvPr id="4" name="Google Shape;531;p13">
            <a:extLst>
              <a:ext uri="{FF2B5EF4-FFF2-40B4-BE49-F238E27FC236}">
                <a16:creationId xmlns:a16="http://schemas.microsoft.com/office/drawing/2014/main" id="{A69E9F98-3118-20B2-EA3E-1B61A5C219E8}"/>
              </a:ext>
            </a:extLst>
          </p:cNvPr>
          <p:cNvSpPr txBox="1"/>
          <p:nvPr/>
        </p:nvSpPr>
        <p:spPr>
          <a:xfrm>
            <a:off x="555478" y="1727723"/>
            <a:ext cx="8033045" cy="2571604"/>
          </a:xfrm>
          <a:prstGeom prst="rect">
            <a:avLst/>
          </a:prstGeom>
          <a:noFill/>
          <a:ln>
            <a:noFill/>
          </a:ln>
        </p:spPr>
        <p:txBody>
          <a:bodyPr spcFirstLastPara="1" wrap="square" lIns="91425" tIns="91425" rIns="91425" bIns="91425" anchor="t" anchorCtr="0">
            <a:noAutofit/>
          </a:bodyPr>
          <a:lstStyle/>
          <a:p>
            <a:pPr marL="285750" indent="-285750" algn="just">
              <a:buFont typeface="Arial" panose="020B0604020202020204" pitchFamily="34" charset="0"/>
              <a:buChar char="•"/>
            </a:pPr>
            <a:r>
              <a:rPr lang="es-MX" sz="2400" dirty="0">
                <a:latin typeface="Dosis" pitchFamily="2" charset="77"/>
              </a:rPr>
              <a:t>Eucariotas, principalmente unicelulares o multicelulares simples. Las algas son productores importantes, especialmente en ecosistemas marinos y de agua dulce, importante fuente de oxígeno. Algunos protistas causan enfermedades, por ejemplo, malaria. </a:t>
            </a:r>
          </a:p>
          <a:p>
            <a:pPr marL="285750" indent="-285750" algn="just">
              <a:buFont typeface="Arial" panose="020B0604020202020204" pitchFamily="34" charset="0"/>
              <a:buChar char="•"/>
            </a:pPr>
            <a:endParaRPr lang="es-MX" sz="1800" dirty="0"/>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sz="1200" dirty="0">
              <a:latin typeface="Dosis" pitchFamily="2" charset="77"/>
            </a:endParaRPr>
          </a:p>
          <a:p>
            <a:pPr marL="0" lvl="0" indent="0" algn="l" rtl="0">
              <a:spcBef>
                <a:spcPts val="600"/>
              </a:spcBef>
              <a:spcAft>
                <a:spcPts val="0"/>
              </a:spcAft>
              <a:buNone/>
            </a:pPr>
            <a:endParaRPr sz="1200" dirty="0">
              <a:solidFill>
                <a:srgbClr val="3D4965"/>
              </a:solidFill>
              <a:latin typeface="Dosis"/>
              <a:ea typeface="Dosis"/>
              <a:cs typeface="Dosis"/>
              <a:sym typeface="Dosis"/>
            </a:endParaRP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B14D606A-AE14-0891-CAAE-24C6D8C53C9B}"/>
                  </a:ext>
                </a:extLst>
              </p:cNvPr>
              <p:cNvGraphicFramePr>
                <a:graphicFrameLocks noChangeAspect="1"/>
              </p:cNvGraphicFramePr>
              <p:nvPr>
                <p:extLst>
                  <p:ext uri="{D42A27DB-BD31-4B8C-83A1-F6EECF244321}">
                    <p14:modId xmlns:p14="http://schemas.microsoft.com/office/powerpoint/2010/main" val="1759196439"/>
                  </p:ext>
                </p:extLst>
              </p:nvPr>
            </p:nvGraphicFramePr>
            <p:xfrm>
              <a:off x="5913690" y="4466422"/>
              <a:ext cx="1038234" cy="548017"/>
            </p:xfrm>
            <a:graphic>
              <a:graphicData uri="http://schemas.microsoft.com/office/powerpoint/2016/slidezoom">
                <pslz:sldZm>
                  <pslz:sldZmObj sldId="258" cId="0">
                    <pslz:zmPr id="{2BF8E4EF-3842-4F8E-8DC6-8255018687A8}" returnToParent="0" imageType="cover" transitionDur="1000" showBg="0">
                      <p166:blipFill xmlns:p166="http://schemas.microsoft.com/office/powerpoint/2016/6/main">
                        <a:blip r:embed="rId3"/>
                        <a:stretch>
                          <a:fillRect/>
                        </a:stretch>
                      </p166:blipFill>
                      <p166:spPr xmlns:p166="http://schemas.microsoft.com/office/powerpoint/2016/6/main">
                        <a:xfrm>
                          <a:off x="0" y="0"/>
                          <a:ext cx="1038234" cy="548017"/>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B14D606A-AE14-0891-CAAE-24C6D8C53C9B}"/>
                  </a:ext>
                </a:extLst>
              </p:cNvPr>
              <p:cNvPicPr>
                <a:picLocks noGrp="1" noRot="1" noChangeAspect="1" noMove="1" noResize="1" noEditPoints="1" noAdjustHandles="1" noChangeArrowheads="1" noChangeShapeType="1"/>
              </p:cNvPicPr>
              <p:nvPr/>
            </p:nvPicPr>
            <p:blipFill>
              <a:blip r:embed="rId4"/>
              <a:stretch>
                <a:fillRect/>
              </a:stretch>
            </p:blipFill>
            <p:spPr>
              <a:xfrm>
                <a:off x="5913690" y="4466422"/>
                <a:ext cx="1038234" cy="548017"/>
              </a:xfrm>
              <a:prstGeom prst="rect">
                <a:avLst/>
              </a:prstGeom>
            </p:spPr>
          </p:pic>
        </mc:Fallback>
      </mc:AlternateContent>
    </p:spTree>
    <p:extLst>
      <p:ext uri="{BB962C8B-B14F-4D97-AF65-F5344CB8AC3E}">
        <p14:creationId xmlns:p14="http://schemas.microsoft.com/office/powerpoint/2010/main" val="217768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21000">
              <a:schemeClr val="accent1">
                <a:lumMod val="0"/>
                <a:lumOff val="100000"/>
              </a:schemeClr>
            </a:gs>
            <a:gs pos="82000">
              <a:schemeClr val="accent1">
                <a:lumMod val="0"/>
                <a:lumOff val="100000"/>
              </a:schemeClr>
            </a:gs>
            <a:gs pos="100000">
              <a:schemeClr val="bg2">
                <a:lumMod val="75000"/>
              </a:schemeClr>
            </a:gs>
          </a:gsLst>
          <a:path path="circle">
            <a:fillToRect l="50000" t="-80000" r="50000" b="180000"/>
          </a:path>
        </a:gradFill>
        <a:effectLst/>
      </p:bgPr>
    </p:bg>
    <p:spTree>
      <p:nvGrpSpPr>
        <p:cNvPr id="1" name="Shape 538"/>
        <p:cNvGrpSpPr/>
        <p:nvPr/>
      </p:nvGrpSpPr>
      <p:grpSpPr>
        <a:xfrm>
          <a:off x="0" y="0"/>
          <a:ext cx="0" cy="0"/>
          <a:chOff x="0" y="0"/>
          <a:chExt cx="0" cy="0"/>
        </a:xfrm>
      </p:grpSpPr>
      <p:sp>
        <p:nvSpPr>
          <p:cNvPr id="539" name="Google Shape;539;p14"/>
          <p:cNvSpPr txBox="1">
            <a:spLocks noGrp="1"/>
          </p:cNvSpPr>
          <p:nvPr>
            <p:ph type="ctrTitle" idx="4294967295"/>
          </p:nvPr>
        </p:nvSpPr>
        <p:spPr>
          <a:xfrm>
            <a:off x="1623149" y="401652"/>
            <a:ext cx="599314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a:t>Plantae</a:t>
            </a:r>
            <a:endParaRPr sz="6000" dirty="0"/>
          </a:p>
        </p:txBody>
      </p:sp>
      <p:sp>
        <p:nvSpPr>
          <p:cNvPr id="4" name="Google Shape;531;p13">
            <a:extLst>
              <a:ext uri="{FF2B5EF4-FFF2-40B4-BE49-F238E27FC236}">
                <a16:creationId xmlns:a16="http://schemas.microsoft.com/office/drawing/2014/main" id="{311E7A37-0227-976A-41A6-BF7225328630}"/>
              </a:ext>
            </a:extLst>
          </p:cNvPr>
          <p:cNvSpPr txBox="1"/>
          <p:nvPr/>
        </p:nvSpPr>
        <p:spPr>
          <a:xfrm>
            <a:off x="1097981" y="1705420"/>
            <a:ext cx="7496737" cy="2456382"/>
          </a:xfrm>
          <a:prstGeom prst="rect">
            <a:avLst/>
          </a:prstGeom>
          <a:noFill/>
          <a:ln>
            <a:noFill/>
          </a:ln>
        </p:spPr>
        <p:txBody>
          <a:bodyPr spcFirstLastPara="1" wrap="square" lIns="91425" tIns="91425" rIns="91425" bIns="91425" anchor="t" anchorCtr="0">
            <a:noAutofit/>
          </a:bodyPr>
          <a:lstStyle/>
          <a:p>
            <a:pPr marL="285750" indent="-285750" algn="just">
              <a:buFont typeface="Arial" panose="020B0604020202020204" pitchFamily="34" charset="0"/>
              <a:buChar char="•"/>
            </a:pPr>
            <a:r>
              <a:rPr lang="es-MX" sz="2400" dirty="0">
                <a:latin typeface="Dosis" pitchFamily="2" charset="77"/>
              </a:rPr>
              <a:t>Eucariotas, multicelulares, fotosintéticos, poseen órganos reproductores multicelulares, alternación de generaciones, paredes celulares de celulosa. La biosfera terrestre depende de las plantas en su papel como productores primarios, importante fuente de oxígeno en la atmósfera de la Tierra. </a:t>
            </a:r>
            <a:endParaRPr lang="es-MX" sz="2400" dirty="0"/>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sz="1200" dirty="0">
              <a:latin typeface="Dosis" pitchFamily="2" charset="77"/>
            </a:endParaRPr>
          </a:p>
          <a:p>
            <a:pPr marL="0" lvl="0" indent="0" algn="l" rtl="0">
              <a:spcBef>
                <a:spcPts val="600"/>
              </a:spcBef>
              <a:spcAft>
                <a:spcPts val="0"/>
              </a:spcAft>
              <a:buNone/>
            </a:pPr>
            <a:endParaRPr sz="1200" dirty="0">
              <a:solidFill>
                <a:srgbClr val="3D4965"/>
              </a:solidFill>
              <a:latin typeface="Dosis"/>
              <a:ea typeface="Dosis"/>
              <a:cs typeface="Dosis"/>
              <a:sym typeface="Dosis"/>
            </a:endParaRP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053638A5-125B-0BB1-C1DD-04E9A01333B8}"/>
                  </a:ext>
                </a:extLst>
              </p:cNvPr>
              <p:cNvGraphicFramePr>
                <a:graphicFrameLocks noChangeAspect="1"/>
              </p:cNvGraphicFramePr>
              <p:nvPr>
                <p:extLst>
                  <p:ext uri="{D42A27DB-BD31-4B8C-83A1-F6EECF244321}">
                    <p14:modId xmlns:p14="http://schemas.microsoft.com/office/powerpoint/2010/main" val="1570600210"/>
                  </p:ext>
                </p:extLst>
              </p:nvPr>
            </p:nvGraphicFramePr>
            <p:xfrm>
              <a:off x="5913690" y="4466422"/>
              <a:ext cx="1038234" cy="548017"/>
            </p:xfrm>
            <a:graphic>
              <a:graphicData uri="http://schemas.microsoft.com/office/powerpoint/2016/slidezoom">
                <pslz:sldZm>
                  <pslz:sldZmObj sldId="258" cId="0">
                    <pslz:zmPr id="{2BF8E4EF-3842-4F8E-8DC6-8255018687A8}" returnToParent="0" imageType="cover" transitionDur="1000" showBg="0">
                      <p166:blipFill xmlns:p166="http://schemas.microsoft.com/office/powerpoint/2016/6/main">
                        <a:blip r:embed="rId3"/>
                        <a:stretch>
                          <a:fillRect/>
                        </a:stretch>
                      </p166:blipFill>
                      <p166:spPr xmlns:p166="http://schemas.microsoft.com/office/powerpoint/2016/6/main">
                        <a:xfrm>
                          <a:off x="0" y="0"/>
                          <a:ext cx="1038234" cy="548017"/>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053638A5-125B-0BB1-C1DD-04E9A01333B8}"/>
                  </a:ext>
                </a:extLst>
              </p:cNvPr>
              <p:cNvPicPr>
                <a:picLocks noGrp="1" noRot="1" noChangeAspect="1" noMove="1" noResize="1" noEditPoints="1" noAdjustHandles="1" noChangeArrowheads="1" noChangeShapeType="1"/>
              </p:cNvPicPr>
              <p:nvPr/>
            </p:nvPicPr>
            <p:blipFill>
              <a:blip r:embed="rId4"/>
              <a:stretch>
                <a:fillRect/>
              </a:stretch>
            </p:blipFill>
            <p:spPr>
              <a:xfrm>
                <a:off x="5913690" y="4466422"/>
                <a:ext cx="1038234" cy="548017"/>
              </a:xfrm>
              <a:prstGeom prst="rect">
                <a:avLst/>
              </a:prstGeom>
            </p:spPr>
          </p:pic>
        </mc:Fallback>
      </mc:AlternateContent>
    </p:spTree>
    <p:extLst>
      <p:ext uri="{BB962C8B-B14F-4D97-AF65-F5344CB8AC3E}">
        <p14:creationId xmlns:p14="http://schemas.microsoft.com/office/powerpoint/2010/main" val="1025431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21000">
              <a:schemeClr val="accent1">
                <a:lumMod val="0"/>
                <a:lumOff val="100000"/>
              </a:schemeClr>
            </a:gs>
            <a:gs pos="82000">
              <a:schemeClr val="accent1">
                <a:lumMod val="0"/>
                <a:lumOff val="100000"/>
              </a:schemeClr>
            </a:gs>
            <a:gs pos="100000">
              <a:schemeClr val="bg2">
                <a:lumMod val="75000"/>
              </a:schemeClr>
            </a:gs>
          </a:gsLst>
          <a:path path="circle">
            <a:fillToRect l="50000" t="-80000" r="50000" b="180000"/>
          </a:path>
        </a:gradFill>
        <a:effectLst/>
      </p:bgPr>
    </p:bg>
    <p:spTree>
      <p:nvGrpSpPr>
        <p:cNvPr id="1" name="Shape 538"/>
        <p:cNvGrpSpPr/>
        <p:nvPr/>
      </p:nvGrpSpPr>
      <p:grpSpPr>
        <a:xfrm>
          <a:off x="0" y="0"/>
          <a:ext cx="0" cy="0"/>
          <a:chOff x="0" y="0"/>
          <a:chExt cx="0" cy="0"/>
        </a:xfrm>
      </p:grpSpPr>
      <p:sp>
        <p:nvSpPr>
          <p:cNvPr id="539" name="Google Shape;539;p14"/>
          <p:cNvSpPr txBox="1">
            <a:spLocks noGrp="1"/>
          </p:cNvSpPr>
          <p:nvPr>
            <p:ph type="ctrTitle" idx="4294967295"/>
          </p:nvPr>
        </p:nvSpPr>
        <p:spPr>
          <a:xfrm>
            <a:off x="1584859" y="118121"/>
            <a:ext cx="599314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a:t>Fungi</a:t>
            </a:r>
            <a:endParaRPr sz="6000" dirty="0"/>
          </a:p>
        </p:txBody>
      </p:sp>
      <p:sp>
        <p:nvSpPr>
          <p:cNvPr id="4" name="Google Shape;531;p13">
            <a:extLst>
              <a:ext uri="{FF2B5EF4-FFF2-40B4-BE49-F238E27FC236}">
                <a16:creationId xmlns:a16="http://schemas.microsoft.com/office/drawing/2014/main" id="{C2DA70A2-1E8A-B517-F3D2-C40E68C0FE6A}"/>
              </a:ext>
            </a:extLst>
          </p:cNvPr>
          <p:cNvSpPr txBox="1"/>
          <p:nvPr/>
        </p:nvSpPr>
        <p:spPr>
          <a:xfrm>
            <a:off x="833060" y="1098102"/>
            <a:ext cx="7496737" cy="2747506"/>
          </a:xfrm>
          <a:prstGeom prst="rect">
            <a:avLst/>
          </a:prstGeom>
          <a:noFill/>
          <a:ln>
            <a:noFill/>
          </a:ln>
        </p:spPr>
        <p:txBody>
          <a:bodyPr spcFirstLastPara="1" wrap="square" lIns="91425" tIns="91425" rIns="91425" bIns="91425" anchor="t" anchorCtr="0">
            <a:noAutofit/>
          </a:bodyPr>
          <a:lstStyle/>
          <a:p>
            <a:pPr marL="285750" indent="-285750" algn="just">
              <a:buFont typeface="Arial" panose="020B0604020202020204" pitchFamily="34" charset="0"/>
              <a:buChar char="•"/>
            </a:pPr>
            <a:r>
              <a:rPr lang="es-MX" sz="2200" dirty="0">
                <a:latin typeface="Dosis" pitchFamily="2" charset="77"/>
              </a:rPr>
              <a:t>Eucariotas, heterótrofos, absorben nutrientes, no realizan fotosíntesis, cuerpo compuesto de hifas con forma de hilo que forman masas enmarañadas que infiltran alimento o hábitat, paredes celulares de quitina. Desintegradores, algunos parásitos (y patógenos), algunos forman importantes relaciones simbióticas con raíces de plantas (micorrizas) o algas (líquenes), algunos se utilizan como alimento, la levadura se usa en la elaboración de pan y bebidas alcohólicas; algunos se usan para fabricar químicos industriales o antibióticos, responsables de gran parte de la putrefacción y la pérdida de cultivos. </a:t>
            </a: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sz="1200" dirty="0">
              <a:latin typeface="Dosis" pitchFamily="2" charset="77"/>
            </a:endParaRPr>
          </a:p>
          <a:p>
            <a:pPr marL="0" lvl="0" indent="0" algn="l" rtl="0">
              <a:spcBef>
                <a:spcPts val="600"/>
              </a:spcBef>
              <a:spcAft>
                <a:spcPts val="0"/>
              </a:spcAft>
              <a:buNone/>
            </a:pPr>
            <a:endParaRPr sz="1200" dirty="0">
              <a:solidFill>
                <a:srgbClr val="3D4965"/>
              </a:solidFill>
              <a:latin typeface="Dosis"/>
              <a:ea typeface="Dosis"/>
              <a:cs typeface="Dosis"/>
              <a:sym typeface="Dosis"/>
            </a:endParaRP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56169F73-1FAC-977F-65BE-045B79E35288}"/>
                  </a:ext>
                </a:extLst>
              </p:cNvPr>
              <p:cNvGraphicFramePr>
                <a:graphicFrameLocks noChangeAspect="1"/>
              </p:cNvGraphicFramePr>
              <p:nvPr>
                <p:extLst>
                  <p:ext uri="{D42A27DB-BD31-4B8C-83A1-F6EECF244321}">
                    <p14:modId xmlns:p14="http://schemas.microsoft.com/office/powerpoint/2010/main" val="154426506"/>
                  </p:ext>
                </p:extLst>
              </p:nvPr>
            </p:nvGraphicFramePr>
            <p:xfrm>
              <a:off x="5913690" y="4551580"/>
              <a:ext cx="1038234" cy="548017"/>
            </p:xfrm>
            <a:graphic>
              <a:graphicData uri="http://schemas.microsoft.com/office/powerpoint/2016/slidezoom">
                <pslz:sldZm>
                  <pslz:sldZmObj sldId="258" cId="0">
                    <pslz:zmPr id="{2BF8E4EF-3842-4F8E-8DC6-8255018687A8}" returnToParent="0" imageType="cover" transitionDur="1000" showBg="0">
                      <p166:blipFill xmlns:p166="http://schemas.microsoft.com/office/powerpoint/2016/6/main">
                        <a:blip r:embed="rId3"/>
                        <a:stretch>
                          <a:fillRect/>
                        </a:stretch>
                      </p166:blipFill>
                      <p166:spPr xmlns:p166="http://schemas.microsoft.com/office/powerpoint/2016/6/main">
                        <a:xfrm>
                          <a:off x="0" y="0"/>
                          <a:ext cx="1038234" cy="548017"/>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56169F73-1FAC-977F-65BE-045B79E35288}"/>
                  </a:ext>
                </a:extLst>
              </p:cNvPr>
              <p:cNvPicPr>
                <a:picLocks noGrp="1" noRot="1" noChangeAspect="1" noMove="1" noResize="1" noEditPoints="1" noAdjustHandles="1" noChangeArrowheads="1" noChangeShapeType="1"/>
              </p:cNvPicPr>
              <p:nvPr/>
            </p:nvPicPr>
            <p:blipFill>
              <a:blip r:embed="rId4"/>
              <a:stretch>
                <a:fillRect/>
              </a:stretch>
            </p:blipFill>
            <p:spPr>
              <a:xfrm>
                <a:off x="5913690" y="4551580"/>
                <a:ext cx="1038234" cy="548017"/>
              </a:xfrm>
              <a:prstGeom prst="rect">
                <a:avLst/>
              </a:prstGeom>
            </p:spPr>
          </p:pic>
        </mc:Fallback>
      </mc:AlternateContent>
    </p:spTree>
    <p:extLst>
      <p:ext uri="{BB962C8B-B14F-4D97-AF65-F5344CB8AC3E}">
        <p14:creationId xmlns:p14="http://schemas.microsoft.com/office/powerpoint/2010/main" val="1532596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21000">
              <a:schemeClr val="accent1">
                <a:lumMod val="0"/>
                <a:lumOff val="100000"/>
              </a:schemeClr>
            </a:gs>
            <a:gs pos="82000">
              <a:schemeClr val="accent1">
                <a:lumMod val="0"/>
                <a:lumOff val="100000"/>
              </a:schemeClr>
            </a:gs>
            <a:gs pos="100000">
              <a:schemeClr val="bg2">
                <a:lumMod val="75000"/>
              </a:schemeClr>
            </a:gs>
          </a:gsLst>
          <a:path path="circle">
            <a:fillToRect l="50000" t="-80000" r="50000" b="180000"/>
          </a:path>
        </a:gradFill>
        <a:effectLst/>
      </p:bgPr>
    </p:bg>
    <p:spTree>
      <p:nvGrpSpPr>
        <p:cNvPr id="1" name="Shape 538"/>
        <p:cNvGrpSpPr/>
        <p:nvPr/>
      </p:nvGrpSpPr>
      <p:grpSpPr>
        <a:xfrm>
          <a:off x="0" y="0"/>
          <a:ext cx="0" cy="0"/>
          <a:chOff x="0" y="0"/>
          <a:chExt cx="0" cy="0"/>
        </a:xfrm>
      </p:grpSpPr>
      <p:sp>
        <p:nvSpPr>
          <p:cNvPr id="539" name="Google Shape;539;p14"/>
          <p:cNvSpPr txBox="1">
            <a:spLocks noGrp="1"/>
          </p:cNvSpPr>
          <p:nvPr>
            <p:ph type="ctrTitle" idx="4294967295"/>
          </p:nvPr>
        </p:nvSpPr>
        <p:spPr>
          <a:xfrm>
            <a:off x="1575430" y="410198"/>
            <a:ext cx="599314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a:t>Animalia</a:t>
            </a:r>
            <a:endParaRPr sz="6000" dirty="0"/>
          </a:p>
        </p:txBody>
      </p:sp>
      <p:sp>
        <p:nvSpPr>
          <p:cNvPr id="4" name="Google Shape;531;p13">
            <a:extLst>
              <a:ext uri="{FF2B5EF4-FFF2-40B4-BE49-F238E27FC236}">
                <a16:creationId xmlns:a16="http://schemas.microsoft.com/office/drawing/2014/main" id="{FF62AF98-59E4-18C9-0A43-94C1E9CFED15}"/>
              </a:ext>
            </a:extLst>
          </p:cNvPr>
          <p:cNvSpPr txBox="1"/>
          <p:nvPr/>
        </p:nvSpPr>
        <p:spPr>
          <a:xfrm>
            <a:off x="880781" y="1820772"/>
            <a:ext cx="7496737" cy="1501955"/>
          </a:xfrm>
          <a:prstGeom prst="rect">
            <a:avLst/>
          </a:prstGeom>
          <a:noFill/>
          <a:ln>
            <a:noFill/>
          </a:ln>
        </p:spPr>
        <p:txBody>
          <a:bodyPr spcFirstLastPara="1" wrap="square" lIns="91425" tIns="91425" rIns="91425" bIns="91425" anchor="t" anchorCtr="0">
            <a:noAutofit/>
          </a:bodyPr>
          <a:lstStyle/>
          <a:p>
            <a:pPr marL="285750" indent="-285750" algn="just">
              <a:buFont typeface="Arial" panose="020B0604020202020204" pitchFamily="34" charset="0"/>
              <a:buChar char="•"/>
            </a:pPr>
            <a:r>
              <a:rPr lang="es-MX" sz="2400" dirty="0">
                <a:latin typeface="Dosis" pitchFamily="2" charset="77"/>
              </a:rPr>
              <a:t>Eucariotas, heterótrofos multicelulares, muchos presentan diferenciación tisular y sistemas orgánicos complejos, la mayoría pueden moverse mediante contracción muscular, tejido nervioso coordina respuestas a los estímulos. Consumidores; algunos especializados como herbívoros, carnívoros o comedores de detritos. </a:t>
            </a: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dirty="0">
              <a:latin typeface="Dosis" pitchFamily="2" charset="77"/>
            </a:endParaRPr>
          </a:p>
          <a:p>
            <a:pPr marL="285750" indent="-285750" algn="just">
              <a:buFont typeface="Arial" panose="020B0604020202020204" pitchFamily="34" charset="0"/>
              <a:buChar char="•"/>
            </a:pPr>
            <a:endParaRPr lang="es-MX" sz="1200" dirty="0">
              <a:latin typeface="Dosis" pitchFamily="2" charset="77"/>
            </a:endParaRPr>
          </a:p>
          <a:p>
            <a:pPr marL="0" lvl="0" indent="0" algn="l" rtl="0">
              <a:spcBef>
                <a:spcPts val="600"/>
              </a:spcBef>
              <a:spcAft>
                <a:spcPts val="0"/>
              </a:spcAft>
              <a:buNone/>
            </a:pPr>
            <a:endParaRPr sz="1200" dirty="0">
              <a:solidFill>
                <a:srgbClr val="3D4965"/>
              </a:solidFill>
              <a:latin typeface="Dosis"/>
              <a:ea typeface="Dosis"/>
              <a:cs typeface="Dosis"/>
              <a:sym typeface="Dosis"/>
            </a:endParaRP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43AF8323-12C0-70CA-9A89-AC4B8F8EC214}"/>
                  </a:ext>
                </a:extLst>
              </p:cNvPr>
              <p:cNvGraphicFramePr>
                <a:graphicFrameLocks noChangeAspect="1"/>
              </p:cNvGraphicFramePr>
              <p:nvPr>
                <p:extLst>
                  <p:ext uri="{D42A27DB-BD31-4B8C-83A1-F6EECF244321}">
                    <p14:modId xmlns:p14="http://schemas.microsoft.com/office/powerpoint/2010/main" val="296067916"/>
                  </p:ext>
                </p:extLst>
              </p:nvPr>
            </p:nvGraphicFramePr>
            <p:xfrm>
              <a:off x="5913690" y="4466422"/>
              <a:ext cx="1038234" cy="548017"/>
            </p:xfrm>
            <a:graphic>
              <a:graphicData uri="http://schemas.microsoft.com/office/powerpoint/2016/slidezoom">
                <pslz:sldZm>
                  <pslz:sldZmObj sldId="258" cId="0">
                    <pslz:zmPr id="{2BF8E4EF-3842-4F8E-8DC6-8255018687A8}" returnToParent="0" imageType="cover" transitionDur="1000" showBg="0">
                      <p166:blipFill xmlns:p166="http://schemas.microsoft.com/office/powerpoint/2016/6/main">
                        <a:blip r:embed="rId3"/>
                        <a:stretch>
                          <a:fillRect/>
                        </a:stretch>
                      </p166:blipFill>
                      <p166:spPr xmlns:p166="http://schemas.microsoft.com/office/powerpoint/2016/6/main">
                        <a:xfrm>
                          <a:off x="0" y="0"/>
                          <a:ext cx="1038234" cy="548017"/>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43AF8323-12C0-70CA-9A89-AC4B8F8EC214}"/>
                  </a:ext>
                </a:extLst>
              </p:cNvPr>
              <p:cNvPicPr>
                <a:picLocks noGrp="1" noRot="1" noChangeAspect="1" noMove="1" noResize="1" noEditPoints="1" noAdjustHandles="1" noChangeArrowheads="1" noChangeShapeType="1"/>
              </p:cNvPicPr>
              <p:nvPr/>
            </p:nvPicPr>
            <p:blipFill>
              <a:blip r:embed="rId4"/>
              <a:stretch>
                <a:fillRect/>
              </a:stretch>
            </p:blipFill>
            <p:spPr>
              <a:xfrm>
                <a:off x="5913690" y="4466422"/>
                <a:ext cx="1038234" cy="548017"/>
              </a:xfrm>
              <a:prstGeom prst="rect">
                <a:avLst/>
              </a:prstGeom>
            </p:spPr>
          </p:pic>
        </mc:Fallback>
      </mc:AlternateContent>
    </p:spTree>
    <p:extLst>
      <p:ext uri="{BB962C8B-B14F-4D97-AF65-F5344CB8AC3E}">
        <p14:creationId xmlns:p14="http://schemas.microsoft.com/office/powerpoint/2010/main" val="2458970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21000">
              <a:schemeClr val="accent1">
                <a:lumMod val="0"/>
                <a:lumOff val="100000"/>
              </a:schemeClr>
            </a:gs>
            <a:gs pos="82000">
              <a:schemeClr val="accent1">
                <a:lumMod val="0"/>
                <a:lumOff val="100000"/>
              </a:schemeClr>
            </a:gs>
            <a:gs pos="100000">
              <a:schemeClr val="bg2">
                <a:lumMod val="75000"/>
              </a:schemeClr>
            </a:gs>
          </a:gsLst>
          <a:path path="circle">
            <a:fillToRect l="50000" t="-80000" r="50000" b="180000"/>
          </a:path>
        </a:gradFill>
        <a:effectLst/>
      </p:bgPr>
    </p:bg>
    <p:spTree>
      <p:nvGrpSpPr>
        <p:cNvPr id="1" name="Shape 546"/>
        <p:cNvGrpSpPr/>
        <p:nvPr/>
      </p:nvGrpSpPr>
      <p:grpSpPr>
        <a:xfrm>
          <a:off x="0" y="0"/>
          <a:ext cx="0" cy="0"/>
          <a:chOff x="0" y="0"/>
          <a:chExt cx="0" cy="0"/>
        </a:xfrm>
      </p:grpSpPr>
      <p:sp>
        <p:nvSpPr>
          <p:cNvPr id="547" name="Google Shape;547;p15"/>
          <p:cNvSpPr txBox="1">
            <a:spLocks noGrp="1"/>
          </p:cNvSpPr>
          <p:nvPr>
            <p:ph type="ctrTitle"/>
          </p:nvPr>
        </p:nvSpPr>
        <p:spPr>
          <a:xfrm>
            <a:off x="0" y="3152868"/>
            <a:ext cx="2588558" cy="784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2000" b="1" dirty="0">
                <a:solidFill>
                  <a:schemeClr val="accent6">
                    <a:lumMod val="50000"/>
                  </a:schemeClr>
                </a:solidFill>
              </a:rPr>
              <a:t>VOLVER A REALIZAR</a:t>
            </a:r>
            <a:br>
              <a:rPr lang="en" sz="2000" b="1" dirty="0">
                <a:solidFill>
                  <a:schemeClr val="accent6">
                    <a:lumMod val="50000"/>
                  </a:schemeClr>
                </a:solidFill>
              </a:rPr>
            </a:br>
            <a:r>
              <a:rPr lang="en" sz="2000" b="1" dirty="0">
                <a:solidFill>
                  <a:schemeClr val="accent6">
                    <a:lumMod val="50000"/>
                  </a:schemeClr>
                </a:solidFill>
              </a:rPr>
              <a:t>EL EJERCICIO:</a:t>
            </a:r>
            <a:endParaRPr sz="2000" b="1" dirty="0">
              <a:solidFill>
                <a:schemeClr val="accent6">
                  <a:lumMod val="50000"/>
                </a:schemeClr>
              </a:solidFill>
            </a:endParaRPr>
          </a:p>
        </p:txBody>
      </p:sp>
      <p:sp>
        <p:nvSpPr>
          <p:cNvPr id="6" name="Google Shape;547;p15">
            <a:extLst>
              <a:ext uri="{FF2B5EF4-FFF2-40B4-BE49-F238E27FC236}">
                <a16:creationId xmlns:a16="http://schemas.microsoft.com/office/drawing/2014/main" id="{190B9ECA-E96D-EC57-6859-A074D78C36D4}"/>
              </a:ext>
            </a:extLst>
          </p:cNvPr>
          <p:cNvSpPr txBox="1">
            <a:spLocks/>
          </p:cNvSpPr>
          <p:nvPr/>
        </p:nvSpPr>
        <p:spPr>
          <a:xfrm>
            <a:off x="5013512" y="3152868"/>
            <a:ext cx="2588558" cy="784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1pPr>
            <a:lvl2pPr marR="0" lvl="1"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2pPr>
            <a:lvl3pPr marR="0" lvl="2"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3pPr>
            <a:lvl4pPr marR="0" lvl="3"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4pPr>
            <a:lvl5pPr marR="0" lvl="4"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5pPr>
            <a:lvl6pPr marR="0" lvl="5"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6pPr>
            <a:lvl7pPr marR="0" lvl="6"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7pPr>
            <a:lvl8pPr marR="0" lvl="7"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8pPr>
            <a:lvl9pPr marR="0" lvl="8"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9pPr>
          </a:lstStyle>
          <a:p>
            <a:r>
              <a:rPr lang="es-MX" sz="2000" b="1" dirty="0">
                <a:solidFill>
                  <a:schemeClr val="accent6">
                    <a:lumMod val="50000"/>
                  </a:schemeClr>
                </a:solidFill>
              </a:rPr>
              <a:t>FINALIZAR EL</a:t>
            </a:r>
          </a:p>
          <a:p>
            <a:r>
              <a:rPr lang="es-MX" sz="2000" b="1" dirty="0">
                <a:solidFill>
                  <a:schemeClr val="accent6">
                    <a:lumMod val="50000"/>
                  </a:schemeClr>
                </a:solidFill>
              </a:rPr>
              <a:t>EJERCICIO:</a:t>
            </a:r>
          </a:p>
        </p:txBody>
      </p:sp>
      <p:pic>
        <p:nvPicPr>
          <p:cNvPr id="3" name="Imagen 2" descr="Una caricatura de una persona&#10;&#10;Descripción generada automáticamente con confianza media">
            <a:extLst>
              <a:ext uri="{FF2B5EF4-FFF2-40B4-BE49-F238E27FC236}">
                <a16:creationId xmlns:a16="http://schemas.microsoft.com/office/drawing/2014/main" id="{AF4D9F2F-08C2-B636-355F-883D25454CC4}"/>
              </a:ext>
            </a:extLst>
          </p:cNvPr>
          <p:cNvPicPr>
            <a:picLocks noChangeAspect="1"/>
          </p:cNvPicPr>
          <p:nvPr/>
        </p:nvPicPr>
        <p:blipFill>
          <a:blip r:embed="rId3"/>
          <a:stretch>
            <a:fillRect/>
          </a:stretch>
        </p:blipFill>
        <p:spPr>
          <a:xfrm>
            <a:off x="4572000" y="90483"/>
            <a:ext cx="2135445" cy="3016575"/>
          </a:xfrm>
          <a:prstGeom prst="rect">
            <a:avLst/>
          </a:prstGeom>
        </p:spPr>
      </p:pic>
      <p:pic>
        <p:nvPicPr>
          <p:cNvPr id="5" name="Imagen 4" descr="Una caricatura de una persona&#10;&#10;Descripción generada automáticamente con confianza media">
            <a:extLst>
              <a:ext uri="{FF2B5EF4-FFF2-40B4-BE49-F238E27FC236}">
                <a16:creationId xmlns:a16="http://schemas.microsoft.com/office/drawing/2014/main" id="{1F8D2D40-1591-C042-9889-29270F61A13B}"/>
              </a:ext>
            </a:extLst>
          </p:cNvPr>
          <p:cNvPicPr>
            <a:picLocks noChangeAspect="1"/>
          </p:cNvPicPr>
          <p:nvPr/>
        </p:nvPicPr>
        <p:blipFill>
          <a:blip r:embed="rId4"/>
          <a:stretch>
            <a:fillRect/>
          </a:stretch>
        </p:blipFill>
        <p:spPr>
          <a:xfrm>
            <a:off x="3038484" y="354510"/>
            <a:ext cx="1187625" cy="2829533"/>
          </a:xfrm>
          <a:prstGeom prst="rect">
            <a:avLst/>
          </a:prstGeom>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AB665E8D-786C-38FE-C111-824BFEE725C4}"/>
                  </a:ext>
                </a:extLst>
              </p:cNvPr>
              <p:cNvGraphicFramePr>
                <a:graphicFrameLocks noChangeAspect="1"/>
              </p:cNvGraphicFramePr>
              <p:nvPr>
                <p:extLst>
                  <p:ext uri="{D42A27DB-BD31-4B8C-83A1-F6EECF244321}">
                    <p14:modId xmlns:p14="http://schemas.microsoft.com/office/powerpoint/2010/main" val="1752803512"/>
                  </p:ext>
                </p:extLst>
              </p:nvPr>
            </p:nvGraphicFramePr>
            <p:xfrm>
              <a:off x="2558010" y="3184043"/>
              <a:ext cx="1368703" cy="722450"/>
            </p:xfrm>
            <a:graphic>
              <a:graphicData uri="http://schemas.microsoft.com/office/powerpoint/2016/slidezoom">
                <pslz:sldZm>
                  <pslz:sldZmObj sldId="258" cId="0">
                    <pslz:zmPr id="{2BF8E4EF-3842-4F8E-8DC6-8255018687A8}" returnToParent="0" imageType="cover" transitionDur="1000" showBg="0">
                      <p166:blipFill xmlns:p166="http://schemas.microsoft.com/office/powerpoint/2016/6/main">
                        <a:blip r:embed="rId5"/>
                        <a:stretch>
                          <a:fillRect/>
                        </a:stretch>
                      </p166:blipFill>
                      <p166:spPr xmlns:p166="http://schemas.microsoft.com/office/powerpoint/2016/6/main">
                        <a:xfrm>
                          <a:off x="0" y="0"/>
                          <a:ext cx="1368703" cy="722450"/>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AB665E8D-786C-38FE-C111-824BFEE725C4}"/>
                  </a:ext>
                </a:extLst>
              </p:cNvPr>
              <p:cNvPicPr>
                <a:picLocks noGrp="1" noRot="1" noChangeAspect="1" noMove="1" noResize="1" noEditPoints="1" noAdjustHandles="1" noChangeArrowheads="1" noChangeShapeType="1"/>
              </p:cNvPicPr>
              <p:nvPr/>
            </p:nvPicPr>
            <p:blipFill>
              <a:blip r:embed="rId6"/>
              <a:stretch>
                <a:fillRect/>
              </a:stretch>
            </p:blipFill>
            <p:spPr>
              <a:xfrm>
                <a:off x="2558010" y="3184043"/>
                <a:ext cx="1368703" cy="722450"/>
              </a:xfrm>
              <a:prstGeom prst="rect">
                <a:avLst/>
              </a:prstGeom>
            </p:spPr>
          </p:pic>
        </mc:Fallback>
      </mc:AlternateContent>
      <p:sp>
        <p:nvSpPr>
          <p:cNvPr id="13" name="Google Shape;63;p13">
            <a:extLst>
              <a:ext uri="{FF2B5EF4-FFF2-40B4-BE49-F238E27FC236}">
                <a16:creationId xmlns:a16="http://schemas.microsoft.com/office/drawing/2014/main" id="{73E02894-CF9B-C77F-00E5-9458C6AE1A6A}"/>
              </a:ext>
            </a:extLst>
          </p:cNvPr>
          <p:cNvSpPr/>
          <p:nvPr/>
        </p:nvSpPr>
        <p:spPr>
          <a:xfrm>
            <a:off x="6315333" y="181462"/>
            <a:ext cx="2588558" cy="978420"/>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034365"/>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63;p13">
            <a:extLst>
              <a:ext uri="{FF2B5EF4-FFF2-40B4-BE49-F238E27FC236}">
                <a16:creationId xmlns:a16="http://schemas.microsoft.com/office/drawing/2014/main" id="{8C45E91F-285B-9E79-4D99-0457E47AF54E}"/>
              </a:ext>
            </a:extLst>
          </p:cNvPr>
          <p:cNvSpPr/>
          <p:nvPr/>
        </p:nvSpPr>
        <p:spPr>
          <a:xfrm flipH="1">
            <a:off x="307647" y="313579"/>
            <a:ext cx="2730836" cy="1011019"/>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034365"/>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547;p15">
            <a:extLst>
              <a:ext uri="{FF2B5EF4-FFF2-40B4-BE49-F238E27FC236}">
                <a16:creationId xmlns:a16="http://schemas.microsoft.com/office/drawing/2014/main" id="{C3EB1230-86D9-D4BF-78B3-A7F82B36A7BA}"/>
              </a:ext>
            </a:extLst>
          </p:cNvPr>
          <p:cNvSpPr txBox="1">
            <a:spLocks/>
          </p:cNvSpPr>
          <p:nvPr/>
        </p:nvSpPr>
        <p:spPr>
          <a:xfrm>
            <a:off x="449926" y="361976"/>
            <a:ext cx="2588558" cy="784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1pPr>
            <a:lvl2pPr marR="0" lvl="1"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2pPr>
            <a:lvl3pPr marR="0" lvl="2"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3pPr>
            <a:lvl4pPr marR="0" lvl="3"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4pPr>
            <a:lvl5pPr marR="0" lvl="4"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5pPr>
            <a:lvl6pPr marR="0" lvl="5"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6pPr>
            <a:lvl7pPr marR="0" lvl="6"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7pPr>
            <a:lvl8pPr marR="0" lvl="7"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8pPr>
            <a:lvl9pPr marR="0" lvl="8"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9pPr>
          </a:lstStyle>
          <a:p>
            <a:pPr algn="ctr"/>
            <a:r>
              <a:rPr lang="es-MX" sz="1600" b="1" dirty="0">
                <a:solidFill>
                  <a:schemeClr val="accent6">
                    <a:lumMod val="50000"/>
                  </a:schemeClr>
                </a:solidFill>
              </a:rPr>
              <a:t>Gracias por realizar el ejercicio!</a:t>
            </a:r>
          </a:p>
        </p:txBody>
      </p:sp>
      <p:sp>
        <p:nvSpPr>
          <p:cNvPr id="22" name="Google Shape;547;p15">
            <a:extLst>
              <a:ext uri="{FF2B5EF4-FFF2-40B4-BE49-F238E27FC236}">
                <a16:creationId xmlns:a16="http://schemas.microsoft.com/office/drawing/2014/main" id="{01071B85-71E6-6F0E-D609-1180EF0E6A7E}"/>
              </a:ext>
            </a:extLst>
          </p:cNvPr>
          <p:cNvSpPr txBox="1">
            <a:spLocks/>
          </p:cNvSpPr>
          <p:nvPr/>
        </p:nvSpPr>
        <p:spPr>
          <a:xfrm>
            <a:off x="6299717" y="181462"/>
            <a:ext cx="2588558" cy="784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1pPr>
            <a:lvl2pPr marR="0" lvl="1"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2pPr>
            <a:lvl3pPr marR="0" lvl="2"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3pPr>
            <a:lvl4pPr marR="0" lvl="3"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4pPr>
            <a:lvl5pPr marR="0" lvl="4"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5pPr>
            <a:lvl6pPr marR="0" lvl="5"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6pPr>
            <a:lvl7pPr marR="0" lvl="6"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7pPr>
            <a:lvl8pPr marR="0" lvl="7"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8pPr>
            <a:lvl9pPr marR="0" lvl="8" algn="r" rtl="0">
              <a:lnSpc>
                <a:spcPct val="100000"/>
              </a:lnSpc>
              <a:spcBef>
                <a:spcPts val="0"/>
              </a:spcBef>
              <a:spcAft>
                <a:spcPts val="0"/>
              </a:spcAft>
              <a:buClr>
                <a:schemeClr val="accent1"/>
              </a:buClr>
              <a:buSzPts val="3700"/>
              <a:buFont typeface="Sniglet"/>
              <a:buNone/>
              <a:defRPr sz="3700" b="0" i="0" u="none" strike="noStrike" cap="none">
                <a:solidFill>
                  <a:schemeClr val="accent1"/>
                </a:solidFill>
                <a:latin typeface="Sniglet"/>
                <a:ea typeface="Sniglet"/>
                <a:cs typeface="Sniglet"/>
                <a:sym typeface="Sniglet"/>
              </a:defRPr>
            </a:lvl9pPr>
          </a:lstStyle>
          <a:p>
            <a:pPr algn="ctr"/>
            <a:r>
              <a:rPr lang="es-MX" sz="1600" b="1" dirty="0">
                <a:solidFill>
                  <a:schemeClr val="accent6">
                    <a:lumMod val="50000"/>
                  </a:schemeClr>
                </a:solidFill>
              </a:rPr>
              <a:t>Dar clic en la opción deseada</a:t>
            </a:r>
          </a:p>
        </p:txBody>
      </p:sp>
      <p:pic>
        <p:nvPicPr>
          <p:cNvPr id="4" name="Imagen 3">
            <a:hlinkClick r:id="" action="ppaction://hlinkshowjump?jump=endshow"/>
            <a:extLst>
              <a:ext uri="{FF2B5EF4-FFF2-40B4-BE49-F238E27FC236}">
                <a16:creationId xmlns:a16="http://schemas.microsoft.com/office/drawing/2014/main" id="{151118FE-6A5F-1A98-3A66-F53012373F0A}"/>
              </a:ext>
            </a:extLst>
          </p:cNvPr>
          <p:cNvPicPr>
            <a:picLocks noChangeAspect="1"/>
          </p:cNvPicPr>
          <p:nvPr/>
        </p:nvPicPr>
        <p:blipFill>
          <a:blip r:embed="rId7"/>
          <a:stretch>
            <a:fillRect/>
          </a:stretch>
        </p:blipFill>
        <p:spPr>
          <a:xfrm>
            <a:off x="7566883" y="3043728"/>
            <a:ext cx="1127771" cy="10030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TotalTime>
  <Words>645</Words>
  <Application>Microsoft Macintosh PowerPoint</Application>
  <PresentationFormat>Presentación en pantalla (16:9)</PresentationFormat>
  <Paragraphs>59</Paragraphs>
  <Slides>11</Slides>
  <Notes>11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Dosis</vt:lpstr>
      <vt:lpstr>Sniglet</vt:lpstr>
      <vt:lpstr>Arial</vt:lpstr>
      <vt:lpstr>Friar template</vt:lpstr>
      <vt:lpstr>CLASIFICACIÓN DE LOS SERES VIVOS</vt:lpstr>
      <vt:lpstr>INTRODUCCIÓN</vt:lpstr>
      <vt:lpstr>Presentación de PowerPoint</vt:lpstr>
      <vt:lpstr>ANILLO DE LA VIDA</vt:lpstr>
      <vt:lpstr>Bacteria</vt:lpstr>
      <vt:lpstr>Archea</vt:lpstr>
      <vt:lpstr>Protista</vt:lpstr>
      <vt:lpstr>Plantae</vt:lpstr>
      <vt:lpstr>Fungi</vt:lpstr>
      <vt:lpstr>Animalia</vt:lpstr>
      <vt:lpstr>VOLVER A REALIZAR EL EJERCICIO: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ERICK JOSE PONCE MANJARREZ</cp:lastModifiedBy>
  <cp:revision>7</cp:revision>
  <dcterms:modified xsi:type="dcterms:W3CDTF">2022-05-27T07:32:01Z</dcterms:modified>
</cp:coreProperties>
</file>