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17"/>
  </p:notesMasterIdLst>
  <p:sldIdLst>
    <p:sldId id="274" r:id="rId5"/>
    <p:sldId id="277" r:id="rId6"/>
    <p:sldId id="298" r:id="rId7"/>
    <p:sldId id="278" r:id="rId8"/>
    <p:sldId id="308" r:id="rId9"/>
    <p:sldId id="307" r:id="rId10"/>
    <p:sldId id="270" r:id="rId11"/>
    <p:sldId id="306" r:id="rId12"/>
    <p:sldId id="296" r:id="rId13"/>
    <p:sldId id="299" r:id="rId14"/>
    <p:sldId id="300" r:id="rId15"/>
    <p:sldId id="263" r:id="rId16"/>
  </p:sldIdLst>
  <p:sldSz cx="9144000" cy="5143500" type="screen16x9"/>
  <p:notesSz cx="6858000" cy="9144000"/>
  <p:embeddedFontLst>
    <p:embeddedFont>
      <p:font typeface="Bitter" pitchFamily="2" charset="77"/>
      <p:regular r:id="rId18"/>
      <p:bold r:id="rId19"/>
      <p:italic r:id="rId20"/>
      <p:boldItalic r:id="rId21"/>
    </p:embeddedFont>
    <p:embeddedFont>
      <p:font typeface="Bitter Thin" pitchFamily="2" charset="77"/>
      <p:regular r:id="rId22"/>
      <p:bold r:id="rId23"/>
      <p:italic r:id="rId24"/>
      <p:boldItalic r:id="rId25"/>
    </p:embeddedFont>
    <p:embeddedFont>
      <p:font typeface="Caveat" panose="020F0502020204030204" pitchFamily="34" charset="0"/>
      <p:regular r:id="rId26"/>
      <p:bold r:id="rId27"/>
      <p:italic r:id="rId28"/>
      <p:boldItalic r:id="rId29"/>
    </p:embeddedFont>
    <p:embeddedFont>
      <p:font typeface="Dancing Script" pitchFamily="2" charset="77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L1D2Wz98+VfEXFNkmM1akg==" hashData="cGP5KvtuDp31tXUtza5hDpoSeb9lZ0jjLDeMD39vDzhGvs9hkkld+Avr61HrEqSM92EDqF0NjHUt6lI4bFxIl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6C2"/>
    <a:srgbClr val="EBE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70BA2F-8112-4EE9-9E6B-515A5F67D619}">
  <a:tblStyle styleId="{9370BA2F-8112-4EE9-9E6B-515A5F67D6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C3169A7-064E-4ED3-959F-49B9377A39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8"/>
    <p:restoredTop sz="94645"/>
  </p:normalViewPr>
  <p:slideViewPr>
    <p:cSldViewPr snapToGrid="0" snapToObjects="1">
      <p:cViewPr varScale="1">
        <p:scale>
          <a:sx n="190" d="100"/>
          <a:sy n="190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65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61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5983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777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3287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15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✘"/>
              <a:defRPr/>
            </a:lvl1pPr>
            <a:lvl2pPr marL="914400" lvl="1" indent="-330200" rtl="0">
              <a:spcBef>
                <a:spcPts val="800"/>
              </a:spcBef>
              <a:spcAft>
                <a:spcPts val="0"/>
              </a:spcAft>
              <a:buSzPts val="1600"/>
              <a:buChar char="✗"/>
              <a:defRPr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651728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749975" y="1600725"/>
            <a:ext cx="1496100" cy="215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lvl="2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lvl="3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lvl="4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lvl="5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lvl="6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lvl="7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lvl="8" indent="-3556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5" Type="http://schemas.openxmlformats.org/officeDocument/2006/relationships/image" Target="../media/image24.jpg"/><Relationship Id="rId10" Type="http://schemas.openxmlformats.org/officeDocument/2006/relationships/slide" Target="slide11.xml"/><Relationship Id="rId4" Type="http://schemas.openxmlformats.org/officeDocument/2006/relationships/image" Target="../media/image23.pn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4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5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6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slide" Target="slide8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6856840" y="3128488"/>
            <a:ext cx="1496100" cy="9997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900" dirty="0"/>
              <a:t>Clic para avanzar</a:t>
            </a:r>
            <a:endParaRPr sz="900" dirty="0"/>
          </a:p>
        </p:txBody>
      </p:sp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952500" y="1912901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" name="Google Shape;270;p29"/>
          <p:cNvCxnSpPr/>
          <p:nvPr/>
        </p:nvCxnSpPr>
        <p:spPr>
          <a:xfrm>
            <a:off x="952500" y="2448212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" name="Google Shape;271;p29"/>
          <p:cNvCxnSpPr/>
          <p:nvPr/>
        </p:nvCxnSpPr>
        <p:spPr>
          <a:xfrm>
            <a:off x="952500" y="29508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99;p30">
            <a:extLst>
              <a:ext uri="{FF2B5EF4-FFF2-40B4-BE49-F238E27FC236}">
                <a16:creationId xmlns:a16="http://schemas.microsoft.com/office/drawing/2014/main" id="{909DE90C-99CC-464C-BA7E-AF162D9C5427}"/>
              </a:ext>
            </a:extLst>
          </p:cNvPr>
          <p:cNvSpPr txBox="1">
            <a:spLocks noGrp="1"/>
          </p:cNvSpPr>
          <p:nvPr/>
        </p:nvSpPr>
        <p:spPr>
          <a:xfrm>
            <a:off x="952500" y="1015273"/>
            <a:ext cx="5479475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 err="1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Práctica</a:t>
            </a:r>
            <a:r>
              <a:rPr lang="en" sz="4000" b="1" dirty="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9</a:t>
            </a:r>
            <a:endParaRPr sz="4000" b="1" dirty="0"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Google Shape;74;p13">
            <a:extLst>
              <a:ext uri="{FF2B5EF4-FFF2-40B4-BE49-F238E27FC236}">
                <a16:creationId xmlns:a16="http://schemas.microsoft.com/office/drawing/2014/main" id="{2FC716C8-09BF-F243-BE8C-F43267BCE7B6}"/>
              </a:ext>
            </a:extLst>
          </p:cNvPr>
          <p:cNvSpPr txBox="1">
            <a:spLocks noGrp="1"/>
          </p:cNvSpPr>
          <p:nvPr/>
        </p:nvSpPr>
        <p:spPr>
          <a:xfrm>
            <a:off x="651537" y="2140293"/>
            <a:ext cx="6026825" cy="1160375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>
              <a:buNone/>
            </a:pPr>
            <a:r>
              <a:rPr lang="es-MX" sz="1800" b="1" dirty="0"/>
              <a:t>Observación de las características microscopicas </a:t>
            </a:r>
          </a:p>
          <a:p>
            <a:pPr marL="0" lvl="0" indent="0" algn="ctr">
              <a:buNone/>
            </a:pPr>
            <a:r>
              <a:rPr lang="es-MX" sz="1800" b="1" dirty="0"/>
              <a:t>de algunos miembros del reino fungi</a:t>
            </a:r>
          </a:p>
        </p:txBody>
      </p:sp>
      <p:sp>
        <p:nvSpPr>
          <p:cNvPr id="31" name="Google Shape;159;p22">
            <a:extLst>
              <a:ext uri="{FF2B5EF4-FFF2-40B4-BE49-F238E27FC236}">
                <a16:creationId xmlns:a16="http://schemas.microsoft.com/office/drawing/2014/main" id="{BB2B37B7-EFE5-D04E-AB56-DBF3709C7B7D}"/>
              </a:ext>
            </a:extLst>
          </p:cNvPr>
          <p:cNvSpPr txBox="1">
            <a:spLocks noGrp="1"/>
          </p:cNvSpPr>
          <p:nvPr/>
        </p:nvSpPr>
        <p:spPr>
          <a:xfrm>
            <a:off x="1267787" y="3575927"/>
            <a:ext cx="505282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Perla Urquidez Bejarano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Erick Jose Ponce </a:t>
            </a:r>
            <a:r>
              <a:rPr lang="en" dirty="0" err="1"/>
              <a:t>Manjarrez</a:t>
            </a:r>
            <a:endParaRPr dirty="0"/>
          </a:p>
        </p:txBody>
      </p:sp>
      <p:sp>
        <p:nvSpPr>
          <p:cNvPr id="32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4332C6-9DFA-CA40-AFC1-9F19D0757249}"/>
              </a:ext>
            </a:extLst>
          </p:cNvPr>
          <p:cNvSpPr/>
          <p:nvPr/>
        </p:nvSpPr>
        <p:spPr>
          <a:xfrm>
            <a:off x="7030149" y="2039505"/>
            <a:ext cx="975312" cy="99973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advClick="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696286" y="1176331"/>
            <a:ext cx="4572000" cy="3420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93076F0F-4C0C-ED4F-AD56-803325A99568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47C8E4E-CB47-B942-A4F5-B252AE8DD30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9C9C6FE1-13AB-AE4A-9C57-A47267D3548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431323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6;p24">
            <a:extLst>
              <a:ext uri="{FF2B5EF4-FFF2-40B4-BE49-F238E27FC236}">
                <a16:creationId xmlns:a16="http://schemas.microsoft.com/office/drawing/2014/main" id="{66426880-F93C-F940-9D83-F0B2DE249E4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4314914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2;p19">
            <a:extLst>
              <a:ext uri="{FF2B5EF4-FFF2-40B4-BE49-F238E27FC236}">
                <a16:creationId xmlns:a16="http://schemas.microsoft.com/office/drawing/2014/main" id="{E938CE4C-016C-4B45-8E2C-D61EE9373238}"/>
              </a:ext>
            </a:extLst>
          </p:cNvPr>
          <p:cNvSpPr txBox="1">
            <a:spLocks noGrp="1"/>
          </p:cNvSpPr>
          <p:nvPr/>
        </p:nvSpPr>
        <p:spPr>
          <a:xfrm>
            <a:off x="5517719" y="3639880"/>
            <a:ext cx="3237215" cy="49593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/>
              <a:t> 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 1.-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Levaduras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,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mohos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 y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hongos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.</a:t>
            </a:r>
          </a:p>
        </p:txBody>
      </p:sp>
      <p:pic>
        <p:nvPicPr>
          <p:cNvPr id="23" name="Google Shape;196;p24">
            <a:extLst>
              <a:ext uri="{FF2B5EF4-FFF2-40B4-BE49-F238E27FC236}">
                <a16:creationId xmlns:a16="http://schemas.microsoft.com/office/drawing/2014/main" id="{41DBFD9F-BE17-F147-905F-CC264EEBB529}"/>
              </a:ext>
            </a:extLst>
          </p:cNvPr>
          <p:cNvPicPr preferRelativeResize="0"/>
          <p:nvPr/>
        </p:nvPicPr>
        <p:blipFill>
          <a:blip r:embed="rId4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924" y="4076177"/>
            <a:ext cx="251317" cy="28097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C9500B-8CCD-C84D-9C31-D23E8EE2030B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AE29F4-95BB-A443-BC74-8519CCC20F92}"/>
              </a:ext>
            </a:extLst>
          </p:cNvPr>
          <p:cNvSpPr/>
          <p:nvPr/>
        </p:nvSpPr>
        <p:spPr>
          <a:xfrm>
            <a:off x="759147" y="1461368"/>
            <a:ext cx="4349445" cy="2749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Cordia New" panose="020B0304020202020204" pitchFamily="34" charset="-34"/>
            </a:endParaRPr>
          </a:p>
          <a:p>
            <a:pPr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r>
              <a:rPr lang="es-ES" dirty="0"/>
              <a:t>Los organismos del reino </a:t>
            </a:r>
            <a:r>
              <a:rPr lang="es-ES" dirty="0" err="1"/>
              <a:t>fungi</a:t>
            </a:r>
            <a:r>
              <a:rPr lang="es-ES" dirty="0"/>
              <a:t> constituyen un grupo muy heterogéneo de organismos:</a:t>
            </a:r>
          </a:p>
          <a:p>
            <a:pPr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s-ES" dirty="0"/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/>
              <a:t>Eucariotas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/>
              <a:t>Unicelulares o pluricelulares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/>
              <a:t>Heterótrofos no fotosintéticos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/>
              <a:t>Reproducción sexual y asexual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dirty="0"/>
              <a:t>Pared celular de quitina</a:t>
            </a:r>
            <a:endParaRPr lang="es-MX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30" name="Picture 6" descr="Un reino muy variado | Microorganismos, los seres vivos más sencillos">
            <a:extLst>
              <a:ext uri="{FF2B5EF4-FFF2-40B4-BE49-F238E27FC236}">
                <a16:creationId xmlns:a16="http://schemas.microsoft.com/office/drawing/2014/main" id="{EB7DC82A-15EA-A748-8588-600F19920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446" y="1455229"/>
            <a:ext cx="3419128" cy="214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35290C53-6D60-0243-A6C1-A2C0A73A1BA8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429" y="1329927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4;p33">
            <a:extLst>
              <a:ext uri="{FF2B5EF4-FFF2-40B4-BE49-F238E27FC236}">
                <a16:creationId xmlns:a16="http://schemas.microsoft.com/office/drawing/2014/main" id="{219AE935-E713-F04E-9AA8-875AF7D2DF93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6241" y="1356658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34;p33">
            <a:extLst>
              <a:ext uri="{FF2B5EF4-FFF2-40B4-BE49-F238E27FC236}">
                <a16:creationId xmlns:a16="http://schemas.microsoft.com/office/drawing/2014/main" id="{2CFB358F-68C4-0D4B-8FB7-380411949E5B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429" y="3491318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34;p33">
            <a:extLst>
              <a:ext uri="{FF2B5EF4-FFF2-40B4-BE49-F238E27FC236}">
                <a16:creationId xmlns:a16="http://schemas.microsoft.com/office/drawing/2014/main" id="{9C6BA62B-E65B-9341-81FD-151BDDEDE0E0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159" y="3475232"/>
            <a:ext cx="253550" cy="26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istematización del cepario de hongos filamentosos de la Universidad  Politécnica Salesiana Sede Cuenca">
            <a:extLst>
              <a:ext uri="{FF2B5EF4-FFF2-40B4-BE49-F238E27FC236}">
                <a16:creationId xmlns:a16="http://schemas.microsoft.com/office/drawing/2014/main" id="{DB3486AC-EEF0-2A47-9944-4CF92CC53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98" y="2914239"/>
            <a:ext cx="1789386" cy="142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structuras de la célula eucariota - ppt video online descargar">
            <a:extLst>
              <a:ext uri="{FF2B5EF4-FFF2-40B4-BE49-F238E27FC236}">
                <a16:creationId xmlns:a16="http://schemas.microsoft.com/office/drawing/2014/main" id="{FCF42702-5920-F046-81E4-AB4664DF7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5" t="59225" r="13219" b="2724"/>
          <a:stretch/>
        </p:blipFill>
        <p:spPr bwMode="auto">
          <a:xfrm>
            <a:off x="920584" y="2912826"/>
            <a:ext cx="5038925" cy="187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920584" y="956344"/>
            <a:ext cx="7560000" cy="187074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5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 dirty="0">
                <a:solidFill>
                  <a:schemeClr val="accent6">
                    <a:lumMod val="75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2A4BC765-FB90-DA4E-B077-67B92A1599F9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10451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CC333534-DF49-5D47-A132-6EF7ED89926E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1045149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559716B-E741-2B4A-82FE-1227CFFF320B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25717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6E6F3992-A264-184C-976C-D23DF79CB550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2571749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0953C4-0F21-134B-B2C7-DCD9C3FB4A7A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99;p42">
            <a:extLst>
              <a:ext uri="{FF2B5EF4-FFF2-40B4-BE49-F238E27FC236}">
                <a16:creationId xmlns:a16="http://schemas.microsoft.com/office/drawing/2014/main" id="{7208E635-BE58-D045-BF7A-63112C70DBCC}"/>
              </a:ext>
            </a:extLst>
          </p:cNvPr>
          <p:cNvSpPr txBox="1">
            <a:spLocks noGrp="1"/>
          </p:cNvSpPr>
          <p:nvPr/>
        </p:nvSpPr>
        <p:spPr>
          <a:xfrm>
            <a:off x="1283515" y="1256460"/>
            <a:ext cx="6912858" cy="148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algn="just"/>
            <a:r>
              <a:rPr lang="es-ES" sz="1600" dirty="0">
                <a:latin typeface="+mj-lt"/>
              </a:rPr>
              <a:t>El conjunto de elementos que constituyen un hongo se denomina talo.</a:t>
            </a:r>
          </a:p>
          <a:p>
            <a:pPr algn="just"/>
            <a:r>
              <a:rPr lang="es-ES" sz="1600" dirty="0">
                <a:latin typeface="+mj-lt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</a:rPr>
              <a:t>El talo puede ser unicelular (en levaduras).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</a:rPr>
              <a:t>En hongos filamentosos el talo incluye al micelio, compuesto por hifas y una parte reproductora</a:t>
            </a:r>
            <a:r>
              <a:rPr lang="es-MX" sz="1600" dirty="0">
                <a:latin typeface="+mj-lt"/>
              </a:rPr>
              <a:t>.</a:t>
            </a:r>
          </a:p>
        </p:txBody>
      </p:sp>
      <p:pic>
        <p:nvPicPr>
          <p:cNvPr id="10" name="Google Shape;334;p33">
            <a:extLst>
              <a:ext uri="{FF2B5EF4-FFF2-40B4-BE49-F238E27FC236}">
                <a16:creationId xmlns:a16="http://schemas.microsoft.com/office/drawing/2014/main" id="{70508083-9339-9C4A-96C1-62CD93BBC813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008" y="2962667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080E09E8-CC48-C847-A491-75FF41606005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582" y="2957790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34;p33">
            <a:extLst>
              <a:ext uri="{FF2B5EF4-FFF2-40B4-BE49-F238E27FC236}">
                <a16:creationId xmlns:a16="http://schemas.microsoft.com/office/drawing/2014/main" id="{F1DAAA1E-40EE-5B49-8711-30DEFC3C2DDA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582" y="4460299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32;p19">
            <a:extLst>
              <a:ext uri="{FF2B5EF4-FFF2-40B4-BE49-F238E27FC236}">
                <a16:creationId xmlns:a16="http://schemas.microsoft.com/office/drawing/2014/main" id="{DFD2B59C-53DF-F94B-A4A8-3CB6CE28FFE0}"/>
              </a:ext>
            </a:extLst>
          </p:cNvPr>
          <p:cNvSpPr txBox="1">
            <a:spLocks noGrp="1"/>
          </p:cNvSpPr>
          <p:nvPr/>
        </p:nvSpPr>
        <p:spPr>
          <a:xfrm>
            <a:off x="920584" y="4549186"/>
            <a:ext cx="2944963" cy="42944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2.-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Tipos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de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micelio</a:t>
            </a:r>
            <a:r>
              <a:rPr lang="es-MX" sz="1400" b="1" dirty="0">
                <a:latin typeface="+mn-lt"/>
                <a:ea typeface="Geneva" panose="020B0503030404040204" pitchFamily="34" charset="0"/>
              </a:rPr>
              <a:t>.</a:t>
            </a:r>
            <a:endParaRPr sz="140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7" name="Google Shape;196;p24">
            <a:extLst>
              <a:ext uri="{FF2B5EF4-FFF2-40B4-BE49-F238E27FC236}">
                <a16:creationId xmlns:a16="http://schemas.microsoft.com/office/drawing/2014/main" id="{226268AB-CFA8-6F4A-A68F-B478D714F37A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596" y="468173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96;p24">
            <a:extLst>
              <a:ext uri="{FF2B5EF4-FFF2-40B4-BE49-F238E27FC236}">
                <a16:creationId xmlns:a16="http://schemas.microsoft.com/office/drawing/2014/main" id="{83DC2F4C-1696-7C43-A8DC-7AB884F46AAA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4463" y="2859859"/>
            <a:ext cx="199464" cy="199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420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508226" y="1501473"/>
            <a:ext cx="5112000" cy="262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600" b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Clr>
                <a:schemeClr val="tx1">
                  <a:lumMod val="50000"/>
                </a:schemeClr>
              </a:buClr>
              <a:buNone/>
            </a:pPr>
            <a:r>
              <a:rPr lang="es-ES" sz="1400" dirty="0">
                <a:latin typeface="+mn-lt"/>
              </a:rPr>
              <a:t>Los hábitats de los hongos son bastante diversos. Algunos son acuáticos, de agua dulce y algunos pocos viven en hábitats marinos. Sin embargo, la mayoría son de ambientes terrestres, en el suelo sobre plantas y animales muertos (saprofitos), un elevado número de hongos son parásitos para las plantas y unos pocos son parásitos de animales incluyendo a los humanos.</a:t>
            </a:r>
            <a:endParaRPr lang="es-MX" sz="1400" dirty="0">
              <a:latin typeface="+mn-lt"/>
            </a:endParaRP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050" b="1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4849038" y="3504460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80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6;p24">
            <a:extLst>
              <a:ext uri="{FF2B5EF4-FFF2-40B4-BE49-F238E27FC236}">
                <a16:creationId xmlns:a16="http://schemas.microsoft.com/office/drawing/2014/main" id="{7C3FE204-E6B9-FB4C-B32B-A5C84CB150D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67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F6017EB6-69F7-7B42-980B-31C8A0E11A8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09" y="34869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6;p24">
            <a:extLst>
              <a:ext uri="{FF2B5EF4-FFF2-40B4-BE49-F238E27FC236}">
                <a16:creationId xmlns:a16="http://schemas.microsoft.com/office/drawing/2014/main" id="{A70786FB-D07B-094C-A462-B4088DCF2E98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790" y="348691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8" name="Picture 4" descr="Setas Extremadura : Ustilago Maydis | Hongos, Setas, Hongos parasitos">
            <a:extLst>
              <a:ext uri="{FF2B5EF4-FFF2-40B4-BE49-F238E27FC236}">
                <a16:creationId xmlns:a16="http://schemas.microsoft.com/office/drawing/2014/main" id="{28AEBEAF-5731-4846-9B1F-E94D21937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072" y="3652256"/>
            <a:ext cx="2791919" cy="138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ómo los hongos parásitos convierten a las hormigas en zombis?">
            <a:extLst>
              <a:ext uri="{FF2B5EF4-FFF2-40B4-BE49-F238E27FC236}">
                <a16:creationId xmlns:a16="http://schemas.microsoft.com/office/drawing/2014/main" id="{8A4D80D4-F4E0-794C-A329-C1FB9854B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073" y="2293198"/>
            <a:ext cx="2791920" cy="136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EE.UU: Los hongos psicodélicos seguirán siendo ilegales en Denver">
            <a:extLst>
              <a:ext uri="{FF2B5EF4-FFF2-40B4-BE49-F238E27FC236}">
                <a16:creationId xmlns:a16="http://schemas.microsoft.com/office/drawing/2014/main" id="{541DE056-2CB6-4A4F-AC44-67DE4A6B5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073" y="270613"/>
            <a:ext cx="2791920" cy="201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3945713" y="4672112"/>
            <a:ext cx="2366267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3.-Hongos.</a:t>
            </a:r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4849" y="4749852"/>
            <a:ext cx="181933" cy="199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07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508225" y="1501473"/>
            <a:ext cx="5136899" cy="33816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>
              <a:buClr>
                <a:schemeClr val="tx1">
                  <a:lumMod val="50000"/>
                </a:schemeClr>
              </a:buClr>
              <a:buNone/>
            </a:pPr>
            <a:endParaRPr lang="es-MX" sz="1400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0" indent="0" algn="just">
              <a:buClr>
                <a:schemeClr val="tx1">
                  <a:lumMod val="50000"/>
                </a:schemeClr>
              </a:buClr>
              <a:buNone/>
            </a:pPr>
            <a:endParaRPr lang="es-ES" sz="1400" dirty="0">
              <a:latin typeface="+mn-lt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+mn-lt"/>
              </a:rPr>
              <a:t>Los Hongos degradan materia orgánica a compuestos simples y moléculas inorgánicas, liberándolas y poniéndolas a disposición de los seres vivos. 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ES" sz="1400" dirty="0">
              <a:latin typeface="+mn-lt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+mn-lt"/>
              </a:rPr>
              <a:t> Son esenciales para muchos procesos industriales como elaboración de pan, vino cerveza, quesos.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ES" sz="1400" dirty="0">
              <a:latin typeface="+mn-lt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400" dirty="0">
                <a:latin typeface="+mn-lt"/>
              </a:rPr>
              <a:t>Son la base para la obtención de ciertos fármacos (cortisona) y antibióticos (penicilina). </a:t>
            </a:r>
            <a:r>
              <a:rPr lang="es-MX" sz="1400" dirty="0">
                <a:latin typeface="+mn-lt"/>
              </a:rPr>
              <a:t> 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050" b="1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6595987" y="4189799"/>
            <a:ext cx="2366267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4.-Penicilina.</a:t>
            </a:r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076" y="4269483"/>
            <a:ext cx="181933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5905726" y="4542768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80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6;p24">
            <a:extLst>
              <a:ext uri="{FF2B5EF4-FFF2-40B4-BE49-F238E27FC236}">
                <a16:creationId xmlns:a16="http://schemas.microsoft.com/office/drawing/2014/main" id="{7C3FE204-E6B9-FB4C-B32B-A5C84CB150D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67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F6017EB6-69F7-7B42-980B-31C8A0E11A8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09" y="34869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6;p24">
            <a:extLst>
              <a:ext uri="{FF2B5EF4-FFF2-40B4-BE49-F238E27FC236}">
                <a16:creationId xmlns:a16="http://schemas.microsoft.com/office/drawing/2014/main" id="{A70786FB-D07B-094C-A462-B4088DCF2E98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790" y="348691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Cris Ojeda-Thies on Twitter: &amp;quot;Hasta que se logró sintetizar la penicilina  en 1957, la gran mayoría de penicilina del mundo procedía de ese melón  podrido de Peoria. También descubrieron cómo cultivar el">
            <a:extLst>
              <a:ext uri="{FF2B5EF4-FFF2-40B4-BE49-F238E27FC236}">
                <a16:creationId xmlns:a16="http://schemas.microsoft.com/office/drawing/2014/main" id="{D16F48CA-47F7-4646-BC36-DADC8D947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565" y="149285"/>
            <a:ext cx="2636689" cy="242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▷ Penicilina G: ¿Qué es y para qué sirve? - Todo sobre medicamentos">
            <a:extLst>
              <a:ext uri="{FF2B5EF4-FFF2-40B4-BE49-F238E27FC236}">
                <a16:creationId xmlns:a16="http://schemas.microsoft.com/office/drawing/2014/main" id="{E7E1105B-0CA0-E04C-98AB-E5D5D096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564" y="2571750"/>
            <a:ext cx="2636690" cy="160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eluche Hongo Penicillium Giantmicrobes Giant Microbes | Mercado Libre">
            <a:extLst>
              <a:ext uri="{FF2B5EF4-FFF2-40B4-BE49-F238E27FC236}">
                <a16:creationId xmlns:a16="http://schemas.microsoft.com/office/drawing/2014/main" id="{5AEAA880-E2EB-0548-AAAA-1E91EB4A6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073" y="1950981"/>
            <a:ext cx="1432051" cy="143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72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cxnSp>
        <p:nvCxnSpPr>
          <p:cNvPr id="271" name="Google Shape;271;p29"/>
          <p:cNvCxnSpPr/>
          <p:nvPr/>
        </p:nvCxnSpPr>
        <p:spPr>
          <a:xfrm>
            <a:off x="952500" y="26460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29"/>
          <p:cNvCxnSpPr/>
          <p:nvPr/>
        </p:nvCxnSpPr>
        <p:spPr>
          <a:xfrm>
            <a:off x="952500" y="4086926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683;p46">
            <a:extLst>
              <a:ext uri="{FF2B5EF4-FFF2-40B4-BE49-F238E27FC236}">
                <a16:creationId xmlns:a16="http://schemas.microsoft.com/office/drawing/2014/main" id="{B41DF633-F9CC-8343-A27E-D077DE3078E3}"/>
              </a:ext>
            </a:extLst>
          </p:cNvPr>
          <p:cNvSpPr/>
          <p:nvPr/>
        </p:nvSpPr>
        <p:spPr>
          <a:xfrm>
            <a:off x="7054952" y="1930855"/>
            <a:ext cx="1136548" cy="1208266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DA99F0DC-22D0-B047-AA25-D3DBA3AA9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7100" y="1131660"/>
            <a:ext cx="3695700" cy="1384300"/>
          </a:xfrm>
          <a:prstGeom prst="rect">
            <a:avLst/>
          </a:prstGeom>
        </p:spPr>
      </p:pic>
      <p:sp>
        <p:nvSpPr>
          <p:cNvPr id="30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FFBBDE-1EAE-DB4B-ACF9-99E290A3FF07}"/>
              </a:ext>
            </a:extLst>
          </p:cNvPr>
          <p:cNvSpPr/>
          <p:nvPr/>
        </p:nvSpPr>
        <p:spPr>
          <a:xfrm>
            <a:off x="6984709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095CF42-9F57-7347-B3B3-B45F43EAC3D1}"/>
              </a:ext>
            </a:extLst>
          </p:cNvPr>
          <p:cNvSpPr/>
          <p:nvPr/>
        </p:nvSpPr>
        <p:spPr>
          <a:xfrm>
            <a:off x="1114762" y="2870026"/>
            <a:ext cx="5169114" cy="1062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_tradnl" dirty="0"/>
              <a:t>Observación macroscópica y microscópica para identificar las distintas estructuras presentes en los hongos.</a:t>
            </a:r>
            <a:endParaRPr lang="es-MX" dirty="0"/>
          </a:p>
          <a:p>
            <a:pPr algn="ctr">
              <a:lnSpc>
                <a:spcPct val="150000"/>
              </a:lnSpc>
            </a:pPr>
            <a:endParaRPr lang="es-MX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Procedimiento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ubTitle" idx="4294967295"/>
          </p:nvPr>
        </p:nvSpPr>
        <p:spPr>
          <a:xfrm>
            <a:off x="1324670" y="1368891"/>
            <a:ext cx="3578221" cy="2947324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Con un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clic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en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la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siguiente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imagen se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desplegará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el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modelo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interactivo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un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microscopio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,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podrás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elegir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entre una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variedad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preparaciones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.</a:t>
            </a:r>
          </a:p>
          <a:p>
            <a:pPr marL="342900" indent="-34290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endParaRPr lang="en" sz="1600" dirty="0">
              <a:solidFill>
                <a:schemeClr val="tx1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Al seleccionar una muestra, identificar las características de los hongos.</a:t>
            </a:r>
            <a:endParaRPr lang="en" sz="2400" dirty="0">
              <a:solidFill>
                <a:schemeClr val="tx1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6" name="Google Shape;305;p31">
            <a:extLst>
              <a:ext uri="{FF2B5EF4-FFF2-40B4-BE49-F238E27FC236}">
                <a16:creationId xmlns:a16="http://schemas.microsoft.com/office/drawing/2014/main" id="{0A081D18-3F21-704A-91BF-B308212B4ED2}"/>
              </a:ext>
            </a:extLst>
          </p:cNvPr>
          <p:cNvGrpSpPr/>
          <p:nvPr/>
        </p:nvGrpSpPr>
        <p:grpSpPr>
          <a:xfrm>
            <a:off x="5576898" y="955013"/>
            <a:ext cx="2242431" cy="3460194"/>
            <a:chOff x="2112475" y="238125"/>
            <a:chExt cx="3395050" cy="5238750"/>
          </a:xfrm>
        </p:grpSpPr>
        <p:sp>
          <p:nvSpPr>
            <p:cNvPr id="7" name="Google Shape;306;p31">
              <a:extLst>
                <a:ext uri="{FF2B5EF4-FFF2-40B4-BE49-F238E27FC236}">
                  <a16:creationId xmlns:a16="http://schemas.microsoft.com/office/drawing/2014/main" id="{6738966E-D1CC-884F-8964-ED54AA5A1791}"/>
                </a:ext>
              </a:extLst>
            </p:cNvPr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07;p31">
              <a:extLst>
                <a:ext uri="{FF2B5EF4-FFF2-40B4-BE49-F238E27FC236}">
                  <a16:creationId xmlns:a16="http://schemas.microsoft.com/office/drawing/2014/main" id="{3746E1D7-66EB-394A-BAA3-189DCBD81F89}"/>
                </a:ext>
              </a:extLst>
            </p:cNvPr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08;p31">
              <a:extLst>
                <a:ext uri="{FF2B5EF4-FFF2-40B4-BE49-F238E27FC236}">
                  <a16:creationId xmlns:a16="http://schemas.microsoft.com/office/drawing/2014/main" id="{82B82587-1E76-3047-BD32-3F7E50C55FCE}"/>
                </a:ext>
              </a:extLst>
            </p:cNvPr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9;p31">
              <a:extLst>
                <a:ext uri="{FF2B5EF4-FFF2-40B4-BE49-F238E27FC236}">
                  <a16:creationId xmlns:a16="http://schemas.microsoft.com/office/drawing/2014/main" id="{C4DD56A7-B1C6-8F45-BE5D-ED17EC663C6D}"/>
                </a:ext>
              </a:extLst>
            </p:cNvPr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703659"/>
                  </p:ext>
                </p:extLst>
              </p:nvPr>
            </p:nvGraphicFramePr>
            <p:xfrm>
              <a:off x="5642459" y="1262901"/>
              <a:ext cx="2116494" cy="2835498"/>
            </p:xfrm>
            <a:graphic>
              <a:graphicData uri="http://schemas.microsoft.com/office/powerpoint/2016/slidezoom">
                <pslz:sldZm>
                  <pslz:sldZmObj sldId="306" cId="3320379759">
                    <pslz:zmPr id="{3A4C98A7-B3F3-BB42-B45D-F35C6271BB0E}" returnToParent="0" imageType="cover" transitionDur="1000">
                      <p166:blipFill xmlns:p166="http://schemas.microsoft.com/office/powerpoint/2016/6/main">
                        <a:blip r:embed="rId3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16494" cy="28354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2459" y="1262901"/>
                <a:ext cx="2116494" cy="28354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CC2297C1-AD06-D344-A253-C43B6EFD6DFC}"/>
              </a:ext>
            </a:extLst>
          </p:cNvPr>
          <p:cNvSpPr/>
          <p:nvPr/>
        </p:nvSpPr>
        <p:spPr>
          <a:xfrm>
            <a:off x="976971" y="955012"/>
            <a:ext cx="4273617" cy="3460195"/>
          </a:xfrm>
          <a:prstGeom prst="roundRect">
            <a:avLst/>
          </a:prstGeom>
          <a:solidFill>
            <a:srgbClr val="E7D6C2">
              <a:alpha val="16012"/>
            </a:srgbClr>
          </a:solidFill>
          <a:ln w="9525">
            <a:solidFill>
              <a:schemeClr val="tx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Muestras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B7C5D6-816F-CE49-9AD2-98784D9F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2430" y="113778"/>
            <a:ext cx="2923073" cy="5124917"/>
          </a:xfrm>
          <a:prstGeom prst="rect">
            <a:avLst/>
          </a:prstGeom>
        </p:spPr>
      </p:pic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F6625717-88A3-034D-8627-B9D111DCF413}"/>
              </a:ext>
            </a:extLst>
          </p:cNvPr>
          <p:cNvSpPr txBox="1">
            <a:spLocks/>
          </p:cNvSpPr>
          <p:nvPr/>
        </p:nvSpPr>
        <p:spPr>
          <a:xfrm>
            <a:off x="2040683" y="461028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p:pic>
        <p:nvPicPr>
          <p:cNvPr id="15" name="Imagen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59AFD179-C65D-6648-B04D-06BB80148A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983460">
            <a:off x="1913965" y="4161866"/>
            <a:ext cx="488813" cy="552824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6D081799-3F1A-DA45-8F54-EACEA2393710}"/>
              </a:ext>
            </a:extLst>
          </p:cNvPr>
          <p:cNvSpPr txBox="1"/>
          <p:nvPr/>
        </p:nvSpPr>
        <p:spPr>
          <a:xfrm>
            <a:off x="2937333" y="269957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1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E1F62EA1-1390-A048-A193-FB35BA7D8B6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0517388"/>
                  </p:ext>
                </p:extLst>
              </p:nvPr>
            </p:nvGraphicFramePr>
            <p:xfrm>
              <a:off x="2763281" y="775673"/>
              <a:ext cx="2144802" cy="2207004"/>
            </p:xfrm>
            <a:graphic>
              <a:graphicData uri="http://schemas.microsoft.com/office/powerpoint/2016/slidezoom">
                <pslz:sldZm>
                  <pslz:sldZmObj sldId="296" cId="3227394176">
                    <pslz:zmPr id="{92F2D600-76B5-4542-8C2F-0572A7B92EED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44802" cy="220700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1F62EA1-1390-A048-A193-FB35BA7D8B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3281" y="775673"/>
                <a:ext cx="2144802" cy="220700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EF327132-1D09-844D-B551-A3BCA0D8B5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3178597"/>
                  </p:ext>
                </p:extLst>
              </p:nvPr>
            </p:nvGraphicFramePr>
            <p:xfrm>
              <a:off x="6610132" y="775673"/>
              <a:ext cx="2144802" cy="2207004"/>
            </p:xfrm>
            <a:graphic>
              <a:graphicData uri="http://schemas.microsoft.com/office/powerpoint/2016/slidezoom">
                <pslz:sldZm>
                  <pslz:sldZmObj sldId="299" cId="2833481170">
                    <pslz:zmPr id="{BB4F4718-CBD3-2246-8C9B-7EE48FD9523F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44802" cy="220700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Vista general de diapositiva 4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F327132-1D09-844D-B551-A3BCA0D8B5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0132" y="775673"/>
                <a:ext cx="2144802" cy="220700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E4FEAAC6-92D5-5A40-92DC-798483BA27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9641335"/>
                  </p:ext>
                </p:extLst>
              </p:nvPr>
            </p:nvGraphicFramePr>
            <p:xfrm>
              <a:off x="4400042" y="2822718"/>
              <a:ext cx="2144802" cy="2207004"/>
            </p:xfrm>
            <a:graphic>
              <a:graphicData uri="http://schemas.microsoft.com/office/powerpoint/2016/slidezoom">
                <pslz:sldZm>
                  <pslz:sldZmObj sldId="300" cId="2319897829">
                    <pslz:zmPr id="{EB59DBF6-CE38-944D-B0A4-32804BD8F49C}" returnToParent="0" imageType="cover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44802" cy="220700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7" name="Vista general de diapositiva 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E4FEAAC6-92D5-5A40-92DC-798483BA27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0042" y="2822718"/>
                <a:ext cx="2144802" cy="220700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30" name="CuadroTexto 29">
            <a:extLst>
              <a:ext uri="{FF2B5EF4-FFF2-40B4-BE49-F238E27FC236}">
                <a16:creationId xmlns:a16="http://schemas.microsoft.com/office/drawing/2014/main" id="{7A78ABE2-A5DF-0F42-A0E4-CA2BAE583ED5}"/>
              </a:ext>
            </a:extLst>
          </p:cNvPr>
          <p:cNvSpPr txBox="1"/>
          <p:nvPr/>
        </p:nvSpPr>
        <p:spPr>
          <a:xfrm>
            <a:off x="6248461" y="462961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3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7180045-8043-F443-A665-58507A24D8B5}"/>
              </a:ext>
            </a:extLst>
          </p:cNvPr>
          <p:cNvSpPr txBox="1"/>
          <p:nvPr/>
        </p:nvSpPr>
        <p:spPr>
          <a:xfrm>
            <a:off x="6534052" y="258071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2037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26309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formas y estructuras de los hongos.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800" b="1" i="1" dirty="0">
                <a:solidFill>
                  <a:schemeClr val="bg1"/>
                </a:solidFill>
                <a:latin typeface="+mn-lt"/>
              </a:rPr>
              <a:t>Aspergillus </a:t>
            </a:r>
            <a:r>
              <a:rPr lang="es-ES_tradnl" sz="2800" b="1" i="1" dirty="0" err="1">
                <a:solidFill>
                  <a:schemeClr val="bg1"/>
                </a:solidFill>
                <a:latin typeface="+mn-lt"/>
              </a:rPr>
              <a:t>niger</a:t>
            </a:r>
            <a:endParaRPr lang="es-ES_tradnl" sz="28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056992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6E7489BD-30C2-704D-BA7D-F7C2398076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0980" y="-6608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algn="just"/>
            <a:r>
              <a:rPr lang="es-MX" sz="2000" b="1" dirty="0">
                <a:solidFill>
                  <a:srgbClr val="071121"/>
                </a:solidFill>
              </a:rPr>
              <a:t>1. Identificarlas principales formas y estructuras de los hongos.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  <a:latin typeface="+mn-lt"/>
              </a:rPr>
              <a:t>Rhizopus stolonifer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060AA705-3432-E046-A76A-C1541B65B9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30944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81170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algn="just"/>
            <a:r>
              <a:rPr lang="es-MX" sz="2000" b="1" dirty="0">
                <a:solidFill>
                  <a:srgbClr val="071121"/>
                </a:solidFill>
              </a:rPr>
              <a:t>1. Identificar las principales formas y estructuras de los hongos.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i="1" dirty="0" err="1">
                <a:solidFill>
                  <a:schemeClr val="bg1"/>
                </a:solidFill>
                <a:latin typeface="+mn-lt"/>
              </a:rPr>
              <a:t>Penicillium</a:t>
            </a:r>
            <a:r>
              <a:rPr lang="es-ES_tradnl" sz="2000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_tradnl" sz="2000" b="1" i="1" dirty="0" err="1">
                <a:solidFill>
                  <a:schemeClr val="bg1"/>
                </a:solidFill>
                <a:latin typeface="+mn-lt"/>
              </a:rPr>
              <a:t>notatum</a:t>
            </a:r>
            <a:endParaRPr lang="es-ES_tradnl" sz="20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C6F755DC-075D-CB41-8BD0-6D72CE7CB8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2781" y="-6608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97829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1268236" y="2666481"/>
            <a:ext cx="2682714" cy="827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Da clic en el icono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de la opción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 deseada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773" y="1849052"/>
            <a:ext cx="941825" cy="3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76;p46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A941542-59F6-1345-877C-DF5961788841}"/>
              </a:ext>
            </a:extLst>
          </p:cNvPr>
          <p:cNvSpPr/>
          <p:nvPr/>
        </p:nvSpPr>
        <p:spPr>
          <a:xfrm>
            <a:off x="6671574" y="3816276"/>
            <a:ext cx="699424" cy="634038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01;p16">
            <a:extLst>
              <a:ext uri="{FF2B5EF4-FFF2-40B4-BE49-F238E27FC236}">
                <a16:creationId xmlns:a16="http://schemas.microsoft.com/office/drawing/2014/main" id="{9FC91D0B-F8EB-E040-98B3-8CD8E0EB3858}"/>
              </a:ext>
            </a:extLst>
          </p:cNvPr>
          <p:cNvSpPr txBox="1">
            <a:spLocks noGrp="1"/>
          </p:cNvSpPr>
          <p:nvPr/>
        </p:nvSpPr>
        <p:spPr>
          <a:xfrm>
            <a:off x="4004551" y="2208302"/>
            <a:ext cx="2330562" cy="7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Volver a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realizar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el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ejercicio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45576C4-3853-3C4F-B77A-8694CF93B7AF}"/>
              </a:ext>
            </a:extLst>
          </p:cNvPr>
          <p:cNvSpPr/>
          <p:nvPr/>
        </p:nvSpPr>
        <p:spPr>
          <a:xfrm>
            <a:off x="365283" y="263780"/>
            <a:ext cx="6231559" cy="1719566"/>
          </a:xfrm>
          <a:prstGeom prst="rect">
            <a:avLst/>
          </a:prstGeom>
          <a:solidFill>
            <a:srgbClr val="E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15705" y="834174"/>
            <a:ext cx="5730714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¡Gracias por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realizar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 el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ejercicio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!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8" name="Google Shape;101;p16">
            <a:extLst>
              <a:ext uri="{FF2B5EF4-FFF2-40B4-BE49-F238E27FC236}">
                <a16:creationId xmlns:a16="http://schemas.microsoft.com/office/drawing/2014/main" id="{4653D2EC-F966-254B-8C29-63A08F645483}"/>
              </a:ext>
            </a:extLst>
          </p:cNvPr>
          <p:cNvSpPr txBox="1">
            <a:spLocks noGrp="1"/>
          </p:cNvSpPr>
          <p:nvPr/>
        </p:nvSpPr>
        <p:spPr>
          <a:xfrm>
            <a:off x="4044182" y="3551232"/>
            <a:ext cx="2290931" cy="9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2"/>
                </a:solidFill>
              </a:rPr>
              <a:t>Finalizar</a:t>
            </a:r>
            <a:r>
              <a:rPr lang="en" sz="1800" b="1" dirty="0">
                <a:solidFill>
                  <a:schemeClr val="accent2"/>
                </a:solidFill>
              </a:rPr>
              <a:t>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2"/>
                </a:solidFill>
              </a:rPr>
              <a:t>el </a:t>
            </a:r>
            <a:r>
              <a:rPr lang="en" sz="1800" b="1" dirty="0" err="1">
                <a:solidFill>
                  <a:schemeClr val="accent2"/>
                </a:solidFill>
              </a:rPr>
              <a:t>ejercicio</a:t>
            </a:r>
            <a:r>
              <a:rPr lang="en" sz="1800" b="1" dirty="0">
                <a:solidFill>
                  <a:schemeClr val="accent2"/>
                </a:solidFill>
              </a:rPr>
              <a:t>: 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19" name="Google Shape;682;p46">
            <a:extLst>
              <a:ext uri="{FF2B5EF4-FFF2-40B4-BE49-F238E27FC236}">
                <a16:creationId xmlns:a16="http://schemas.microsoft.com/office/drawing/2014/main" id="{E1A5DFBF-80BD-1C45-90C5-80FF95685066}"/>
              </a:ext>
            </a:extLst>
          </p:cNvPr>
          <p:cNvSpPr/>
          <p:nvPr/>
        </p:nvSpPr>
        <p:spPr>
          <a:xfrm>
            <a:off x="1281289" y="2263725"/>
            <a:ext cx="2628464" cy="2328027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1883819"/>
                  </p:ext>
                </p:extLst>
              </p:nvPr>
            </p:nvGraphicFramePr>
            <p:xfrm>
              <a:off x="6674860" y="2283857"/>
              <a:ext cx="863738" cy="1055679"/>
            </p:xfrm>
            <a:graphic>
              <a:graphicData uri="http://schemas.microsoft.com/office/powerpoint/2016/slidezoom">
                <pslz:sldZm>
                  <pslz:sldZmObj sldId="306" cId="3320379759">
                    <pslz:zmPr id="{D6E74CD4-7743-6F44-9D0D-3979EFEF8627}" returnToParent="0" imageType="cover" transitionDur="1000">
                      <p166:blipFill xmlns:p166="http://schemas.microsoft.com/office/powerpoint/2016/6/main">
                        <a:blip r:embed="rId4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3738" cy="105567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860" y="2283857"/>
                <a:ext cx="863738" cy="105567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Paris template">
  <a:themeElements>
    <a:clrScheme name="Custom 347">
      <a:dk1>
        <a:srgbClr val="49413E"/>
      </a:dk1>
      <a:lt1>
        <a:srgbClr val="FFFFFF"/>
      </a:lt1>
      <a:dk2>
        <a:srgbClr val="9D9A8E"/>
      </a:dk2>
      <a:lt2>
        <a:srgbClr val="EDEADE"/>
      </a:lt2>
      <a:accent1>
        <a:srgbClr val="E2AB30"/>
      </a:accent1>
      <a:accent2>
        <a:srgbClr val="998B36"/>
      </a:accent2>
      <a:accent3>
        <a:srgbClr val="D8CA7E"/>
      </a:accent3>
      <a:accent4>
        <a:srgbClr val="D89168"/>
      </a:accent4>
      <a:accent5>
        <a:srgbClr val="BB584C"/>
      </a:accent5>
      <a:accent6>
        <a:srgbClr val="994F5F"/>
      </a:accent6>
      <a:hlink>
        <a:srgbClr val="6B331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9" ma:contentTypeDescription="Crear nuevo documento." ma:contentTypeScope="" ma:versionID="5e9d8339168beb32f4283e974eb0158a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7412650a83db03ec9b3ca2e4480d8c55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427CEF-7340-4E08-8711-59C8580D0272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a7fbe71-3046-42fc-becf-4b282fe4f6d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7FACC0A-C939-4262-ADA6-4C957F2CEA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867DA4-6D1E-4B16-9E1D-C0B9591DC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6932</TotalTime>
  <Words>465</Words>
  <Application>Microsoft Macintosh PowerPoint</Application>
  <PresentationFormat>Presentación en pantalla (16:9)</PresentationFormat>
  <Paragraphs>89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Bitter</vt:lpstr>
      <vt:lpstr>Caveat</vt:lpstr>
      <vt:lpstr>Dancing Script</vt:lpstr>
      <vt:lpstr>Bitter Thin</vt:lpstr>
      <vt:lpstr>Arial</vt:lpstr>
      <vt:lpstr>Paris template</vt:lpstr>
      <vt:lpstr>Presentación de PowerPoint</vt:lpstr>
      <vt:lpstr>Introducción</vt:lpstr>
      <vt:lpstr>Introducción</vt:lpstr>
      <vt:lpstr>Introducción</vt:lpstr>
      <vt:lpstr>Introducción</vt:lpstr>
      <vt:lpstr>Presentación de PowerPoint</vt:lpstr>
      <vt:lpstr>Procedimiento</vt:lpstr>
      <vt:lpstr>Muestras</vt:lpstr>
      <vt:lpstr>Presentación de PowerPoint</vt:lpstr>
      <vt:lpstr>Presentación de PowerPoint</vt:lpstr>
      <vt:lpstr>Presentación de PowerPoint</vt:lpstr>
      <vt:lpstr>¡Gracias por realizar el ejercicio!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ERICK JOSE PONCE MANJARREZ</cp:lastModifiedBy>
  <cp:revision>23</cp:revision>
  <dcterms:modified xsi:type="dcterms:W3CDTF">2021-10-25T20:56:13Z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