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18"/>
  </p:notesMasterIdLst>
  <p:sldIdLst>
    <p:sldId id="274" r:id="rId5"/>
    <p:sldId id="277" r:id="rId6"/>
    <p:sldId id="298" r:id="rId7"/>
    <p:sldId id="278" r:id="rId8"/>
    <p:sldId id="308" r:id="rId9"/>
    <p:sldId id="307" r:id="rId10"/>
    <p:sldId id="270" r:id="rId11"/>
    <p:sldId id="306" r:id="rId12"/>
    <p:sldId id="296" r:id="rId13"/>
    <p:sldId id="299" r:id="rId14"/>
    <p:sldId id="300" r:id="rId15"/>
    <p:sldId id="309" r:id="rId16"/>
    <p:sldId id="263" r:id="rId17"/>
  </p:sldIdLst>
  <p:sldSz cx="9144000" cy="5143500" type="screen16x9"/>
  <p:notesSz cx="6858000" cy="9144000"/>
  <p:embeddedFontLst>
    <p:embeddedFont>
      <p:font typeface="Bitter" pitchFamily="2" charset="77"/>
      <p:regular r:id="rId19"/>
      <p:bold r:id="rId20"/>
      <p:italic r:id="rId21"/>
      <p:boldItalic r:id="rId22"/>
    </p:embeddedFont>
    <p:embeddedFont>
      <p:font typeface="Bitter Thin" pitchFamily="2" charset="77"/>
      <p:regular r:id="rId23"/>
      <p:bold r:id="rId24"/>
      <p:italic r:id="rId25"/>
      <p:boldItalic r:id="rId26"/>
    </p:embeddedFont>
    <p:embeddedFont>
      <p:font typeface="Caveat" panose="020F0502020204030204" pitchFamily="34" charset="0"/>
      <p:regular r:id="rId27"/>
      <p:bold r:id="rId28"/>
      <p:italic r:id="rId29"/>
      <p:boldItalic r:id="rId30"/>
    </p:embeddedFont>
    <p:embeddedFont>
      <p:font typeface="Dancing Script" pitchFamily="2" charset="77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jTilMGwaRHgJ/o4wkj+x5A==" hashData="c8oFOFCFwq1aNs+u6d/HNdEndnY5GnDYsgTZOU5fgZ1D0a3tlPSRTbXV0ov3aGkflMBIlQJjERFu9wyi1aAG+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6C2"/>
    <a:srgbClr val="EBE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70BA2F-8112-4EE9-9E6B-515A5F67D619}">
  <a:tblStyle styleId="{9370BA2F-8112-4EE9-9E6B-515A5F67D6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C3169A7-064E-4ED3-959F-49B9377A397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3"/>
    <p:restoredTop sz="94637"/>
  </p:normalViewPr>
  <p:slideViewPr>
    <p:cSldViewPr snapToGrid="0" snapToObjects="1">
      <p:cViewPr varScale="1">
        <p:scale>
          <a:sx n="192" d="100"/>
          <a:sy n="192" d="100"/>
        </p:scale>
        <p:origin x="1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765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be55cd898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be55cd898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4617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be55cd898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be55cd898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5983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777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3287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152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47392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✘"/>
              <a:defRPr/>
            </a:lvl1pPr>
            <a:lvl2pPr marL="914400" lvl="1" indent="-330200" rtl="0">
              <a:spcBef>
                <a:spcPts val="800"/>
              </a:spcBef>
              <a:spcAft>
                <a:spcPts val="0"/>
              </a:spcAft>
              <a:buSzPts val="1600"/>
              <a:buChar char="✗"/>
              <a:defRPr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651728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749975" y="1600725"/>
            <a:ext cx="1496100" cy="215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8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lvl="1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lvl="2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lvl="3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lvl="4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lvl="5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lvl="6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lvl="7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lvl="8" indent="-3556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21.png"/><Relationship Id="rId7" Type="http://schemas.openxmlformats.org/officeDocument/2006/relationships/image" Target="../media/image24.jpg"/><Relationship Id="rId12" Type="http://schemas.openxmlformats.org/officeDocument/2006/relationships/slide" Target="slide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slide" Target="slide9.xml"/><Relationship Id="rId11" Type="http://schemas.openxmlformats.org/officeDocument/2006/relationships/image" Target="../media/image26.jpg"/><Relationship Id="rId5" Type="http://schemas.openxmlformats.org/officeDocument/2006/relationships/image" Target="../media/image23.jpg"/><Relationship Id="rId10" Type="http://schemas.openxmlformats.org/officeDocument/2006/relationships/slide" Target="slide11.xml"/><Relationship Id="rId4" Type="http://schemas.openxmlformats.org/officeDocument/2006/relationships/image" Target="../media/image22.png"/><Relationship Id="rId9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3.jpg"/><Relationship Id="rId3" Type="http://schemas.openxmlformats.org/officeDocument/2006/relationships/image" Target="../media/image27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svg"/><Relationship Id="rId9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4.jpg"/><Relationship Id="rId3" Type="http://schemas.openxmlformats.org/officeDocument/2006/relationships/image" Target="../media/image27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sv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5.jpg"/><Relationship Id="rId3" Type="http://schemas.openxmlformats.org/officeDocument/2006/relationships/image" Target="../media/image27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svg"/><Relationship Id="rId9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26.jpg"/><Relationship Id="rId4" Type="http://schemas.openxmlformats.org/officeDocument/2006/relationships/image" Target="../media/image28.svg"/><Relationship Id="rId9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slide" Target="slide8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>
            <a:spLocks noGrp="1"/>
          </p:cNvSpPr>
          <p:nvPr>
            <p:ph type="body" idx="1"/>
          </p:nvPr>
        </p:nvSpPr>
        <p:spPr>
          <a:xfrm>
            <a:off x="6856840" y="3128488"/>
            <a:ext cx="1496100" cy="9997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900" dirty="0"/>
              <a:t>Clic para avanzar</a:t>
            </a:r>
            <a:endParaRPr sz="900" dirty="0"/>
          </a:p>
        </p:txBody>
      </p:sp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952500" y="1912901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" name="Google Shape;270;p29"/>
          <p:cNvCxnSpPr/>
          <p:nvPr/>
        </p:nvCxnSpPr>
        <p:spPr>
          <a:xfrm>
            <a:off x="952500" y="2448212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" name="Google Shape;271;p29"/>
          <p:cNvCxnSpPr/>
          <p:nvPr/>
        </p:nvCxnSpPr>
        <p:spPr>
          <a:xfrm>
            <a:off x="952500" y="29508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299;p30">
            <a:extLst>
              <a:ext uri="{FF2B5EF4-FFF2-40B4-BE49-F238E27FC236}">
                <a16:creationId xmlns:a16="http://schemas.microsoft.com/office/drawing/2014/main" id="{909DE90C-99CC-464C-BA7E-AF162D9C5427}"/>
              </a:ext>
            </a:extLst>
          </p:cNvPr>
          <p:cNvSpPr txBox="1">
            <a:spLocks noGrp="1"/>
          </p:cNvSpPr>
          <p:nvPr/>
        </p:nvSpPr>
        <p:spPr>
          <a:xfrm>
            <a:off x="952500" y="1015273"/>
            <a:ext cx="5479475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 err="1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Práctica</a:t>
            </a:r>
            <a:r>
              <a:rPr lang="en" sz="4000" b="1" dirty="0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8</a:t>
            </a:r>
            <a:endParaRPr sz="4000" b="1" dirty="0"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Google Shape;74;p13">
            <a:extLst>
              <a:ext uri="{FF2B5EF4-FFF2-40B4-BE49-F238E27FC236}">
                <a16:creationId xmlns:a16="http://schemas.microsoft.com/office/drawing/2014/main" id="{2FC716C8-09BF-F243-BE8C-F43267BCE7B6}"/>
              </a:ext>
            </a:extLst>
          </p:cNvPr>
          <p:cNvSpPr txBox="1">
            <a:spLocks noGrp="1"/>
          </p:cNvSpPr>
          <p:nvPr/>
        </p:nvSpPr>
        <p:spPr>
          <a:xfrm>
            <a:off x="651537" y="2140293"/>
            <a:ext cx="6026825" cy="1160375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>
              <a:buNone/>
            </a:pPr>
            <a:r>
              <a:rPr lang="es-MX" sz="1800" b="1" dirty="0"/>
              <a:t>Observación de las características microscopicas </a:t>
            </a:r>
          </a:p>
          <a:p>
            <a:pPr marL="0" lvl="0" indent="0" algn="ctr">
              <a:buNone/>
            </a:pPr>
            <a:r>
              <a:rPr lang="es-MX" sz="1800" b="1" dirty="0"/>
              <a:t>de algunos miembros del reino protista</a:t>
            </a:r>
          </a:p>
        </p:txBody>
      </p:sp>
      <p:sp>
        <p:nvSpPr>
          <p:cNvPr id="31" name="Google Shape;159;p22">
            <a:extLst>
              <a:ext uri="{FF2B5EF4-FFF2-40B4-BE49-F238E27FC236}">
                <a16:creationId xmlns:a16="http://schemas.microsoft.com/office/drawing/2014/main" id="{BB2B37B7-EFE5-D04E-AB56-DBF3709C7B7D}"/>
              </a:ext>
            </a:extLst>
          </p:cNvPr>
          <p:cNvSpPr txBox="1">
            <a:spLocks noGrp="1"/>
          </p:cNvSpPr>
          <p:nvPr/>
        </p:nvSpPr>
        <p:spPr>
          <a:xfrm>
            <a:off x="1267787" y="3575927"/>
            <a:ext cx="505282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Perla Urquidez Bejarano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Erick Jose Ponce </a:t>
            </a:r>
            <a:r>
              <a:rPr lang="en" dirty="0" err="1"/>
              <a:t>Manjarrez</a:t>
            </a:r>
            <a:endParaRPr dirty="0"/>
          </a:p>
        </p:txBody>
      </p:sp>
      <p:sp>
        <p:nvSpPr>
          <p:cNvPr id="32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4332C6-9DFA-CA40-AFC1-9F19D0757249}"/>
              </a:ext>
            </a:extLst>
          </p:cNvPr>
          <p:cNvSpPr/>
          <p:nvPr/>
        </p:nvSpPr>
        <p:spPr>
          <a:xfrm>
            <a:off x="7030149" y="2039505"/>
            <a:ext cx="975312" cy="99973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advClick="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racterísticas de los protistas | CK-12 Foundation">
            <a:extLst>
              <a:ext uri="{FF2B5EF4-FFF2-40B4-BE49-F238E27FC236}">
                <a16:creationId xmlns:a16="http://schemas.microsoft.com/office/drawing/2014/main" id="{406F2107-ED81-0345-8027-344E54C4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150" y="1169503"/>
            <a:ext cx="2937671" cy="277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696286" y="1176331"/>
            <a:ext cx="4572000" cy="3420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93076F0F-4C0C-ED4F-AD56-803325A99568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47C8E4E-CB47-B942-A4F5-B252AE8DD303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9C9C6FE1-13AB-AE4A-9C57-A47267D3548D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431323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6;p24">
            <a:extLst>
              <a:ext uri="{FF2B5EF4-FFF2-40B4-BE49-F238E27FC236}">
                <a16:creationId xmlns:a16="http://schemas.microsoft.com/office/drawing/2014/main" id="{66426880-F93C-F940-9D83-F0B2DE249E4B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4314914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2;p19">
            <a:extLst>
              <a:ext uri="{FF2B5EF4-FFF2-40B4-BE49-F238E27FC236}">
                <a16:creationId xmlns:a16="http://schemas.microsoft.com/office/drawing/2014/main" id="{E938CE4C-016C-4B45-8E2C-D61EE9373238}"/>
              </a:ext>
            </a:extLst>
          </p:cNvPr>
          <p:cNvSpPr txBox="1">
            <a:spLocks noGrp="1"/>
          </p:cNvSpPr>
          <p:nvPr/>
        </p:nvSpPr>
        <p:spPr>
          <a:xfrm>
            <a:off x="5521358" y="3968701"/>
            <a:ext cx="3237215" cy="495933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/>
              <a:t> 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 1.-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Ejemplares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 del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reino</a:t>
            </a:r>
            <a:r>
              <a:rPr lang="en" sz="1200" b="1" dirty="0">
                <a:latin typeface="+mn-lt"/>
                <a:ea typeface="Geneva" panose="020B0503030404040204" pitchFamily="34" charset="0"/>
              </a:rPr>
              <a:t> </a:t>
            </a:r>
            <a:r>
              <a:rPr lang="en" sz="1200" b="1" dirty="0" err="1">
                <a:latin typeface="+mn-lt"/>
                <a:ea typeface="Geneva" panose="020B0503030404040204" pitchFamily="34" charset="0"/>
              </a:rPr>
              <a:t>protista</a:t>
            </a:r>
            <a:endParaRPr lang="en" sz="1200" b="1" dirty="0">
              <a:latin typeface="+mn-lt"/>
              <a:ea typeface="Geneva" panose="020B0503030404040204" pitchFamily="34" charset="0"/>
            </a:endParaRPr>
          </a:p>
        </p:txBody>
      </p:sp>
      <p:pic>
        <p:nvPicPr>
          <p:cNvPr id="23" name="Google Shape;196;p24">
            <a:extLst>
              <a:ext uri="{FF2B5EF4-FFF2-40B4-BE49-F238E27FC236}">
                <a16:creationId xmlns:a16="http://schemas.microsoft.com/office/drawing/2014/main" id="{41DBFD9F-BE17-F147-905F-CC264EEBB529}"/>
              </a:ext>
            </a:extLst>
          </p:cNvPr>
          <p:cNvPicPr preferRelativeResize="0"/>
          <p:nvPr/>
        </p:nvPicPr>
        <p:blipFill>
          <a:blip r:embed="rId5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967" y="4072609"/>
            <a:ext cx="251317" cy="28097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4C9500B-8CCD-C84D-9C31-D23E8EE2030B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2AE29F4-95BB-A443-BC74-8519CCC20F92}"/>
              </a:ext>
            </a:extLst>
          </p:cNvPr>
          <p:cNvSpPr/>
          <p:nvPr/>
        </p:nvSpPr>
        <p:spPr>
          <a:xfrm>
            <a:off x="759147" y="1555961"/>
            <a:ext cx="4349445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Cordia New" panose="020B0304020202020204" pitchFamily="34" charset="-34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/>
              <a:t>Los protistas son organismos eucariotas, aerobios, unicelulares en su mayoría, aunque existen algunos pluricelulares. 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MX" sz="1600" dirty="0"/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/>
              <a:t>Su estructura es muy sencilla, sin tejidos especializados donde predominan las formas microscopicas. 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MX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0" name="Google Shape;334;p33">
            <a:extLst>
              <a:ext uri="{FF2B5EF4-FFF2-40B4-BE49-F238E27FC236}">
                <a16:creationId xmlns:a16="http://schemas.microsoft.com/office/drawing/2014/main" id="{35290C53-6D60-0243-A6C1-A2C0A73A1BA8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358" y="1174848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34;p33">
            <a:extLst>
              <a:ext uri="{FF2B5EF4-FFF2-40B4-BE49-F238E27FC236}">
                <a16:creationId xmlns:a16="http://schemas.microsoft.com/office/drawing/2014/main" id="{B4D08A6F-2F24-9C4B-B036-167A679FD0A5}"/>
              </a:ext>
            </a:extLst>
          </p:cNvPr>
          <p:cNvPicPr preferRelativeResize="0"/>
          <p:nvPr/>
        </p:nvPicPr>
        <p:blipFill>
          <a:blip r:embed="rId6" cstate="screen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474" y="1174848"/>
            <a:ext cx="253550" cy="26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aramecios (infusorios)">
            <a:extLst>
              <a:ext uri="{FF2B5EF4-FFF2-40B4-BE49-F238E27FC236}">
                <a16:creationId xmlns:a16="http://schemas.microsoft.com/office/drawing/2014/main" id="{5BAAC525-EB27-6F4F-A261-7E75DADEB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879" y="2931735"/>
            <a:ext cx="2293554" cy="216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iatomeas: las algas que ayudan a respirar al planeta y limitan el cambio  climático">
            <a:extLst>
              <a:ext uri="{FF2B5EF4-FFF2-40B4-BE49-F238E27FC236}">
                <a16:creationId xmlns:a16="http://schemas.microsoft.com/office/drawing/2014/main" id="{23FF763F-C2E8-C748-AA22-8848C1713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092" y="2931734"/>
            <a:ext cx="2619009" cy="216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920584" y="956344"/>
            <a:ext cx="7560000" cy="187074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5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 dirty="0">
                <a:solidFill>
                  <a:schemeClr val="accent6">
                    <a:lumMod val="75000"/>
                  </a:schemeClr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" name="Google Shape;196;p24">
            <a:extLst>
              <a:ext uri="{FF2B5EF4-FFF2-40B4-BE49-F238E27FC236}">
                <a16:creationId xmlns:a16="http://schemas.microsoft.com/office/drawing/2014/main" id="{2A4BC765-FB90-DA4E-B077-67B92A1599F9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10451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CC333534-DF49-5D47-A132-6EF7ED89926E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1045149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559716B-E741-2B4A-82FE-1227CFFF320B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25717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6E6F3992-A264-184C-976C-D23DF79CB550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2571749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60953C4-0F21-134B-B2C7-DCD9C3FB4A7A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99;p42">
            <a:extLst>
              <a:ext uri="{FF2B5EF4-FFF2-40B4-BE49-F238E27FC236}">
                <a16:creationId xmlns:a16="http://schemas.microsoft.com/office/drawing/2014/main" id="{7208E635-BE58-D045-BF7A-63112C70DBCC}"/>
              </a:ext>
            </a:extLst>
          </p:cNvPr>
          <p:cNvSpPr txBox="1">
            <a:spLocks noGrp="1"/>
          </p:cNvSpPr>
          <p:nvPr/>
        </p:nvSpPr>
        <p:spPr>
          <a:xfrm>
            <a:off x="1283515" y="1256460"/>
            <a:ext cx="6912858" cy="148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+mn-lt"/>
              </a:rPr>
              <a:t>Por su gran diversidad, en este grupo podemos encontrar organismos autótrofos que realizan fotosíntesis y organismos con nutrición heterótrofa.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+mn-lt"/>
              </a:rPr>
              <a:t>Su reproducción es principalmente asexual, por bipartición. Algunos tienen reproducción sexual por fusión de núcleos. </a:t>
            </a:r>
          </a:p>
          <a:p>
            <a:pPr lvl="0" algn="just"/>
            <a:endParaRPr lang="es-MX" sz="1600" dirty="0">
              <a:solidFill>
                <a:schemeClr val="tx1"/>
              </a:solidFill>
              <a:latin typeface="+mn-lt"/>
              <a:ea typeface="Geneva" panose="020B0503030404040204" pitchFamily="34" charset="0"/>
            </a:endParaRP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423420C2-2B95-3F44-8DF6-C4F579635A2F}"/>
              </a:ext>
            </a:extLst>
          </p:cNvPr>
          <p:cNvCxnSpPr>
            <a:cxnSpLocks/>
          </p:cNvCxnSpPr>
          <p:nvPr/>
        </p:nvCxnSpPr>
        <p:spPr>
          <a:xfrm flipH="1">
            <a:off x="3094074" y="3467618"/>
            <a:ext cx="1966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6567299B-0D1F-A14F-AB87-69187BD3C680}"/>
              </a:ext>
            </a:extLst>
          </p:cNvPr>
          <p:cNvCxnSpPr>
            <a:cxnSpLocks/>
          </p:cNvCxnSpPr>
          <p:nvPr/>
        </p:nvCxnSpPr>
        <p:spPr>
          <a:xfrm>
            <a:off x="2578206" y="4474228"/>
            <a:ext cx="1984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132;p19">
            <a:extLst>
              <a:ext uri="{FF2B5EF4-FFF2-40B4-BE49-F238E27FC236}">
                <a16:creationId xmlns:a16="http://schemas.microsoft.com/office/drawing/2014/main" id="{ADB5E143-615C-BC48-A712-C30E3743534E}"/>
              </a:ext>
            </a:extLst>
          </p:cNvPr>
          <p:cNvSpPr txBox="1">
            <a:spLocks noGrp="1"/>
          </p:cNvSpPr>
          <p:nvPr/>
        </p:nvSpPr>
        <p:spPr>
          <a:xfrm>
            <a:off x="26283" y="4667596"/>
            <a:ext cx="2245798" cy="42944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2.-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Diatomeas</a:t>
            </a:r>
            <a:r>
              <a:rPr lang="es-MX" sz="1400" b="1" dirty="0">
                <a:latin typeface="+mn-lt"/>
                <a:ea typeface="Geneva" panose="020B0503030404040204" pitchFamily="34" charset="0"/>
              </a:rPr>
              <a:t>.</a:t>
            </a:r>
            <a:endParaRPr sz="1400" b="1" dirty="0">
              <a:latin typeface="+mn-lt"/>
              <a:ea typeface="Geneva" panose="020B0503030404040204" pitchFamily="34" charset="0"/>
            </a:endParaRPr>
          </a:p>
        </p:txBody>
      </p:sp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BDFE84CD-5F75-C643-AF4E-A87EB8041527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9714" y="480404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4;p33">
            <a:extLst>
              <a:ext uri="{FF2B5EF4-FFF2-40B4-BE49-F238E27FC236}">
                <a16:creationId xmlns:a16="http://schemas.microsoft.com/office/drawing/2014/main" id="{4D39C74E-AD05-5245-A043-ECD6018F0F4B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6551" y="2945260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34;p33">
            <a:extLst>
              <a:ext uri="{FF2B5EF4-FFF2-40B4-BE49-F238E27FC236}">
                <a16:creationId xmlns:a16="http://schemas.microsoft.com/office/drawing/2014/main" id="{70508083-9339-9C4A-96C1-62CD93BBC813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939" y="2962667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34;p33">
            <a:extLst>
              <a:ext uri="{FF2B5EF4-FFF2-40B4-BE49-F238E27FC236}">
                <a16:creationId xmlns:a16="http://schemas.microsoft.com/office/drawing/2014/main" id="{080E09E8-CC48-C847-A491-75FF41606005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0930" y="2962667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34;p33">
            <a:extLst>
              <a:ext uri="{FF2B5EF4-FFF2-40B4-BE49-F238E27FC236}">
                <a16:creationId xmlns:a16="http://schemas.microsoft.com/office/drawing/2014/main" id="{F1DAAA1E-40EE-5B49-8711-30DEFC3C2DDA}"/>
              </a:ext>
            </a:extLst>
          </p:cNvPr>
          <p:cNvPicPr preferRelativeResize="0"/>
          <p:nvPr/>
        </p:nvPicPr>
        <p:blipFill>
          <a:blip r:embed="rId7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883" y="4874547"/>
            <a:ext cx="253550" cy="2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32;p19">
            <a:extLst>
              <a:ext uri="{FF2B5EF4-FFF2-40B4-BE49-F238E27FC236}">
                <a16:creationId xmlns:a16="http://schemas.microsoft.com/office/drawing/2014/main" id="{DFD2B59C-53DF-F94B-A4A8-3CB6CE28FFE0}"/>
              </a:ext>
            </a:extLst>
          </p:cNvPr>
          <p:cNvSpPr txBox="1">
            <a:spLocks noGrp="1"/>
          </p:cNvSpPr>
          <p:nvPr/>
        </p:nvSpPr>
        <p:spPr>
          <a:xfrm>
            <a:off x="6230009" y="2934531"/>
            <a:ext cx="2245798" cy="42944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    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3.-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Paramecios</a:t>
            </a:r>
            <a:r>
              <a:rPr lang="es-MX" sz="1400" b="1" dirty="0">
                <a:latin typeface="+mn-lt"/>
                <a:ea typeface="Geneva" panose="020B0503030404040204" pitchFamily="34" charset="0"/>
              </a:rPr>
              <a:t>.</a:t>
            </a:r>
            <a:endParaRPr sz="1400" b="1" dirty="0">
              <a:latin typeface="+mn-lt"/>
              <a:ea typeface="Geneva" panose="020B0503030404040204" pitchFamily="34" charset="0"/>
            </a:endParaRPr>
          </a:p>
        </p:txBody>
      </p:sp>
      <p:pic>
        <p:nvPicPr>
          <p:cNvPr id="26" name="Google Shape;196;p24">
            <a:extLst>
              <a:ext uri="{FF2B5EF4-FFF2-40B4-BE49-F238E27FC236}">
                <a16:creationId xmlns:a16="http://schemas.microsoft.com/office/drawing/2014/main" id="{FA40C09A-8984-E544-AC08-4141EC6824EB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339" y="3077740"/>
            <a:ext cx="199464" cy="199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420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Descubren una proteína clave en el estudio de la inhibición de Trypanosoma  cruzi | Infobioquimica.org">
            <a:extLst>
              <a:ext uri="{FF2B5EF4-FFF2-40B4-BE49-F238E27FC236}">
                <a16:creationId xmlns:a16="http://schemas.microsoft.com/office/drawing/2014/main" id="{48A4DC79-3AB7-D14B-9EF0-9D4150D6B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24" b="2481"/>
          <a:stretch/>
        </p:blipFill>
        <p:spPr bwMode="auto">
          <a:xfrm>
            <a:off x="5782887" y="3861114"/>
            <a:ext cx="3214863" cy="117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0" name="Google Shape;330;p33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" sz="40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subTitle" idx="4294967295"/>
          </p:nvPr>
        </p:nvSpPr>
        <p:spPr>
          <a:xfrm>
            <a:off x="508225" y="1501473"/>
            <a:ext cx="5136899" cy="26557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1600" b="1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+mj-lt"/>
              </a:rPr>
              <a:t>Se desarrollan en ambientes acuosos, ya sea agua superficial, el océano y hasta en el medio interno de otros organismos, por lo tanto, unos son de vida libre y otros son parásitos. 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1050" b="1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EA482546-0D5F-CD49-AFE3-A83559402059}"/>
              </a:ext>
            </a:extLst>
          </p:cNvPr>
          <p:cNvSpPr txBox="1">
            <a:spLocks noGrp="1"/>
          </p:cNvSpPr>
          <p:nvPr/>
        </p:nvSpPr>
        <p:spPr>
          <a:xfrm>
            <a:off x="3619892" y="4672111"/>
            <a:ext cx="2366267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4.-Trypanosoma.</a:t>
            </a:r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9A844D16-8822-CF4B-97DE-72D478CBCC93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28" y="4749851"/>
            <a:ext cx="181933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01713-890D-3D4A-B5BD-A8405F70EC6F}"/>
              </a:ext>
            </a:extLst>
          </p:cNvPr>
          <p:cNvSpPr/>
          <p:nvPr/>
        </p:nvSpPr>
        <p:spPr>
          <a:xfrm>
            <a:off x="4849038" y="3504460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96;p24">
            <a:extLst>
              <a:ext uri="{FF2B5EF4-FFF2-40B4-BE49-F238E27FC236}">
                <a16:creationId xmlns:a16="http://schemas.microsoft.com/office/drawing/2014/main" id="{90D3B233-3E9D-2149-9AF0-40499C3F02FD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80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6;p24">
            <a:extLst>
              <a:ext uri="{FF2B5EF4-FFF2-40B4-BE49-F238E27FC236}">
                <a16:creationId xmlns:a16="http://schemas.microsoft.com/office/drawing/2014/main" id="{7C3FE204-E6B9-FB4C-B32B-A5C84CB150DB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567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Revierten los síntomas del autismo con el fármaco de la enfermedad del sueño">
            <a:extLst>
              <a:ext uri="{FF2B5EF4-FFF2-40B4-BE49-F238E27FC236}">
                <a16:creationId xmlns:a16="http://schemas.microsoft.com/office/drawing/2014/main" id="{0B2842AD-CAC7-294D-8CA4-75F374E68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892" y="293998"/>
            <a:ext cx="3214864" cy="227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PRODUCCIÓN DEL INHIBIDOR ENDÓGENO RECOMBINANTE DE LA CISTEÍN PEPTIDASA DE  Trypanosoma evansi.">
            <a:extLst>
              <a:ext uri="{FF2B5EF4-FFF2-40B4-BE49-F238E27FC236}">
                <a16:creationId xmlns:a16="http://schemas.microsoft.com/office/drawing/2014/main" id="{2FD3BCD5-CD15-9B41-A92E-0A8ED40CB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890" y="2571750"/>
            <a:ext cx="3214863" cy="129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F6017EB6-69F7-7B42-980B-31C8A0E11A83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609" y="34869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6;p24">
            <a:extLst>
              <a:ext uri="{FF2B5EF4-FFF2-40B4-BE49-F238E27FC236}">
                <a16:creationId xmlns:a16="http://schemas.microsoft.com/office/drawing/2014/main" id="{A70786FB-D07B-094C-A462-B4088DCF2E98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790" y="348691"/>
            <a:ext cx="199464" cy="199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07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" sz="40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subTitle" idx="4294967295"/>
          </p:nvPr>
        </p:nvSpPr>
        <p:spPr>
          <a:xfrm>
            <a:off x="508225" y="1501473"/>
            <a:ext cx="5136899" cy="33816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just">
              <a:buClr>
                <a:schemeClr val="tx1">
                  <a:lumMod val="50000"/>
                </a:schemeClr>
              </a:buClr>
              <a:buNone/>
            </a:pPr>
            <a:endParaRPr lang="es-MX" sz="1600" dirty="0">
              <a:solidFill>
                <a:schemeClr val="tx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+mn-lt"/>
              </a:rPr>
              <a:t>El fitoplancton es un grupo de protistas vegetales que obtienen su energía y nutrientes a través de la energía solar por el proceso conocido como fotosíntesis.</a:t>
            </a: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+mn-lt"/>
              </a:rPr>
              <a:t>Constituye el primer eslabón de la cadena alimenticia de los sistemas acuáticos y produce más de la mitad del oxígeno presente en la atmósfera.</a:t>
            </a:r>
          </a:p>
          <a:p>
            <a:pPr marL="285750" indent="-285750" algn="just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+mn-lt"/>
              </a:rPr>
              <a:t>Los principales grupos que forman el fitoplancton son las diatomeas, las clorofitas, las cianobacterias, los dinoflagelados, y los silicoflagelados entre otros. 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1050" b="1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EA482546-0D5F-CD49-AFE3-A83559402059}"/>
              </a:ext>
            </a:extLst>
          </p:cNvPr>
          <p:cNvSpPr txBox="1">
            <a:spLocks noGrp="1"/>
          </p:cNvSpPr>
          <p:nvPr/>
        </p:nvSpPr>
        <p:spPr>
          <a:xfrm>
            <a:off x="6595987" y="4189799"/>
            <a:ext cx="2366267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5.-Fitoplancton.</a:t>
            </a:r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9A844D16-8822-CF4B-97DE-72D478CBCC9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076" y="4269483"/>
            <a:ext cx="181933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01713-890D-3D4A-B5BD-A8405F70EC6F}"/>
              </a:ext>
            </a:extLst>
          </p:cNvPr>
          <p:cNvSpPr/>
          <p:nvPr/>
        </p:nvSpPr>
        <p:spPr>
          <a:xfrm>
            <a:off x="5905726" y="4542768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96;p24">
            <a:extLst>
              <a:ext uri="{FF2B5EF4-FFF2-40B4-BE49-F238E27FC236}">
                <a16:creationId xmlns:a16="http://schemas.microsoft.com/office/drawing/2014/main" id="{90D3B233-3E9D-2149-9AF0-40499C3F02F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80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6;p24">
            <a:extLst>
              <a:ext uri="{FF2B5EF4-FFF2-40B4-BE49-F238E27FC236}">
                <a16:creationId xmlns:a16="http://schemas.microsoft.com/office/drawing/2014/main" id="{7C3FE204-E6B9-FB4C-B32B-A5C84CB150D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567" y="15014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F6017EB6-69F7-7B42-980B-31C8A0E11A83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609" y="34869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6;p24">
            <a:extLst>
              <a:ext uri="{FF2B5EF4-FFF2-40B4-BE49-F238E27FC236}">
                <a16:creationId xmlns:a16="http://schemas.microsoft.com/office/drawing/2014/main" id="{A70786FB-D07B-094C-A462-B4088DCF2E98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790" y="348691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▷ FITOPLANCTON MARINO: El superalimento con omega 3 Vegano EPA">
            <a:extLst>
              <a:ext uri="{FF2B5EF4-FFF2-40B4-BE49-F238E27FC236}">
                <a16:creationId xmlns:a16="http://schemas.microsoft.com/office/drawing/2014/main" id="{2E4FD45F-1C8F-A740-8314-69C03DDC0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622" y="271066"/>
            <a:ext cx="3035662" cy="213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ITOPLANCTON, MICROALGAS, VEGETALES AUTÓTROFOS">
            <a:extLst>
              <a:ext uri="{FF2B5EF4-FFF2-40B4-BE49-F238E27FC236}">
                <a16:creationId xmlns:a16="http://schemas.microsoft.com/office/drawing/2014/main" id="{D009B91B-D489-7247-9414-4A0E31787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159" y="2415727"/>
            <a:ext cx="3063538" cy="177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721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cxnSp>
        <p:nvCxnSpPr>
          <p:cNvPr id="271" name="Google Shape;271;p29"/>
          <p:cNvCxnSpPr/>
          <p:nvPr/>
        </p:nvCxnSpPr>
        <p:spPr>
          <a:xfrm>
            <a:off x="952500" y="26460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3" name="Google Shape;273;p29"/>
          <p:cNvCxnSpPr/>
          <p:nvPr/>
        </p:nvCxnSpPr>
        <p:spPr>
          <a:xfrm>
            <a:off x="952500" y="4086926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683;p46">
            <a:extLst>
              <a:ext uri="{FF2B5EF4-FFF2-40B4-BE49-F238E27FC236}">
                <a16:creationId xmlns:a16="http://schemas.microsoft.com/office/drawing/2014/main" id="{B41DF633-F9CC-8343-A27E-D077DE3078E3}"/>
              </a:ext>
            </a:extLst>
          </p:cNvPr>
          <p:cNvSpPr/>
          <p:nvPr/>
        </p:nvSpPr>
        <p:spPr>
          <a:xfrm>
            <a:off x="7054952" y="1930855"/>
            <a:ext cx="1136548" cy="1208266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DA99F0DC-22D0-B047-AA25-D3DBA3AA9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7100" y="1131660"/>
            <a:ext cx="3695700" cy="1384300"/>
          </a:xfrm>
          <a:prstGeom prst="rect">
            <a:avLst/>
          </a:prstGeom>
        </p:spPr>
      </p:pic>
      <p:sp>
        <p:nvSpPr>
          <p:cNvPr id="30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FFBBDE-1EAE-DB4B-ACF9-99E290A3FF07}"/>
              </a:ext>
            </a:extLst>
          </p:cNvPr>
          <p:cNvSpPr/>
          <p:nvPr/>
        </p:nvSpPr>
        <p:spPr>
          <a:xfrm>
            <a:off x="6984709" y="4449509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095CF42-9F57-7347-B3B3-B45F43EAC3D1}"/>
              </a:ext>
            </a:extLst>
          </p:cNvPr>
          <p:cNvSpPr/>
          <p:nvPr/>
        </p:nvSpPr>
        <p:spPr>
          <a:xfrm>
            <a:off x="1114762" y="2870026"/>
            <a:ext cx="5169114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600" dirty="0"/>
              <a:t>Identificar formas y estructuras de organismos </a:t>
            </a:r>
          </a:p>
          <a:p>
            <a:pPr algn="ctr">
              <a:lnSpc>
                <a:spcPct val="150000"/>
              </a:lnSpc>
            </a:pPr>
            <a:r>
              <a:rPr lang="es-MX" sz="1600" dirty="0"/>
              <a:t>del reino protista (fitoplancton).</a:t>
            </a:r>
            <a:endParaRPr lang="es-ES_tradnl" sz="1800" dirty="0">
              <a:solidFill>
                <a:schemeClr val="tx1"/>
              </a:solidFill>
              <a:latin typeface="+mn-lt"/>
              <a:ea typeface="Geneva" panose="020B05030304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Procedimiento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ubTitle" idx="4294967295"/>
          </p:nvPr>
        </p:nvSpPr>
        <p:spPr>
          <a:xfrm>
            <a:off x="1324670" y="1368891"/>
            <a:ext cx="3578221" cy="2947324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Con un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clic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en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la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siguiente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imagen se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desplegará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el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modelo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interactivo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de un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microscopio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,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podrás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elegir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entre una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variedad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de </a:t>
            </a:r>
            <a:r>
              <a:rPr lang="en" sz="16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preparaciones</a:t>
            </a: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.</a:t>
            </a:r>
          </a:p>
          <a:p>
            <a:pPr marL="342900" indent="-34290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endParaRPr lang="en" sz="1600" dirty="0">
              <a:solidFill>
                <a:schemeClr val="tx1">
                  <a:lumMod val="50000"/>
                </a:schemeClr>
              </a:solidFill>
              <a:latin typeface="+mn-lt"/>
              <a:ea typeface="Ayuthaya" pitchFamily="2" charset="-34"/>
              <a:cs typeface="Ayuthaya" pitchFamily="2" charset="-34"/>
            </a:endParaRPr>
          </a:p>
          <a:p>
            <a:pPr marL="285750" indent="-28575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Al seleccionar una muestra, identificar las características de los protistas.</a:t>
            </a:r>
            <a:endParaRPr lang="en" sz="2400" dirty="0">
              <a:solidFill>
                <a:schemeClr val="tx1">
                  <a:lumMod val="50000"/>
                </a:schemeClr>
              </a:solidFill>
              <a:latin typeface="+mn-lt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pSp>
        <p:nvGrpSpPr>
          <p:cNvPr id="6" name="Google Shape;305;p31">
            <a:extLst>
              <a:ext uri="{FF2B5EF4-FFF2-40B4-BE49-F238E27FC236}">
                <a16:creationId xmlns:a16="http://schemas.microsoft.com/office/drawing/2014/main" id="{0A081D18-3F21-704A-91BF-B308212B4ED2}"/>
              </a:ext>
            </a:extLst>
          </p:cNvPr>
          <p:cNvGrpSpPr/>
          <p:nvPr/>
        </p:nvGrpSpPr>
        <p:grpSpPr>
          <a:xfrm>
            <a:off x="5576898" y="955013"/>
            <a:ext cx="2242431" cy="3460194"/>
            <a:chOff x="2112475" y="238125"/>
            <a:chExt cx="3395050" cy="5238750"/>
          </a:xfrm>
        </p:grpSpPr>
        <p:sp>
          <p:nvSpPr>
            <p:cNvPr id="7" name="Google Shape;306;p31">
              <a:extLst>
                <a:ext uri="{FF2B5EF4-FFF2-40B4-BE49-F238E27FC236}">
                  <a16:creationId xmlns:a16="http://schemas.microsoft.com/office/drawing/2014/main" id="{6738966E-D1CC-884F-8964-ED54AA5A1791}"/>
                </a:ext>
              </a:extLst>
            </p:cNvPr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07;p31">
              <a:extLst>
                <a:ext uri="{FF2B5EF4-FFF2-40B4-BE49-F238E27FC236}">
                  <a16:creationId xmlns:a16="http://schemas.microsoft.com/office/drawing/2014/main" id="{3746E1D7-66EB-394A-BAA3-189DCBD81F89}"/>
                </a:ext>
              </a:extLst>
            </p:cNvPr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08;p31">
              <a:extLst>
                <a:ext uri="{FF2B5EF4-FFF2-40B4-BE49-F238E27FC236}">
                  <a16:creationId xmlns:a16="http://schemas.microsoft.com/office/drawing/2014/main" id="{82B82587-1E76-3047-BD32-3F7E50C55FCE}"/>
                </a:ext>
              </a:extLst>
            </p:cNvPr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09;p31">
              <a:extLst>
                <a:ext uri="{FF2B5EF4-FFF2-40B4-BE49-F238E27FC236}">
                  <a16:creationId xmlns:a16="http://schemas.microsoft.com/office/drawing/2014/main" id="{C4DD56A7-B1C6-8F45-BE5D-ED17EC663C6D}"/>
                </a:ext>
              </a:extLst>
            </p:cNvPr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703659"/>
                  </p:ext>
                </p:extLst>
              </p:nvPr>
            </p:nvGraphicFramePr>
            <p:xfrm>
              <a:off x="5642459" y="1262901"/>
              <a:ext cx="2116494" cy="2835498"/>
            </p:xfrm>
            <a:graphic>
              <a:graphicData uri="http://schemas.microsoft.com/office/powerpoint/2016/slidezoom">
                <pslz:sldZm>
                  <pslz:sldZmObj sldId="306" cId="3320379759">
                    <pslz:zmPr id="{3A4C98A7-B3F3-BB42-B45D-F35C6271BB0E}" returnToParent="0" imageType="cover" transitionDur="1000">
                      <p166:blipFill xmlns:p166="http://schemas.microsoft.com/office/powerpoint/2016/6/main">
                        <a:blip r:embed="rId3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16494" cy="28354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2459" y="1262901"/>
                <a:ext cx="2116494" cy="283549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CC2297C1-AD06-D344-A253-C43B6EFD6DFC}"/>
              </a:ext>
            </a:extLst>
          </p:cNvPr>
          <p:cNvSpPr/>
          <p:nvPr/>
        </p:nvSpPr>
        <p:spPr>
          <a:xfrm>
            <a:off x="966277" y="950552"/>
            <a:ext cx="4273617" cy="3460195"/>
          </a:xfrm>
          <a:prstGeom prst="roundRect">
            <a:avLst/>
          </a:prstGeom>
          <a:solidFill>
            <a:srgbClr val="E7D6C2">
              <a:alpha val="16012"/>
            </a:srgbClr>
          </a:solidFill>
          <a:ln w="9525">
            <a:solidFill>
              <a:schemeClr val="tx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Muestras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3B7C5D6-816F-CE49-9AD2-98784D9F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2430" y="113778"/>
            <a:ext cx="2923073" cy="5124917"/>
          </a:xfrm>
          <a:prstGeom prst="rect">
            <a:avLst/>
          </a:prstGeom>
        </p:spPr>
      </p:pic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F6625717-88A3-034D-8627-B9D111DCF413}"/>
              </a:ext>
            </a:extLst>
          </p:cNvPr>
          <p:cNvSpPr txBox="1">
            <a:spLocks/>
          </p:cNvSpPr>
          <p:nvPr/>
        </p:nvSpPr>
        <p:spPr>
          <a:xfrm>
            <a:off x="2040683" y="461028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p:pic>
        <p:nvPicPr>
          <p:cNvPr id="15" name="Imagen 1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59AFD179-C65D-6648-B04D-06BB80148A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983460">
            <a:off x="1913965" y="4161866"/>
            <a:ext cx="488813" cy="552824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6D081799-3F1A-DA45-8F54-EACEA2393710}"/>
              </a:ext>
            </a:extLst>
          </p:cNvPr>
          <p:cNvSpPr txBox="1"/>
          <p:nvPr/>
        </p:nvSpPr>
        <p:spPr>
          <a:xfrm>
            <a:off x="4633672" y="23131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A26B712-1C2C-CC4F-AE6E-37D1AF8932D0}"/>
              </a:ext>
            </a:extLst>
          </p:cNvPr>
          <p:cNvSpPr txBox="1"/>
          <p:nvPr/>
        </p:nvSpPr>
        <p:spPr>
          <a:xfrm>
            <a:off x="7605825" y="235456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1DFFE12-B949-EC43-A9EF-2556A24B10D7}"/>
              </a:ext>
            </a:extLst>
          </p:cNvPr>
          <p:cNvSpPr txBox="1"/>
          <p:nvPr/>
        </p:nvSpPr>
        <p:spPr>
          <a:xfrm>
            <a:off x="4633672" y="43775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758736D-1C82-C84D-B8A4-174BC424EE6E}"/>
              </a:ext>
            </a:extLst>
          </p:cNvPr>
          <p:cNvSpPr txBox="1"/>
          <p:nvPr/>
        </p:nvSpPr>
        <p:spPr>
          <a:xfrm>
            <a:off x="7605825" y="4547029"/>
            <a:ext cx="284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0FA1919C-11E7-4346-AE0C-AA1EE2BD94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8591142"/>
                  </p:ext>
                </p:extLst>
              </p:nvPr>
            </p:nvGraphicFramePr>
            <p:xfrm>
              <a:off x="2922143" y="700584"/>
              <a:ext cx="1853555" cy="1907680"/>
            </p:xfrm>
            <a:graphic>
              <a:graphicData uri="http://schemas.microsoft.com/office/powerpoint/2016/slidezoom">
                <pslz:sldZm>
                  <pslz:sldZmObj sldId="296" cId="3227394176">
                    <pslz:zmPr id="{6165DBBC-682D-D34E-A895-FA5A736CD555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53555" cy="190768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0FA1919C-11E7-4346-AE0C-AA1EE2BD94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22143" y="700584"/>
                <a:ext cx="1853555" cy="190768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E3A98CE3-9B07-874E-938B-B7E0679775E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29900371"/>
                  </p:ext>
                </p:extLst>
              </p:nvPr>
            </p:nvGraphicFramePr>
            <p:xfrm>
              <a:off x="5894200" y="700584"/>
              <a:ext cx="1853651" cy="1907680"/>
            </p:xfrm>
            <a:graphic>
              <a:graphicData uri="http://schemas.microsoft.com/office/powerpoint/2016/slidezoom">
                <pslz:sldZm>
                  <pslz:sldZmObj sldId="299" cId="2833481170">
                    <pslz:zmPr id="{7AD15DD8-743A-6D45-B20F-86E604F0DDB1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53651" cy="190768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Vista general de diapositiva 4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E3A98CE3-9B07-874E-938B-B7E0679775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94200" y="700584"/>
                <a:ext cx="1853651" cy="190768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816AE506-6C5E-E746-AD7A-EE66C04F68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28693916"/>
                  </p:ext>
                </p:extLst>
              </p:nvPr>
            </p:nvGraphicFramePr>
            <p:xfrm>
              <a:off x="2938558" y="2732380"/>
              <a:ext cx="1853914" cy="1907680"/>
            </p:xfrm>
            <a:graphic>
              <a:graphicData uri="http://schemas.microsoft.com/office/powerpoint/2016/slidezoom">
                <pslz:sldZm>
                  <pslz:sldZmObj sldId="300" cId="2319897829">
                    <pslz:zmPr id="{A76C074F-B934-1A43-B8D9-D313F9CCE1A9}" returnToParent="0" imageType="cover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53914" cy="190768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7" name="Vista general de diapositiva 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816AE506-6C5E-E746-AD7A-EE66C04F68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38558" y="2732380"/>
                <a:ext cx="1853914" cy="190768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4CC6E080-8591-6841-80B8-0B648B470D7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468579"/>
                  </p:ext>
                </p:extLst>
              </p:nvPr>
            </p:nvGraphicFramePr>
            <p:xfrm>
              <a:off x="5894251" y="2777695"/>
              <a:ext cx="1853914" cy="1907680"/>
            </p:xfrm>
            <a:graphic>
              <a:graphicData uri="http://schemas.microsoft.com/office/powerpoint/2016/slidezoom">
                <pslz:sldZm>
                  <pslz:sldZmObj sldId="309" cId="2374953591">
                    <pslz:zmPr id="{AD3A501C-0A47-6344-90E5-F1550EBC1E61}" returnToParent="0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53914" cy="1907680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9" name="Vista general de diapositiva 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4CC6E080-8591-6841-80B8-0B648B470D7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94251" y="2777695"/>
                <a:ext cx="1853914" cy="190768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037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26309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formas y estructuras de los protistas.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  <a:latin typeface="+mn-lt"/>
              </a:rPr>
              <a:t>Muestra colectada en Bahía de Kino, Sonora, abril-2018</a:t>
            </a:r>
            <a:endParaRPr lang="es-ES_tradnl" sz="28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056992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8E57CAF9-FD5F-4F4D-9FFF-03488054B0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26309" y="-13215"/>
            <a:ext cx="4857068" cy="515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algn="just"/>
            <a:r>
              <a:rPr lang="es-MX" sz="2000" b="1" dirty="0">
                <a:solidFill>
                  <a:srgbClr val="071121"/>
                </a:solidFill>
              </a:rPr>
              <a:t>1. Identificarlas principales formas y estructuras de los protistas.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Muestra colectada en Bahía de   Kino, Sonora, abril-2018</a:t>
            </a:r>
            <a:endParaRPr lang="es-ES_tradnl" sz="2800" b="1" i="1" dirty="0">
              <a:solidFill>
                <a:schemeClr val="bg1"/>
              </a:solidFill>
            </a:endParaRPr>
          </a:p>
          <a:p>
            <a:pPr algn="ctr"/>
            <a:endParaRPr lang="es-MX" sz="20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02FFD675-BE8E-A143-B512-2EE2CFF19A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34076" y="-1"/>
            <a:ext cx="48739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81170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algn="just"/>
            <a:r>
              <a:rPr lang="es-MX" sz="2000" b="1" dirty="0">
                <a:solidFill>
                  <a:srgbClr val="071121"/>
                </a:solidFill>
              </a:rPr>
              <a:t>1. Identificar las principales formas y estructuras de los protistas.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Muestra colectada en Bahía de   Kino, Sonora, abril-2018</a:t>
            </a:r>
            <a:endParaRPr lang="es-ES_tradnl" sz="2800" b="1" i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64B24C5B-E473-4A4D-8372-1FF61C47D9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29099" y="6608"/>
            <a:ext cx="48418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97829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algn="just"/>
            <a:r>
              <a:rPr lang="es-MX" sz="2000" b="1" dirty="0">
                <a:solidFill>
                  <a:srgbClr val="071121"/>
                </a:solidFill>
              </a:rPr>
              <a:t>1. Identificar las principales formas y estructuras de los protistas.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i="1" dirty="0">
                <a:solidFill>
                  <a:schemeClr val="bg1"/>
                </a:solidFill>
              </a:rPr>
              <a:t>Muestra colectada en Bahía de   Kino, Sonora, abril-2018</a:t>
            </a:r>
            <a:endParaRPr lang="es-ES_tradnl" sz="2800" b="1" i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8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4" name="Vista general de diapositiva 1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E6C4A8E4-3496-5943-A8BE-640F02E6B1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6508" y="-6608"/>
            <a:ext cx="483923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53591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1268236" y="2666481"/>
            <a:ext cx="2682714" cy="827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Da clic en el icono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de la opción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 deseada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773" y="1849052"/>
            <a:ext cx="941825" cy="3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76;p46">
            <a:hlinkClick r:id="" action="ppaction://hlinkshowjump?jump=endshow"/>
            <a:extLst>
              <a:ext uri="{FF2B5EF4-FFF2-40B4-BE49-F238E27FC236}">
                <a16:creationId xmlns:a16="http://schemas.microsoft.com/office/drawing/2014/main" id="{1A941542-59F6-1345-877C-DF5961788841}"/>
              </a:ext>
            </a:extLst>
          </p:cNvPr>
          <p:cNvSpPr/>
          <p:nvPr/>
        </p:nvSpPr>
        <p:spPr>
          <a:xfrm>
            <a:off x="6671574" y="3816276"/>
            <a:ext cx="699424" cy="634038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01;p16">
            <a:extLst>
              <a:ext uri="{FF2B5EF4-FFF2-40B4-BE49-F238E27FC236}">
                <a16:creationId xmlns:a16="http://schemas.microsoft.com/office/drawing/2014/main" id="{9FC91D0B-F8EB-E040-98B3-8CD8E0EB3858}"/>
              </a:ext>
            </a:extLst>
          </p:cNvPr>
          <p:cNvSpPr txBox="1">
            <a:spLocks noGrp="1"/>
          </p:cNvSpPr>
          <p:nvPr/>
        </p:nvSpPr>
        <p:spPr>
          <a:xfrm>
            <a:off x="4004551" y="2208302"/>
            <a:ext cx="2330562" cy="7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Volver a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realizar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el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ejercicio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45576C4-3853-3C4F-B77A-8694CF93B7AF}"/>
              </a:ext>
            </a:extLst>
          </p:cNvPr>
          <p:cNvSpPr/>
          <p:nvPr/>
        </p:nvSpPr>
        <p:spPr>
          <a:xfrm>
            <a:off x="365283" y="263780"/>
            <a:ext cx="6231559" cy="1719566"/>
          </a:xfrm>
          <a:prstGeom prst="rect">
            <a:avLst/>
          </a:prstGeom>
          <a:solidFill>
            <a:srgbClr val="E7D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15705" y="834174"/>
            <a:ext cx="5730714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¡Gracias por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realizar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 el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ejercicio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!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8" name="Google Shape;101;p16">
            <a:extLst>
              <a:ext uri="{FF2B5EF4-FFF2-40B4-BE49-F238E27FC236}">
                <a16:creationId xmlns:a16="http://schemas.microsoft.com/office/drawing/2014/main" id="{4653D2EC-F966-254B-8C29-63A08F645483}"/>
              </a:ext>
            </a:extLst>
          </p:cNvPr>
          <p:cNvSpPr txBox="1">
            <a:spLocks noGrp="1"/>
          </p:cNvSpPr>
          <p:nvPr/>
        </p:nvSpPr>
        <p:spPr>
          <a:xfrm>
            <a:off x="4044182" y="3551232"/>
            <a:ext cx="2290931" cy="9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2"/>
                </a:solidFill>
              </a:rPr>
              <a:t>Finalizar</a:t>
            </a:r>
            <a:r>
              <a:rPr lang="en" sz="1800" b="1" dirty="0">
                <a:solidFill>
                  <a:schemeClr val="accent2"/>
                </a:solidFill>
              </a:rPr>
              <a:t>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2"/>
                </a:solidFill>
              </a:rPr>
              <a:t>el </a:t>
            </a:r>
            <a:r>
              <a:rPr lang="en" sz="1800" b="1" dirty="0" err="1">
                <a:solidFill>
                  <a:schemeClr val="accent2"/>
                </a:solidFill>
              </a:rPr>
              <a:t>ejercicio</a:t>
            </a:r>
            <a:r>
              <a:rPr lang="en" sz="1800" b="1" dirty="0">
                <a:solidFill>
                  <a:schemeClr val="accent2"/>
                </a:solidFill>
              </a:rPr>
              <a:t>: </a:t>
            </a:r>
            <a:endParaRPr sz="1800" b="1" dirty="0">
              <a:solidFill>
                <a:schemeClr val="accent2"/>
              </a:solidFill>
            </a:endParaRPr>
          </a:p>
        </p:txBody>
      </p:sp>
      <p:sp>
        <p:nvSpPr>
          <p:cNvPr id="19" name="Google Shape;682;p46">
            <a:extLst>
              <a:ext uri="{FF2B5EF4-FFF2-40B4-BE49-F238E27FC236}">
                <a16:creationId xmlns:a16="http://schemas.microsoft.com/office/drawing/2014/main" id="{E1A5DFBF-80BD-1C45-90C5-80FF95685066}"/>
              </a:ext>
            </a:extLst>
          </p:cNvPr>
          <p:cNvSpPr/>
          <p:nvPr/>
        </p:nvSpPr>
        <p:spPr>
          <a:xfrm>
            <a:off x="1281289" y="2263725"/>
            <a:ext cx="2628464" cy="2328027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1883819"/>
                  </p:ext>
                </p:extLst>
              </p:nvPr>
            </p:nvGraphicFramePr>
            <p:xfrm>
              <a:off x="6674860" y="2283857"/>
              <a:ext cx="863738" cy="1055679"/>
            </p:xfrm>
            <a:graphic>
              <a:graphicData uri="http://schemas.microsoft.com/office/powerpoint/2016/slidezoom">
                <pslz:sldZm>
                  <pslz:sldZmObj sldId="306" cId="3320379759">
                    <pslz:zmPr id="{D6E74CD4-7743-6F44-9D0D-3979EFEF8627}" returnToParent="0" imageType="cover" transitionDur="1000">
                      <p166:blipFill xmlns:p166="http://schemas.microsoft.com/office/powerpoint/2016/6/main">
                        <a:blip r:embed="rId4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3738" cy="105567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860" y="2283857"/>
                <a:ext cx="863738" cy="105567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Paris template">
  <a:themeElements>
    <a:clrScheme name="Custom 347">
      <a:dk1>
        <a:srgbClr val="49413E"/>
      </a:dk1>
      <a:lt1>
        <a:srgbClr val="FFFFFF"/>
      </a:lt1>
      <a:dk2>
        <a:srgbClr val="9D9A8E"/>
      </a:dk2>
      <a:lt2>
        <a:srgbClr val="EDEADE"/>
      </a:lt2>
      <a:accent1>
        <a:srgbClr val="E2AB30"/>
      </a:accent1>
      <a:accent2>
        <a:srgbClr val="998B36"/>
      </a:accent2>
      <a:accent3>
        <a:srgbClr val="D8CA7E"/>
      </a:accent3>
      <a:accent4>
        <a:srgbClr val="D89168"/>
      </a:accent4>
      <a:accent5>
        <a:srgbClr val="BB584C"/>
      </a:accent5>
      <a:accent6>
        <a:srgbClr val="994F5F"/>
      </a:accent6>
      <a:hlink>
        <a:srgbClr val="6B331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9" ma:contentTypeDescription="Crear nuevo documento." ma:contentTypeScope="" ma:versionID="5e9d8339168beb32f4283e974eb0158a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7412650a83db03ec9b3ca2e4480d8c55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867DA4-6D1E-4B16-9E1D-C0B9591DC8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FACC0A-C939-4262-ADA6-4C957F2CEA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427CEF-7340-4E08-8711-59C8580D027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6639</TotalTime>
  <Words>535</Words>
  <Application>Microsoft Macintosh PowerPoint</Application>
  <PresentationFormat>Presentación en pantalla (16:9)</PresentationFormat>
  <Paragraphs>90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Bitter</vt:lpstr>
      <vt:lpstr>Arial</vt:lpstr>
      <vt:lpstr>Caveat</vt:lpstr>
      <vt:lpstr>Bitter Thin</vt:lpstr>
      <vt:lpstr>Dancing Script</vt:lpstr>
      <vt:lpstr>Paris template</vt:lpstr>
      <vt:lpstr>Presentación de PowerPoint</vt:lpstr>
      <vt:lpstr>Introducción</vt:lpstr>
      <vt:lpstr>Introducción</vt:lpstr>
      <vt:lpstr>Introducción</vt:lpstr>
      <vt:lpstr>Introducción</vt:lpstr>
      <vt:lpstr>Presentación de PowerPoint</vt:lpstr>
      <vt:lpstr>Procedimiento</vt:lpstr>
      <vt:lpstr>Muestras</vt:lpstr>
      <vt:lpstr>Presentación de PowerPoint</vt:lpstr>
      <vt:lpstr>Presentación de PowerPoint</vt:lpstr>
      <vt:lpstr>Presentación de PowerPoint</vt:lpstr>
      <vt:lpstr>Presentación de PowerPoint</vt:lpstr>
      <vt:lpstr>¡Gracias por realizar el ejercicio!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ERICK JOSE PONCE MANJARREZ</cp:lastModifiedBy>
  <cp:revision>20</cp:revision>
  <dcterms:modified xsi:type="dcterms:W3CDTF">2021-10-18T16:46:28Z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