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9"/>
  </p:notesMasterIdLst>
  <p:sldIdLst>
    <p:sldId id="256" r:id="rId2"/>
    <p:sldId id="257" r:id="rId3"/>
    <p:sldId id="318" r:id="rId4"/>
    <p:sldId id="258" r:id="rId5"/>
    <p:sldId id="265" r:id="rId6"/>
    <p:sldId id="292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00" r:id="rId18"/>
  </p:sldIdLst>
  <p:sldSz cx="9144000" cy="5143500" type="screen16x9"/>
  <p:notesSz cx="6858000" cy="9144000"/>
  <p:embeddedFontLst>
    <p:embeddedFont>
      <p:font typeface="Amatic SC" pitchFamily="2" charset="-79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veat" pitchFamily="2" charset="77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D+nnr5F0ocVodlCGBx0rqQ==" hashData="xoQT90AWN7kuRZn193MDQjG4idHjNwKzVirNICRw5FBqrtlcgbvrsl7QMYQQRipkSV4j/ksWE56SRcokWWkmI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002B42"/>
    <a:srgbClr val="163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82"/>
  </p:normalViewPr>
  <p:slideViewPr>
    <p:cSldViewPr snapToGrid="0" snapToObjects="1">
      <p:cViewPr varScale="1">
        <p:scale>
          <a:sx n="192" d="100"/>
          <a:sy n="192" d="100"/>
        </p:scale>
        <p:origin x="2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50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82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9291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7528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8533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567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208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9896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0309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8497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9197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.png"/><Relationship Id="rId39" Type="http://schemas.openxmlformats.org/officeDocument/2006/relationships/image" Target="../media/image17.png"/><Relationship Id="rId3" Type="http://schemas.openxmlformats.org/officeDocument/2006/relationships/image" Target="../media/image8.png"/><Relationship Id="rId34" Type="http://schemas.openxmlformats.org/officeDocument/2006/relationships/image" Target="../media/image14.png"/><Relationship Id="rId42" Type="http://schemas.openxmlformats.org/officeDocument/2006/relationships/image" Target="../media/image18.png"/><Relationship Id="rId25" Type="http://schemas.openxmlformats.org/officeDocument/2006/relationships/image" Target="../media/image10.png"/><Relationship Id="rId33" Type="http://schemas.openxmlformats.org/officeDocument/2006/relationships/image" Target="../media/image14.png"/><Relationship Id="rId38" Type="http://schemas.openxmlformats.org/officeDocument/2006/relationships/image" Target="../media/image16.png"/><Relationship Id="rId2" Type="http://schemas.openxmlformats.org/officeDocument/2006/relationships/image" Target="../media/image7.png"/><Relationship Id="rId29" Type="http://schemas.openxmlformats.org/officeDocument/2006/relationships/image" Target="../media/image12.png"/><Relationship Id="rId41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9.png"/><Relationship Id="rId32" Type="http://schemas.openxmlformats.org/officeDocument/2006/relationships/image" Target="../media/image13.png"/><Relationship Id="rId37" Type="http://schemas.openxmlformats.org/officeDocument/2006/relationships/image" Target="../media/image16.png"/><Relationship Id="rId40" Type="http://schemas.openxmlformats.org/officeDocument/2006/relationships/image" Target="../media/image17.png"/><Relationship Id="rId23" Type="http://schemas.openxmlformats.org/officeDocument/2006/relationships/image" Target="../media/image9.png"/><Relationship Id="rId28" Type="http://schemas.openxmlformats.org/officeDocument/2006/relationships/image" Target="../media/image11.png"/><Relationship Id="rId36" Type="http://schemas.openxmlformats.org/officeDocument/2006/relationships/image" Target="../media/image15.png"/><Relationship Id="rId31" Type="http://schemas.openxmlformats.org/officeDocument/2006/relationships/image" Target="../media/image13.png"/><Relationship Id="rId22" Type="http://schemas.openxmlformats.org/officeDocument/2006/relationships/image" Target="../media/image8.png"/><Relationship Id="rId27" Type="http://schemas.openxmlformats.org/officeDocument/2006/relationships/image" Target="../media/image11.png"/><Relationship Id="rId30" Type="http://schemas.openxmlformats.org/officeDocument/2006/relationships/image" Target="../media/image12.png"/><Relationship Id="rId35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2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3.jpg"/><Relationship Id="rId5" Type="http://schemas.openxmlformats.org/officeDocument/2006/relationships/image" Target="../media/image21.png"/><Relationship Id="rId10" Type="http://schemas.openxmlformats.org/officeDocument/2006/relationships/image" Target="../media/image22.jpg"/><Relationship Id="rId4" Type="http://schemas.openxmlformats.org/officeDocument/2006/relationships/image" Target="../media/image20.sv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9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19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19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9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19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19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19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19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19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8" y="193067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600" dirty="0"/>
              <a:t>P</a:t>
            </a:r>
            <a:r>
              <a:rPr lang="en" sz="2600" dirty="0" err="1"/>
              <a:t>ráctica</a:t>
            </a:r>
            <a:r>
              <a:rPr lang="en" sz="2600" dirty="0"/>
              <a:t> 7:  C</a:t>
            </a:r>
            <a:r>
              <a:rPr lang="es-MX" sz="2400" dirty="0"/>
              <a:t>aracterísticas generales y morfológicas</a:t>
            </a:r>
            <a:endParaRPr lang="es-ES_tradnl" sz="2400" dirty="0"/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545787" y="2639663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2400" dirty="0"/>
              <a:t>de macroalgas; </a:t>
            </a:r>
            <a:r>
              <a:rPr lang="es-MX" sz="2400" i="1" dirty="0"/>
              <a:t>Chlorophyta, Rodophyta y Phaeophyta</a:t>
            </a:r>
            <a:endParaRPr lang="es-MX" sz="2400" dirty="0"/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600445"/>
            <a:ext cx="1782419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900" dirty="0"/>
              <a:t>Erick jose ponce manjarrez</a:t>
            </a:r>
          </a:p>
          <a:p>
            <a:r>
              <a:rPr lang="es-MX" sz="900" dirty="0"/>
              <a:t>Norberto miguel ángel pastén miranda </a:t>
            </a:r>
          </a:p>
          <a:p>
            <a:r>
              <a:rPr lang="es-MX" sz="900" dirty="0"/>
              <a:t>Perla urquidez bejarano </a:t>
            </a: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348654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688500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dirty="0"/>
              <a:t>Las macroalgas son organismos protistas fotosintéticos, acuáticos, multicelulares, bentónicos y de tamaño macroscópico. Se clasifican en tres divisiones: </a:t>
            </a:r>
            <a:r>
              <a:rPr lang="es-MX" i="1" dirty="0"/>
              <a:t>Chlorophyta </a:t>
            </a:r>
            <a:r>
              <a:rPr lang="es-MX" dirty="0"/>
              <a:t>(algas verdes), </a:t>
            </a:r>
            <a:r>
              <a:rPr lang="es-MX" i="1" dirty="0"/>
              <a:t>Phaeophyta </a:t>
            </a:r>
            <a:r>
              <a:rPr lang="es-MX" dirty="0"/>
              <a:t>(algas pardas o cafés) y </a:t>
            </a:r>
            <a:r>
              <a:rPr lang="es-MX" i="1" dirty="0"/>
              <a:t>Rodophyta </a:t>
            </a:r>
            <a:r>
              <a:rPr lang="es-MX" dirty="0"/>
              <a:t>(algas rojas), según los colores de los pigmentos predominantes en sus cloroplastos (Readdie, Ranelleti, &amp; McCourt, 2006). </a:t>
            </a:r>
          </a:p>
          <a:p>
            <a:endParaRPr lang="es-MX" dirty="0"/>
          </a:p>
          <a:p>
            <a:r>
              <a:rPr lang="es-MX" dirty="0"/>
              <a:t>Las macroalgas se encuentran unidas a un sustrato por un órgano de fijación con apariencia de raíces (rizoide o rizoma), algunas están adheridas directamente por una estructura en forma de disco o por una haptera sin estipe; existe una amplia diersidad de órganos de fijación relacionada con el tipo de sustrato donde la macroalga se encuentra anclada (Mendoza, 1999). </a:t>
            </a:r>
            <a:endParaRPr lang="es-MX" sz="1800" dirty="0"/>
          </a:p>
          <a:p>
            <a:pPr marL="88900" indent="0" algn="just">
              <a:buNone/>
            </a:pPr>
            <a:endParaRPr lang="es-MX" sz="1800" dirty="0">
              <a:effectLst/>
            </a:endParaRPr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8" y="688500"/>
            <a:ext cx="4351720" cy="404252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dirty="0"/>
              <a:t>Sobre el rizoide se encuentra el estipe; esta estructura similar al tallo de las planas. Las estructuras anchas y aplanadas son llamadas frondas (Sentíes, &amp; Dreckmann, 2014). </a:t>
            </a:r>
          </a:p>
          <a:p>
            <a:endParaRPr lang="es-MX" dirty="0"/>
          </a:p>
          <a:p>
            <a:r>
              <a:rPr lang="es-MX" dirty="0"/>
              <a:t>Al cuerpo de las macroalgas se les denomina talo. Algunas especies de algas pardas presentan neumatocistos, son órganos de flotación localizados entre el estipe y las láminas (figuras 12.1), (Mendoza, 1999). 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C679E805-CF4A-0B42-A831-2FB50D227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928" y="841513"/>
            <a:ext cx="3240156" cy="361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7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/>
              <a:t>OBJETIVOS!</a:t>
            </a:r>
            <a:endParaRPr sz="4200"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357313" y="1480726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ES_tradnl" sz="2800" i="1" dirty="0"/>
              <a:t>Conocer la </a:t>
            </a:r>
            <a:r>
              <a:rPr lang="es-ES_tradnl" sz="2800" i="1" dirty="0" err="1"/>
              <a:t>morfología</a:t>
            </a:r>
            <a:r>
              <a:rPr lang="es-ES_tradnl" sz="2800" i="1" dirty="0"/>
              <a:t> externa y las estructuras particulares de cada grupo.</a:t>
            </a:r>
          </a:p>
          <a:p>
            <a:endParaRPr lang="es-ES_tradnl" sz="2800" i="1" dirty="0"/>
          </a:p>
          <a:p>
            <a:r>
              <a:rPr lang="es-ES_tradnl" sz="2800" i="1" dirty="0"/>
              <a:t>Identificar el tipo de </a:t>
            </a:r>
            <a:r>
              <a:rPr lang="es-ES_tradnl" sz="2800" i="1" dirty="0" err="1"/>
              <a:t>órgano</a:t>
            </a:r>
            <a:r>
              <a:rPr lang="es-ES_tradnl" sz="2800" i="1" dirty="0"/>
              <a:t> de </a:t>
            </a:r>
            <a:r>
              <a:rPr lang="es-ES_tradnl" sz="2800" i="1" dirty="0" err="1"/>
              <a:t>fijación</a:t>
            </a:r>
            <a:r>
              <a:rPr lang="es-ES_tradnl" sz="2800" i="1" dirty="0"/>
              <a:t>, estipe y </a:t>
            </a:r>
            <a:r>
              <a:rPr lang="es-ES_tradnl" sz="2800" i="1" dirty="0" err="1"/>
              <a:t>láminas</a:t>
            </a:r>
            <a:r>
              <a:rPr lang="es-ES_tradnl" sz="2800" i="1" dirty="0"/>
              <a:t> de la </a:t>
            </a:r>
            <a:r>
              <a:rPr lang="es-ES_tradnl" sz="2800" i="1" dirty="0" err="1"/>
              <a:t>macroalga</a:t>
            </a:r>
            <a:r>
              <a:rPr lang="es-ES_tradnl" sz="2800" i="1" dirty="0"/>
              <a:t> y observar el tipo de talo.</a:t>
            </a:r>
          </a:p>
          <a:p>
            <a:endParaRPr lang="es-ES_tradnl" sz="2800" i="1" dirty="0"/>
          </a:p>
          <a:p>
            <a:r>
              <a:rPr lang="es-ES_tradnl" sz="2800" i="1" dirty="0"/>
              <a:t>Identificar en caso de estar presentes a los neumatocistos.</a:t>
            </a:r>
            <a:endParaRPr lang="es-MX" sz="2800" dirty="0"/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0005533"/>
                  </p:ext>
                </p:extLst>
              </p:nvPr>
            </p:nvGraphicFramePr>
            <p:xfrm>
              <a:off x="6549354" y="1219822"/>
              <a:ext cx="1554349" cy="2174836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748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9354" y="1219822"/>
                <a:ext cx="1554349" cy="21748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PROCEDIMIENTO</a:t>
            </a:r>
            <a:endParaRPr sz="4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371299" y="1140515"/>
            <a:ext cx="4444237" cy="241769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/>
            <a:r>
              <a:rPr lang="en" b="1" dirty="0"/>
              <a:t>Con un </a:t>
            </a:r>
            <a:r>
              <a:rPr lang="en" b="1" dirty="0" err="1"/>
              <a:t>clic</a:t>
            </a:r>
            <a:r>
              <a:rPr lang="en" b="1" dirty="0"/>
              <a:t> </a:t>
            </a:r>
            <a:r>
              <a:rPr lang="en" b="1" dirty="0" err="1"/>
              <a:t>en</a:t>
            </a:r>
            <a:r>
              <a:rPr lang="en" b="1" dirty="0"/>
              <a:t> la </a:t>
            </a:r>
            <a:r>
              <a:rPr lang="en" b="1" dirty="0" err="1"/>
              <a:t>siguiente</a:t>
            </a:r>
            <a:r>
              <a:rPr lang="en" b="1" dirty="0"/>
              <a:t> imagen, se </a:t>
            </a:r>
            <a:r>
              <a:rPr lang="en" b="1" dirty="0" err="1"/>
              <a:t>desplegará</a:t>
            </a:r>
            <a:r>
              <a:rPr lang="en" b="1" dirty="0"/>
              <a:t> el </a:t>
            </a:r>
            <a:r>
              <a:rPr lang="en" b="1" dirty="0" err="1"/>
              <a:t>modelo</a:t>
            </a:r>
            <a:r>
              <a:rPr lang="en" b="1" dirty="0"/>
              <a:t> </a:t>
            </a:r>
            <a:r>
              <a:rPr lang="en" b="1" dirty="0" err="1"/>
              <a:t>interactivo</a:t>
            </a:r>
            <a:r>
              <a:rPr lang="en" b="1" dirty="0"/>
              <a:t> del </a:t>
            </a:r>
            <a:r>
              <a:rPr lang="en" b="1" dirty="0" err="1"/>
              <a:t>microscopio</a:t>
            </a:r>
            <a:r>
              <a:rPr lang="en" b="1" dirty="0"/>
              <a:t>, </a:t>
            </a:r>
            <a:r>
              <a:rPr lang="en" b="1" dirty="0" err="1"/>
              <a:t>donde</a:t>
            </a:r>
            <a:r>
              <a:rPr lang="en" b="1" dirty="0"/>
              <a:t> se </a:t>
            </a:r>
            <a:r>
              <a:rPr lang="en" b="1" dirty="0" err="1"/>
              <a:t>podrá</a:t>
            </a:r>
            <a:r>
              <a:rPr lang="en" b="1" dirty="0"/>
              <a:t> </a:t>
            </a:r>
            <a:r>
              <a:rPr lang="en" b="1" dirty="0" err="1"/>
              <a:t>elegir</a:t>
            </a:r>
            <a:r>
              <a:rPr lang="en" b="1" dirty="0"/>
              <a:t> entre una </a:t>
            </a:r>
            <a:r>
              <a:rPr lang="en" b="1" dirty="0" err="1"/>
              <a:t>variedad</a:t>
            </a:r>
            <a:r>
              <a:rPr lang="en" b="1" dirty="0"/>
              <a:t> de </a:t>
            </a:r>
            <a:r>
              <a:rPr lang="en" b="1" dirty="0" err="1"/>
              <a:t>preparaciones</a:t>
            </a:r>
            <a:r>
              <a:rPr lang="en" b="1" dirty="0"/>
              <a:t> de </a:t>
            </a:r>
            <a:r>
              <a:rPr lang="en" b="1" dirty="0" err="1"/>
              <a:t>protistas</a:t>
            </a:r>
            <a:r>
              <a:rPr lang="en" b="1" dirty="0"/>
              <a:t>.</a:t>
            </a:r>
          </a:p>
          <a:p>
            <a:pPr marL="342900" indent="-342900"/>
            <a:endParaRPr lang="en" b="1" dirty="0"/>
          </a:p>
          <a:p>
            <a:pPr marL="342900" indent="-342900"/>
            <a:r>
              <a:rPr lang="es-MX" b="1" dirty="0"/>
              <a:t>Al seleccionar una muestra, identificar las caracreríscitas correspondioentes a cada grupo observado. </a:t>
            </a:r>
          </a:p>
          <a:p>
            <a:pPr marL="0" indent="0">
              <a:buNone/>
            </a:pPr>
            <a:endParaRPr lang="es-MX" b="1" dirty="0"/>
          </a:p>
          <a:p>
            <a:pPr marL="342900" indent="-342900"/>
            <a:endParaRPr lang="en" dirty="0"/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8" name="Google Shape;117;p20">
            <a:extLst>
              <a:ext uri="{FF2B5EF4-FFF2-40B4-BE49-F238E27FC236}">
                <a16:creationId xmlns:a16="http://schemas.microsoft.com/office/drawing/2014/main" id="{11BAFE2D-42D5-1743-8593-E72C0A4C59B7}"/>
              </a:ext>
            </a:extLst>
          </p:cNvPr>
          <p:cNvSpPr txBox="1">
            <a:spLocks/>
          </p:cNvSpPr>
          <p:nvPr/>
        </p:nvSpPr>
        <p:spPr>
          <a:xfrm>
            <a:off x="1371299" y="3934653"/>
            <a:ext cx="7633743" cy="241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342900" indent="-342900"/>
            <a:endParaRPr lang="es-MX" b="1" dirty="0"/>
          </a:p>
          <a:p>
            <a:pPr marL="342900" indent="-342900"/>
            <a:r>
              <a:rPr lang="es-MX" b="1" dirty="0"/>
              <a:t>Con base en la as muestras interactivas, cumplir los objetivos que se plantean en el manual  de “Biología de protistas y algas”.</a:t>
            </a:r>
          </a:p>
          <a:p>
            <a:pPr marL="342900" indent="-342900"/>
            <a:endParaRPr lang="es-MX" dirty="0"/>
          </a:p>
          <a:p>
            <a:pPr marL="342900" indent="-342900"/>
            <a:endParaRPr lang="es-MX" dirty="0"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 descr="Imagen que contiene objeto, interior, azul, tabla&#10;&#10;Descripción generada automáticamente">
            <a:extLst>
              <a:ext uri="{FF2B5EF4-FFF2-40B4-BE49-F238E27FC236}">
                <a16:creationId xmlns:a16="http://schemas.microsoft.com/office/drawing/2014/main" id="{154870AA-7CF0-374E-956C-5D21D46A3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55"/>
          <a:stretch/>
        </p:blipFill>
        <p:spPr>
          <a:xfrm>
            <a:off x="0" y="5251"/>
            <a:ext cx="3352603" cy="5138249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2359141" y="4458999"/>
            <a:ext cx="993462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1374308"/>
                  </p:ext>
                </p:extLst>
              </p:nvPr>
            </p:nvGraphicFramePr>
            <p:xfrm>
              <a:off x="2726404" y="4013027"/>
              <a:ext cx="473725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73725" cy="485568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26404" y="4013027"/>
                <a:ext cx="473725" cy="485568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05586B8C-4D1B-3F46-A9AD-B233636CB6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03809232"/>
                  </p:ext>
                </p:extLst>
              </p:nvPr>
            </p:nvGraphicFramePr>
            <p:xfrm>
              <a:off x="3544029" y="163627"/>
              <a:ext cx="1489836" cy="1038831"/>
            </p:xfrm>
            <a:graphic>
              <a:graphicData uri="http://schemas.microsoft.com/office/powerpoint/2016/slidezoom">
                <pslz:sldZm>
                  <pslz:sldZmObj sldId="308" cId="4043961201">
                    <pslz:zmPr id="{C6996831-2096-8945-97AF-C96947385D79}" returnToParent="0" imageType="cover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89836" cy="1038831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05586B8C-4D1B-3F46-A9AD-B233636CB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544029" y="163627"/>
                <a:ext cx="1489836" cy="1038831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42D36A8C-9E08-9649-8E32-06E612C8F57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2367517"/>
                  </p:ext>
                </p:extLst>
              </p:nvPr>
            </p:nvGraphicFramePr>
            <p:xfrm>
              <a:off x="5323659" y="149545"/>
              <a:ext cx="1551308" cy="1052913"/>
            </p:xfrm>
            <a:graphic>
              <a:graphicData uri="http://schemas.microsoft.com/office/powerpoint/2016/slidezoom">
                <pslz:sldZm>
                  <pslz:sldZmObj sldId="309" cId="2875180772">
                    <pslz:zmPr id="{5A876E1F-BE54-9141-AAB2-35D67426A29B}" returnToParent="0" imageType="cover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1308" cy="1052913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42D36A8C-9E08-9649-8E32-06E612C8F5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323659" y="149545"/>
                <a:ext cx="1551308" cy="1052913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0B14EE6F-AB7D-5445-B5B8-581FC61141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426787"/>
                  </p:ext>
                </p:extLst>
              </p:nvPr>
            </p:nvGraphicFramePr>
            <p:xfrm>
              <a:off x="7164761" y="149545"/>
              <a:ext cx="1551308" cy="1052913"/>
            </p:xfrm>
            <a:graphic>
              <a:graphicData uri="http://schemas.microsoft.com/office/powerpoint/2016/slidezoom">
                <pslz:sldZm>
                  <pslz:sldZmObj sldId="310" cId="2986314401">
                    <pslz:zmPr id="{52E50BBB-DFE2-2C40-94AA-AB3FA90065EF}" returnToParent="0" imageType="cover" transitionDur="1000">
                      <p166:blipFill xmlns:p166="http://schemas.microsoft.com/office/powerpoint/2016/6/main">
                        <a:blip r:embed="rId2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1308" cy="1052913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0B14EE6F-AB7D-5445-B5B8-581FC61141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64761" y="149545"/>
                <a:ext cx="1551308" cy="1052913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BDDDB7D9-B765-DB4F-9A4E-44ECAD840E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65774102"/>
                  </p:ext>
                </p:extLst>
              </p:nvPr>
            </p:nvGraphicFramePr>
            <p:xfrm>
              <a:off x="3544029" y="1405420"/>
              <a:ext cx="1489836" cy="1038831"/>
            </p:xfrm>
            <a:graphic>
              <a:graphicData uri="http://schemas.microsoft.com/office/powerpoint/2016/slidezoom">
                <pslz:sldZm>
                  <pslz:sldZmObj sldId="311" cId="2981902078">
                    <pslz:zmPr id="{924DDA9E-E6EB-8C47-85E4-D68AB5E7BF6B}" returnToParent="0" imageType="cover" transitionDur="1000">
                      <p166:blipFill xmlns:p166="http://schemas.microsoft.com/office/powerpoint/2016/6/main">
                        <a:blip r:embed="rId2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89836" cy="1038831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BDDDB7D9-B765-DB4F-9A4E-44ECAD840E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544029" y="1405420"/>
                <a:ext cx="1489836" cy="1038831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8AF03316-FF5E-1245-AFB9-D1A72F48F5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5950076"/>
                  </p:ext>
                </p:extLst>
              </p:nvPr>
            </p:nvGraphicFramePr>
            <p:xfrm>
              <a:off x="5323659" y="1421175"/>
              <a:ext cx="1551308" cy="1023076"/>
            </p:xfrm>
            <a:graphic>
              <a:graphicData uri="http://schemas.microsoft.com/office/powerpoint/2016/slidezoom">
                <pslz:sldZm>
                  <pslz:sldZmObj sldId="312" cId="848707014">
                    <pslz:zmPr id="{7362E772-1C50-EA46-BCD7-7D443DC31F79}" returnToParent="0" imageType="cover" transitionDur="1000">
                      <p166:blipFill xmlns:p166="http://schemas.microsoft.com/office/powerpoint/2016/6/main">
                        <a:blip r:embed="rId3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1308" cy="1023076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8AF03316-FF5E-1245-AFB9-D1A72F48F5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23659" y="1421175"/>
                <a:ext cx="1551308" cy="1023076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A854D67-49C7-F74A-81E2-FCB83BD8A0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53331662"/>
                  </p:ext>
                </p:extLst>
              </p:nvPr>
            </p:nvGraphicFramePr>
            <p:xfrm>
              <a:off x="7164761" y="1405420"/>
              <a:ext cx="1551308" cy="1023145"/>
            </p:xfrm>
            <a:graphic>
              <a:graphicData uri="http://schemas.microsoft.com/office/powerpoint/2016/slidezoom">
                <pslz:sldZm>
                  <pslz:sldZmObj sldId="313" cId="3431279666">
                    <pslz:zmPr id="{B6675C88-1CF8-AB49-B7CA-F9453943A380}" returnToParent="0" imageType="cover" transitionDur="1000">
                      <p166:blipFill xmlns:p166="http://schemas.microsoft.com/office/powerpoint/2016/6/main">
                        <a:blip r:embed="rId3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1308" cy="102314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A854D67-49C7-F74A-81E2-FCB83BD8A0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164761" y="1405420"/>
                <a:ext cx="1551308" cy="102314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1C16AD0F-4589-6043-A955-ABF31E7CD3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7363076"/>
                  </p:ext>
                </p:extLst>
              </p:nvPr>
            </p:nvGraphicFramePr>
            <p:xfrm>
              <a:off x="3544029" y="2673717"/>
              <a:ext cx="1489836" cy="1023076"/>
            </p:xfrm>
            <a:graphic>
              <a:graphicData uri="http://schemas.microsoft.com/office/powerpoint/2016/slidezoom">
                <pslz:sldZm>
                  <pslz:sldZmObj sldId="314" cId="1040755178">
                    <pslz:zmPr id="{BF47C83F-6550-5F43-8860-D54E7227758E}" returnToParent="0" imageType="cover" transitionDur="1000">
                      <p166:blipFill xmlns:p166="http://schemas.microsoft.com/office/powerpoint/2016/6/main">
                        <a:blip r:embed="rId3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89836" cy="1023076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1C16AD0F-4589-6043-A955-ABF31E7CD3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544029" y="2673717"/>
                <a:ext cx="1489836" cy="1023076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2FAC11FB-E2D3-104E-A7D9-ADB179ED1A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4020984"/>
                  </p:ext>
                </p:extLst>
              </p:nvPr>
            </p:nvGraphicFramePr>
            <p:xfrm>
              <a:off x="5323659" y="2656732"/>
              <a:ext cx="1526720" cy="1057047"/>
            </p:xfrm>
            <a:graphic>
              <a:graphicData uri="http://schemas.microsoft.com/office/powerpoint/2016/slidezoom">
                <pslz:sldZm>
                  <pslz:sldZmObj sldId="315" cId="2653380424">
                    <pslz:zmPr id="{8B98ACAD-37CA-134A-8480-A4D7D8194372}" returnToParent="0" imageType="cover" transitionDur="1000">
                      <p166:blipFill xmlns:p166="http://schemas.microsoft.com/office/powerpoint/2016/6/main">
                        <a:blip r:embed="rId3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26720" cy="1057047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2FAC11FB-E2D3-104E-A7D9-ADB179ED1A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23659" y="2656732"/>
                <a:ext cx="1526720" cy="1057047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F800AC87-E44E-D944-8BF8-C92E017B0D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0298087"/>
                  </p:ext>
                </p:extLst>
              </p:nvPr>
            </p:nvGraphicFramePr>
            <p:xfrm>
              <a:off x="7164761" y="2656732"/>
              <a:ext cx="1551307" cy="1023145"/>
            </p:xfrm>
            <a:graphic>
              <a:graphicData uri="http://schemas.microsoft.com/office/powerpoint/2016/slidezoom">
                <pslz:sldZm>
                  <pslz:sldZmObj sldId="316" cId="2531688874">
                    <pslz:zmPr id="{B8D2A6E0-5428-384C-8D3A-B4ED723BE995}" returnToParent="0" imageType="cover" transitionDur="1000">
                      <p166:blipFill xmlns:p166="http://schemas.microsoft.com/office/powerpoint/2016/6/main">
                        <a:blip r:embed="rId3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1307" cy="102314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F800AC87-E44E-D944-8BF8-C92E017B0D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164761" y="2656732"/>
                <a:ext cx="1551307" cy="102314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E4213256-2AF5-474F-9A62-94440D8176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8655080"/>
                  </p:ext>
                </p:extLst>
              </p:nvPr>
            </p:nvGraphicFramePr>
            <p:xfrm>
              <a:off x="5315647" y="3926260"/>
              <a:ext cx="1526719" cy="1038426"/>
            </p:xfrm>
            <a:graphic>
              <a:graphicData uri="http://schemas.microsoft.com/office/powerpoint/2016/slidezoom">
                <pslz:sldZm>
                  <pslz:sldZmObj sldId="317" cId="4279276239">
                    <pslz:zmPr id="{98F6986D-82E7-554F-BEBD-77D9D202E858}" returnToParent="0" imageType="cover" transitionDur="1000">
                      <p166:blipFill xmlns:p166="http://schemas.microsoft.com/office/powerpoint/2016/6/main">
                        <a:blip r:embed="rId4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26719" cy="1038426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E4213256-2AF5-474F-9A62-94440D8176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15647" y="3926260"/>
                <a:ext cx="1526719" cy="1038426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34" name="Marcador de número de diapositiva 3">
            <a:extLst>
              <a:ext uri="{FF2B5EF4-FFF2-40B4-BE49-F238E27FC236}">
                <a16:creationId xmlns:a16="http://schemas.microsoft.com/office/drawing/2014/main" id="{4A7AD69A-C7B5-CF48-9434-2A49816950B1}"/>
              </a:ext>
            </a:extLst>
          </p:cNvPr>
          <p:cNvSpPr txBox="1">
            <a:spLocks/>
          </p:cNvSpPr>
          <p:nvPr/>
        </p:nvSpPr>
        <p:spPr>
          <a:xfrm>
            <a:off x="4154757" y="1179380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05281927-12BF-5944-9315-6802E9184ED6}"/>
              </a:ext>
            </a:extLst>
          </p:cNvPr>
          <p:cNvSpPr txBox="1">
            <a:spLocks/>
          </p:cNvSpPr>
          <p:nvPr/>
        </p:nvSpPr>
        <p:spPr>
          <a:xfrm>
            <a:off x="5965123" y="1182290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6" name="Marcador de número de diapositiva 3">
            <a:extLst>
              <a:ext uri="{FF2B5EF4-FFF2-40B4-BE49-F238E27FC236}">
                <a16:creationId xmlns:a16="http://schemas.microsoft.com/office/drawing/2014/main" id="{663FA890-B8E1-D54B-97B1-90B36DCAC8DF}"/>
              </a:ext>
            </a:extLst>
          </p:cNvPr>
          <p:cNvSpPr txBox="1">
            <a:spLocks/>
          </p:cNvSpPr>
          <p:nvPr/>
        </p:nvSpPr>
        <p:spPr>
          <a:xfrm>
            <a:off x="7940414" y="1179379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7" name="Marcador de número de diapositiva 3">
            <a:extLst>
              <a:ext uri="{FF2B5EF4-FFF2-40B4-BE49-F238E27FC236}">
                <a16:creationId xmlns:a16="http://schemas.microsoft.com/office/drawing/2014/main" id="{E703DAAA-F80E-2F42-8CB6-4EAA5A2E9299}"/>
              </a:ext>
            </a:extLst>
          </p:cNvPr>
          <p:cNvSpPr txBox="1">
            <a:spLocks/>
          </p:cNvSpPr>
          <p:nvPr/>
        </p:nvSpPr>
        <p:spPr>
          <a:xfrm>
            <a:off x="4154757" y="2454199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8" name="Marcador de número de diapositiva 3">
            <a:extLst>
              <a:ext uri="{FF2B5EF4-FFF2-40B4-BE49-F238E27FC236}">
                <a16:creationId xmlns:a16="http://schemas.microsoft.com/office/drawing/2014/main" id="{850A4C4F-E9D0-A446-AE5B-5A592449D999}"/>
              </a:ext>
            </a:extLst>
          </p:cNvPr>
          <p:cNvSpPr txBox="1">
            <a:spLocks/>
          </p:cNvSpPr>
          <p:nvPr/>
        </p:nvSpPr>
        <p:spPr>
          <a:xfrm>
            <a:off x="5965123" y="2452125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9" name="Marcador de número de diapositiva 3">
            <a:extLst>
              <a:ext uri="{FF2B5EF4-FFF2-40B4-BE49-F238E27FC236}">
                <a16:creationId xmlns:a16="http://schemas.microsoft.com/office/drawing/2014/main" id="{18F6809E-0C48-C54C-8688-90FB6F7F82C5}"/>
              </a:ext>
            </a:extLst>
          </p:cNvPr>
          <p:cNvSpPr txBox="1">
            <a:spLocks/>
          </p:cNvSpPr>
          <p:nvPr/>
        </p:nvSpPr>
        <p:spPr>
          <a:xfrm>
            <a:off x="7940414" y="2405968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0" name="Marcador de número de diapositiva 3">
            <a:extLst>
              <a:ext uri="{FF2B5EF4-FFF2-40B4-BE49-F238E27FC236}">
                <a16:creationId xmlns:a16="http://schemas.microsoft.com/office/drawing/2014/main" id="{5AF21CB3-78A6-CD47-B0E5-DCBEEEC50AC6}"/>
              </a:ext>
            </a:extLst>
          </p:cNvPr>
          <p:cNvSpPr txBox="1">
            <a:spLocks/>
          </p:cNvSpPr>
          <p:nvPr/>
        </p:nvSpPr>
        <p:spPr>
          <a:xfrm>
            <a:off x="4154757" y="3707466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41" name="Marcador de número de diapositiva 3">
            <a:extLst>
              <a:ext uri="{FF2B5EF4-FFF2-40B4-BE49-F238E27FC236}">
                <a16:creationId xmlns:a16="http://schemas.microsoft.com/office/drawing/2014/main" id="{822A9212-BA7A-3246-9E4D-485E08D6F84D}"/>
              </a:ext>
            </a:extLst>
          </p:cNvPr>
          <p:cNvSpPr txBox="1">
            <a:spLocks/>
          </p:cNvSpPr>
          <p:nvPr/>
        </p:nvSpPr>
        <p:spPr>
          <a:xfrm>
            <a:off x="5965123" y="3707465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2" name="Marcador de número de diapositiva 3">
            <a:extLst>
              <a:ext uri="{FF2B5EF4-FFF2-40B4-BE49-F238E27FC236}">
                <a16:creationId xmlns:a16="http://schemas.microsoft.com/office/drawing/2014/main" id="{8961A9D7-074F-3C45-820F-1B2807EF5B5D}"/>
              </a:ext>
            </a:extLst>
          </p:cNvPr>
          <p:cNvSpPr txBox="1">
            <a:spLocks/>
          </p:cNvSpPr>
          <p:nvPr/>
        </p:nvSpPr>
        <p:spPr>
          <a:xfrm>
            <a:off x="7940414" y="3652795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43" name="Marcador de número de diapositiva 3">
            <a:extLst>
              <a:ext uri="{FF2B5EF4-FFF2-40B4-BE49-F238E27FC236}">
                <a16:creationId xmlns:a16="http://schemas.microsoft.com/office/drawing/2014/main" id="{34B9DB84-21C2-EA45-AF41-7B4AEBD71D7F}"/>
              </a:ext>
            </a:extLst>
          </p:cNvPr>
          <p:cNvSpPr txBox="1">
            <a:spLocks/>
          </p:cNvSpPr>
          <p:nvPr/>
        </p:nvSpPr>
        <p:spPr>
          <a:xfrm>
            <a:off x="5965123" y="4930257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interior, foto, tabla, escritorio&#10;&#10;Descripción generada automáticamente">
            <a:extLst>
              <a:ext uri="{FF2B5EF4-FFF2-40B4-BE49-F238E27FC236}">
                <a16:creationId xmlns:a16="http://schemas.microsoft.com/office/drawing/2014/main" id="{68398443-B1D1-0845-8F8B-5F5064A0B9E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7225"/>
          <a:stretch/>
        </p:blipFill>
        <p:spPr>
          <a:xfrm>
            <a:off x="573137" y="2631415"/>
            <a:ext cx="3540502" cy="2413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 descr="Imagen que contiene alimentos, verde, flor, comida&#10;&#10;Descripción generada automáticamente">
            <a:extLst>
              <a:ext uri="{FF2B5EF4-FFF2-40B4-BE49-F238E27FC236}">
                <a16:creationId xmlns:a16="http://schemas.microsoft.com/office/drawing/2014/main" id="{7BD19202-94B0-8A4F-9952-496D8D0E362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1840" b="2557"/>
          <a:stretch/>
        </p:blipFill>
        <p:spPr>
          <a:xfrm>
            <a:off x="46933" y="98571"/>
            <a:ext cx="2296455" cy="23149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 descr="Imagen que contiene interior, tabla, comida, tazón&#10;&#10;Descripción generada automáticamente">
            <a:extLst>
              <a:ext uri="{FF2B5EF4-FFF2-40B4-BE49-F238E27FC236}">
                <a16:creationId xmlns:a16="http://schemas.microsoft.com/office/drawing/2014/main" id="{A5E07ED8-D988-164D-830C-F2CD97A041E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1" r="20784"/>
          <a:stretch/>
        </p:blipFill>
        <p:spPr>
          <a:xfrm>
            <a:off x="2539881" y="205712"/>
            <a:ext cx="2253224" cy="22407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43961201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tabla, interior, agua, comida&#10;&#10;Descripción generada automáticamente">
            <a:extLst>
              <a:ext uri="{FF2B5EF4-FFF2-40B4-BE49-F238E27FC236}">
                <a16:creationId xmlns:a16="http://schemas.microsoft.com/office/drawing/2014/main" id="{C9AF7DEF-7A32-A54D-ADD6-14D619C57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80" t="16960" r="17172" b="7806"/>
          <a:stretch/>
        </p:blipFill>
        <p:spPr>
          <a:xfrm rot="16200000">
            <a:off x="1028531" y="2106037"/>
            <a:ext cx="2575007" cy="3148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 descr="Imagen que contiene verde, tabla, cerca, plato&#10;&#10;Descripción generada automáticamente">
            <a:extLst>
              <a:ext uri="{FF2B5EF4-FFF2-40B4-BE49-F238E27FC236}">
                <a16:creationId xmlns:a16="http://schemas.microsoft.com/office/drawing/2014/main" id="{3A15C95E-3868-554F-8E98-68ED13B1275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6667"/>
          <a:stretch/>
        </p:blipFill>
        <p:spPr>
          <a:xfrm>
            <a:off x="118545" y="109612"/>
            <a:ext cx="2252520" cy="21919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tabla, comida, plato, fruta&#10;&#10;Descripción generada automáticamente">
            <a:extLst>
              <a:ext uri="{FF2B5EF4-FFF2-40B4-BE49-F238E27FC236}">
                <a16:creationId xmlns:a16="http://schemas.microsoft.com/office/drawing/2014/main" id="{16E6EA50-D978-BD4B-B0E8-113EA36AB35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220" t="10543" r="3316"/>
          <a:stretch/>
        </p:blipFill>
        <p:spPr>
          <a:xfrm>
            <a:off x="2588277" y="124023"/>
            <a:ext cx="2275427" cy="22149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75180772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parado, grande, sostener, mujer&#10;&#10;Descripción generada automáticamente">
            <a:extLst>
              <a:ext uri="{FF2B5EF4-FFF2-40B4-BE49-F238E27FC236}">
                <a16:creationId xmlns:a16="http://schemas.microsoft.com/office/drawing/2014/main" id="{DBB896F0-E7F8-DC40-A2E1-2434DA0F5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0858" y="55081"/>
            <a:ext cx="2382846" cy="22775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0F43C50-9D34-1F4B-82EB-F781B0291D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2549" r="22750" b="2137"/>
          <a:stretch/>
        </p:blipFill>
        <p:spPr>
          <a:xfrm>
            <a:off x="575682" y="2411895"/>
            <a:ext cx="3357874" cy="2644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 descr="Imagen que contiene animal, flor, alimentos&#10;&#10;Descripción generada automáticamente">
            <a:extLst>
              <a:ext uri="{FF2B5EF4-FFF2-40B4-BE49-F238E27FC236}">
                <a16:creationId xmlns:a16="http://schemas.microsoft.com/office/drawing/2014/main" id="{64D10D3F-F4FC-FF4E-A5D8-EEFCA7298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545" y="55081"/>
            <a:ext cx="2237200" cy="22775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6314401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comida, plato, interior, tabla&#10;&#10;Descripción generada automáticamente">
            <a:extLst>
              <a:ext uri="{FF2B5EF4-FFF2-40B4-BE49-F238E27FC236}">
                <a16:creationId xmlns:a16="http://schemas.microsoft.com/office/drawing/2014/main" id="{C47FD176-94BB-AF40-99D2-30CA9F4E556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148" t="20605" r="21830"/>
          <a:stretch/>
        </p:blipFill>
        <p:spPr>
          <a:xfrm rot="16200000">
            <a:off x="1454489" y="1715793"/>
            <a:ext cx="2585453" cy="4083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 descr="Un plato con fruta&#10;&#10;Descripción generada automáticamente">
            <a:extLst>
              <a:ext uri="{FF2B5EF4-FFF2-40B4-BE49-F238E27FC236}">
                <a16:creationId xmlns:a16="http://schemas.microsoft.com/office/drawing/2014/main" id="{442AA77A-4046-9841-8870-B24B321F37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7198"/>
          <a:stretch/>
        </p:blipFill>
        <p:spPr>
          <a:xfrm>
            <a:off x="118545" y="34288"/>
            <a:ext cx="2294910" cy="2364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cerca, animal, vista, tabla&#10;&#10;Descripción generada automáticamente">
            <a:extLst>
              <a:ext uri="{FF2B5EF4-FFF2-40B4-BE49-F238E27FC236}">
                <a16:creationId xmlns:a16="http://schemas.microsoft.com/office/drawing/2014/main" id="{1264ADF5-42E4-2948-B88E-39AA3FE718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203" r="3140" b="10596"/>
          <a:stretch/>
        </p:blipFill>
        <p:spPr>
          <a:xfrm>
            <a:off x="2571639" y="63507"/>
            <a:ext cx="2292065" cy="23053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1902078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5" name="Imagen 4" descr="Imagen que contiene alimentos, tazón, tabla, cerca&#10;&#10;Descripción generada automáticamente">
            <a:extLst>
              <a:ext uri="{FF2B5EF4-FFF2-40B4-BE49-F238E27FC236}">
                <a16:creationId xmlns:a16="http://schemas.microsoft.com/office/drawing/2014/main" id="{E15CDA9D-5FAC-754E-845B-D09D116DA3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531" r="21875" b="531"/>
          <a:stretch/>
        </p:blipFill>
        <p:spPr>
          <a:xfrm>
            <a:off x="118545" y="59824"/>
            <a:ext cx="2215598" cy="21269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interior, tabla, cerca, plátano&#10;&#10;Descripción generada automáticamente">
            <a:extLst>
              <a:ext uri="{FF2B5EF4-FFF2-40B4-BE49-F238E27FC236}">
                <a16:creationId xmlns:a16="http://schemas.microsoft.com/office/drawing/2014/main" id="{5E8C29A6-9E3E-0B49-9A06-8711756B308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642" r="13092" b="9307"/>
          <a:stretch/>
        </p:blipFill>
        <p:spPr>
          <a:xfrm>
            <a:off x="2508718" y="0"/>
            <a:ext cx="2294911" cy="22093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 descr="Imagen que contiene interior, alimentos, comida, llenado&#10;&#10;Descripción generada automáticamente">
            <a:extLst>
              <a:ext uri="{FF2B5EF4-FFF2-40B4-BE49-F238E27FC236}">
                <a16:creationId xmlns:a16="http://schemas.microsoft.com/office/drawing/2014/main" id="{918B7D81-B59B-E14A-9AA9-90241CFDAC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806" t="9556" r="10806" b="12401"/>
          <a:stretch/>
        </p:blipFill>
        <p:spPr>
          <a:xfrm rot="16200000">
            <a:off x="1088540" y="1514626"/>
            <a:ext cx="2718716" cy="4248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48707014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fruta, plátano, cepillo, kiwi&#10;&#10;Descripción generada automáticamente">
            <a:extLst>
              <a:ext uri="{FF2B5EF4-FFF2-40B4-BE49-F238E27FC236}">
                <a16:creationId xmlns:a16="http://schemas.microsoft.com/office/drawing/2014/main" id="{DCFCECE3-63D4-2B45-896B-3E42EA5054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398" y="112809"/>
            <a:ext cx="2094877" cy="21620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4" descr="Imagen que contiene parado, alimentos, cuarto, tabla&#10;&#10;Descripción generada automáticamente">
            <a:extLst>
              <a:ext uri="{FF2B5EF4-FFF2-40B4-BE49-F238E27FC236}">
                <a16:creationId xmlns:a16="http://schemas.microsoft.com/office/drawing/2014/main" id="{58AEB2DF-A60E-2240-B957-EB9B543A26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3275" y="112809"/>
            <a:ext cx="2176420" cy="22073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22129C3-190F-104A-A732-4B5A13BB86D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030" t="4731" r="11114" b="14502"/>
          <a:stretch/>
        </p:blipFill>
        <p:spPr>
          <a:xfrm rot="16200000">
            <a:off x="1127694" y="1565386"/>
            <a:ext cx="2626606" cy="4394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1279666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5" name="Imagen 4" descr="Imagen que contiene interior, agua, hombre, pantalla&#10;&#10;Descripción generada automáticamente">
            <a:extLst>
              <a:ext uri="{FF2B5EF4-FFF2-40B4-BE49-F238E27FC236}">
                <a16:creationId xmlns:a16="http://schemas.microsoft.com/office/drawing/2014/main" id="{3241CF2B-6E79-D446-91F3-2BF8D3D5A4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5523" r="35309" b="20844"/>
          <a:stretch/>
        </p:blipFill>
        <p:spPr>
          <a:xfrm>
            <a:off x="334423" y="2742345"/>
            <a:ext cx="4341323" cy="2114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 descr="Imagen que contiene plato, comida, interior, alimentos&#10;&#10;Descripción generada automáticamente">
            <a:extLst>
              <a:ext uri="{FF2B5EF4-FFF2-40B4-BE49-F238E27FC236}">
                <a16:creationId xmlns:a16="http://schemas.microsoft.com/office/drawing/2014/main" id="{9DEA375E-F979-E34F-B0D8-173EC002E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822" y="34176"/>
            <a:ext cx="2456176" cy="23669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 descr="Imagen que contiene pieza, comida, pastel, plato&#10;&#10;Descripción generada automáticamente">
            <a:extLst>
              <a:ext uri="{FF2B5EF4-FFF2-40B4-BE49-F238E27FC236}">
                <a16:creationId xmlns:a16="http://schemas.microsoft.com/office/drawing/2014/main" id="{77ABF79D-6204-BD49-9BF6-73672108F5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022" t="11981" r="12508"/>
          <a:stretch/>
        </p:blipFill>
        <p:spPr>
          <a:xfrm>
            <a:off x="56990" y="70786"/>
            <a:ext cx="2403145" cy="23303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40755178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interior, alimentos, flor, tabla&#10;&#10;Descripción generada automáticamente">
            <a:extLst>
              <a:ext uri="{FF2B5EF4-FFF2-40B4-BE49-F238E27FC236}">
                <a16:creationId xmlns:a16="http://schemas.microsoft.com/office/drawing/2014/main" id="{CE831CA8-E8DF-6048-8BEA-37B506D7D0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59" r="15966"/>
          <a:stretch/>
        </p:blipFill>
        <p:spPr>
          <a:xfrm rot="5400000">
            <a:off x="1124954" y="1405489"/>
            <a:ext cx="2539109" cy="4551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 descr="Imagen que contiene comida, perro, flor, alimentos&#10;&#10;Descripción generada automáticamente">
            <a:extLst>
              <a:ext uri="{FF2B5EF4-FFF2-40B4-BE49-F238E27FC236}">
                <a16:creationId xmlns:a16="http://schemas.microsoft.com/office/drawing/2014/main" id="{BFAFCFDD-3ADE-1341-A917-547E584344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3198" y="71956"/>
            <a:ext cx="2172429" cy="22206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tabla, interior, papel, plato&#10;&#10;Descripción generada automáticamente">
            <a:extLst>
              <a:ext uri="{FF2B5EF4-FFF2-40B4-BE49-F238E27FC236}">
                <a16:creationId xmlns:a16="http://schemas.microsoft.com/office/drawing/2014/main" id="{61DB5B87-35B4-F549-89C5-D5AA0F6E3D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2837"/>
          <a:stretch/>
        </p:blipFill>
        <p:spPr>
          <a:xfrm>
            <a:off x="118543" y="71956"/>
            <a:ext cx="2303101" cy="22385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53380424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tabla, comida, llenado, sostener&#10;&#10;Descripción generada automáticamente">
            <a:extLst>
              <a:ext uri="{FF2B5EF4-FFF2-40B4-BE49-F238E27FC236}">
                <a16:creationId xmlns:a16="http://schemas.microsoft.com/office/drawing/2014/main" id="{7FB2BD86-1B5E-2742-A317-48AE281F6F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79" r="14046"/>
          <a:stretch/>
        </p:blipFill>
        <p:spPr>
          <a:xfrm rot="5400000">
            <a:off x="1307455" y="1606606"/>
            <a:ext cx="2351577" cy="4402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 descr="Imagen que contiene comida, alimentos, interior, plato&#10;&#10;Descripción generada automáticamente">
            <a:extLst>
              <a:ext uri="{FF2B5EF4-FFF2-40B4-BE49-F238E27FC236}">
                <a16:creationId xmlns:a16="http://schemas.microsoft.com/office/drawing/2014/main" id="{493D4317-1A5C-8144-A44E-6BA5EA03AE7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803"/>
          <a:stretch/>
        </p:blipFill>
        <p:spPr>
          <a:xfrm>
            <a:off x="118545" y="159708"/>
            <a:ext cx="2253703" cy="2351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rosquilla, interior, dona, plato&#10;&#10;Descripción generada automáticamente">
            <a:extLst>
              <a:ext uri="{FF2B5EF4-FFF2-40B4-BE49-F238E27FC236}">
                <a16:creationId xmlns:a16="http://schemas.microsoft.com/office/drawing/2014/main" id="{3FAAF611-F862-EF40-8B2D-7534955FA7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2293" y="177884"/>
            <a:ext cx="2422392" cy="23938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1688874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Ejemplar colectado en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del alga.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tipo de macroalga observada.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 descr="Imagen que contiene bebidas, alimentos, perro, comida&#10;&#10;Descripción generada automáticamente">
            <a:extLst>
              <a:ext uri="{FF2B5EF4-FFF2-40B4-BE49-F238E27FC236}">
                <a16:creationId xmlns:a16="http://schemas.microsoft.com/office/drawing/2014/main" id="{9234FF69-E163-9C41-8EFC-4E74336A2F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66" t="7948" r="7553" b="2519"/>
          <a:stretch/>
        </p:blipFill>
        <p:spPr>
          <a:xfrm rot="16200000">
            <a:off x="1186737" y="1745587"/>
            <a:ext cx="2475969" cy="4128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 descr="Imagen que contiene plátano, grupo, hombre, tabla&#10;&#10;Descripción generada automáticamente">
            <a:extLst>
              <a:ext uri="{FF2B5EF4-FFF2-40B4-BE49-F238E27FC236}">
                <a16:creationId xmlns:a16="http://schemas.microsoft.com/office/drawing/2014/main" id="{2E0F0227-8FD1-4843-AE0F-4E4ABC11A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310" y="128493"/>
            <a:ext cx="2267412" cy="23052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 descr="Imagen que contiene plato, alimentos, tabla, cerca&#10;&#10;Descripción generada automáticamente">
            <a:extLst>
              <a:ext uri="{FF2B5EF4-FFF2-40B4-BE49-F238E27FC236}">
                <a16:creationId xmlns:a16="http://schemas.microsoft.com/office/drawing/2014/main" id="{384B4804-B5B1-294D-98D1-B4132E1809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511" y="90945"/>
            <a:ext cx="2376779" cy="2342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79276239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412435" y="329629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2922105" y="137367"/>
            <a:ext cx="5784574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7112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-345426" y="4111339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Volver a realizar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4147635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pic>
        <p:nvPicPr>
          <p:cNvPr id="21" name="Imagen 20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C9DE4E98-DB7B-F749-B517-23D643091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67" y="938205"/>
            <a:ext cx="2404718" cy="182395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02045"/>
                  </p:ext>
                </p:extLst>
              </p:nvPr>
            </p:nvGraphicFramePr>
            <p:xfrm>
              <a:off x="2421785" y="3549451"/>
              <a:ext cx="1371600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5C7EA5A3-EFF5-0247-9256-CF6E2D5007D8}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600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1785" y="3549451"/>
                <a:ext cx="1371600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pic>
        <p:nvPicPr>
          <p:cNvPr id="4" name="Imagen 3" descr="Imagen que contiene luz, dibujo, alimentos, camiseta&#10;&#10;Descripción generada automáticamente">
            <a:hlinkClick r:id="" action="ppaction://hlinkshowjump?jump=endshow"/>
            <a:extLst>
              <a:ext uri="{FF2B5EF4-FFF2-40B4-BE49-F238E27FC236}">
                <a16:creationId xmlns:a16="http://schemas.microsoft.com/office/drawing/2014/main" id="{559EF054-35F2-0F4B-B9B5-6669F5BE51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011" y="3332231"/>
            <a:ext cx="1358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1433</TotalTime>
  <Words>884</Words>
  <Application>Microsoft Macintosh PowerPoint</Application>
  <PresentationFormat>Presentación en pantalla (16:9)</PresentationFormat>
  <Paragraphs>117</Paragraphs>
  <Slides>17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Calibri</vt:lpstr>
      <vt:lpstr>Arial</vt:lpstr>
      <vt:lpstr>Amatic SC</vt:lpstr>
      <vt:lpstr>Caveat</vt:lpstr>
      <vt:lpstr>Kate template</vt:lpstr>
      <vt:lpstr>Práctica 7:  Características generales y morfológicas</vt:lpstr>
      <vt:lpstr>Introducción a la práctica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30</cp:revision>
  <dcterms:modified xsi:type="dcterms:W3CDTF">2020-11-03T08:02:42Z</dcterms:modified>
</cp:coreProperties>
</file>