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4"/>
  </p:sldMasterIdLst>
  <p:notesMasterIdLst>
    <p:notesMasterId r:id="rId22"/>
  </p:notesMasterIdLst>
  <p:sldIdLst>
    <p:sldId id="274" r:id="rId5"/>
    <p:sldId id="277" r:id="rId6"/>
    <p:sldId id="298" r:id="rId7"/>
    <p:sldId id="278" r:id="rId8"/>
    <p:sldId id="297" r:id="rId9"/>
    <p:sldId id="307" r:id="rId10"/>
    <p:sldId id="270" r:id="rId11"/>
    <p:sldId id="306" r:id="rId12"/>
    <p:sldId id="296" r:id="rId13"/>
    <p:sldId id="299" r:id="rId14"/>
    <p:sldId id="300" r:id="rId15"/>
    <p:sldId id="301" r:id="rId16"/>
    <p:sldId id="302" r:id="rId17"/>
    <p:sldId id="303" r:id="rId18"/>
    <p:sldId id="308" r:id="rId19"/>
    <p:sldId id="309" r:id="rId20"/>
    <p:sldId id="263" r:id="rId21"/>
  </p:sldIdLst>
  <p:sldSz cx="9144000" cy="5143500" type="screen16x9"/>
  <p:notesSz cx="6858000" cy="9144000"/>
  <p:embeddedFontLst>
    <p:embeddedFont>
      <p:font typeface="Bitter" pitchFamily="2" charset="77"/>
      <p:regular r:id="rId23"/>
      <p:bold r:id="rId24"/>
      <p:italic r:id="rId25"/>
      <p:boldItalic r:id="rId26"/>
    </p:embeddedFont>
    <p:embeddedFont>
      <p:font typeface="Bitter Thin" pitchFamily="2" charset="77"/>
      <p:regular r:id="rId27"/>
      <p:bold r:id="rId28"/>
      <p:italic r:id="rId29"/>
      <p:boldItalic r:id="rId30"/>
    </p:embeddedFont>
    <p:embeddedFont>
      <p:font typeface="Caveat" panose="020F0502020204030204" pitchFamily="34" charset="0"/>
      <p:regular r:id="rId31"/>
      <p:bold r:id="rId32"/>
      <p:italic r:id="rId33"/>
      <p:boldItalic r:id="rId34"/>
    </p:embeddedFont>
    <p:embeddedFont>
      <p:font typeface="Dancing Script" pitchFamily="2" charset="77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6C2"/>
    <a:srgbClr val="EBE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70BA2F-8112-4EE9-9E6B-515A5F67D619}">
  <a:tblStyle styleId="{9370BA2F-8112-4EE9-9E6B-515A5F67D6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C3169A7-064E-4ED3-959F-49B9377A39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3"/>
    <p:restoredTop sz="94632"/>
  </p:normalViewPr>
  <p:slideViewPr>
    <p:cSldViewPr snapToGrid="0" snapToObjects="1">
      <p:cViewPr varScale="1">
        <p:scale>
          <a:sx n="190" d="100"/>
          <a:sy n="190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65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be55cd898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be55cd898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61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742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777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1004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3287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15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10688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0736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1325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5560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37642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✘"/>
              <a:defRPr/>
            </a:lvl1pPr>
            <a:lvl2pPr marL="914400" lvl="1" indent="-330200" rtl="0">
              <a:spcBef>
                <a:spcPts val="800"/>
              </a:spcBef>
              <a:spcAft>
                <a:spcPts val="0"/>
              </a:spcAft>
              <a:buSzPts val="1600"/>
              <a:buChar char="✗"/>
              <a:defRPr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651728" y="1218250"/>
            <a:ext cx="2531700" cy="32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749975" y="1600725"/>
            <a:ext cx="1496100" cy="215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0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4950" y="1218250"/>
            <a:ext cx="5425500" cy="3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lvl="2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lvl="3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lvl="4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lvl="5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lvl="6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lvl="7" indent="-355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lvl="8" indent="-3556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1.jpg"/><Relationship Id="rId18" Type="http://schemas.openxmlformats.org/officeDocument/2006/relationships/slide" Target="slide13.xml"/><Relationship Id="rId26" Type="http://schemas.openxmlformats.org/officeDocument/2006/relationships/image" Target="../media/image27.jpeg"/><Relationship Id="rId3" Type="http://schemas.openxmlformats.org/officeDocument/2006/relationships/image" Target="../media/image18.png"/><Relationship Id="rId21" Type="http://schemas.openxmlformats.org/officeDocument/2006/relationships/slide" Target="slide14.xml"/><Relationship Id="rId7" Type="http://schemas.openxmlformats.org/officeDocument/2006/relationships/image" Target="../media/image19.jpg"/><Relationship Id="rId12" Type="http://schemas.openxmlformats.org/officeDocument/2006/relationships/slide" Target="slide11.xml"/><Relationship Id="rId17" Type="http://schemas.openxmlformats.org/officeDocument/2006/relationships/image" Target="../media/image24.jpeg"/><Relationship Id="rId25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2.jp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11" Type="http://schemas.openxmlformats.org/officeDocument/2006/relationships/image" Target="../media/image22.jpeg"/><Relationship Id="rId24" Type="http://schemas.openxmlformats.org/officeDocument/2006/relationships/slide" Target="slide15.xml"/><Relationship Id="rId5" Type="http://schemas.openxmlformats.org/officeDocument/2006/relationships/image" Target="../media/image20.jpeg"/><Relationship Id="rId15" Type="http://schemas.openxmlformats.org/officeDocument/2006/relationships/slide" Target="slide12.xml"/><Relationship Id="rId23" Type="http://schemas.openxmlformats.org/officeDocument/2006/relationships/image" Target="../media/image26.jpeg"/><Relationship Id="rId28" Type="http://schemas.openxmlformats.org/officeDocument/2006/relationships/image" Target="../media/image26.png"/><Relationship Id="rId10" Type="http://schemas.openxmlformats.org/officeDocument/2006/relationships/image" Target="../media/image20.jpg"/><Relationship Id="rId19" Type="http://schemas.openxmlformats.org/officeDocument/2006/relationships/image" Target="../media/image23.jpg"/><Relationship Id="rId4" Type="http://schemas.openxmlformats.org/officeDocument/2006/relationships/image" Target="../media/image19.png"/><Relationship Id="rId9" Type="http://schemas.openxmlformats.org/officeDocument/2006/relationships/slide" Target="slide10.xml"/><Relationship Id="rId14" Type="http://schemas.openxmlformats.org/officeDocument/2006/relationships/image" Target="../media/image23.jpeg"/><Relationship Id="rId22" Type="http://schemas.openxmlformats.org/officeDocument/2006/relationships/image" Target="../media/image24.jpg"/><Relationship Id="rId27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7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9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0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1.jpeg"/><Relationship Id="rId3" Type="http://schemas.openxmlformats.org/officeDocument/2006/relationships/image" Target="../media/image28.png"/><Relationship Id="rId7" Type="http://schemas.openxmlformats.org/officeDocument/2006/relationships/image" Target="../media/image310.png"/><Relationship Id="rId12" Type="http://schemas.openxmlformats.org/officeDocument/2006/relationships/image" Target="../media/image3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11" Type="http://schemas.openxmlformats.org/officeDocument/2006/relationships/slide" Target="slide8.xm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svg"/><Relationship Id="rId9" Type="http://schemas.openxmlformats.org/officeDocument/2006/relationships/image" Target="../media/image3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slide" Target="slide8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6856840" y="3128488"/>
            <a:ext cx="1496100" cy="9997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900" dirty="0"/>
              <a:t>Clic para avanzar</a:t>
            </a:r>
            <a:endParaRPr sz="900" dirty="0"/>
          </a:p>
        </p:txBody>
      </p:sp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952500" y="1912901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0" name="Google Shape;270;p29"/>
          <p:cNvCxnSpPr/>
          <p:nvPr/>
        </p:nvCxnSpPr>
        <p:spPr>
          <a:xfrm>
            <a:off x="952500" y="2448212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" name="Google Shape;271;p29"/>
          <p:cNvCxnSpPr/>
          <p:nvPr/>
        </p:nvCxnSpPr>
        <p:spPr>
          <a:xfrm>
            <a:off x="952500" y="29508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99;p30">
            <a:extLst>
              <a:ext uri="{FF2B5EF4-FFF2-40B4-BE49-F238E27FC236}">
                <a16:creationId xmlns:a16="http://schemas.microsoft.com/office/drawing/2014/main" id="{909DE90C-99CC-464C-BA7E-AF162D9C5427}"/>
              </a:ext>
            </a:extLst>
          </p:cNvPr>
          <p:cNvSpPr txBox="1">
            <a:spLocks noGrp="1"/>
          </p:cNvSpPr>
          <p:nvPr/>
        </p:nvSpPr>
        <p:spPr>
          <a:xfrm>
            <a:off x="952500" y="1015273"/>
            <a:ext cx="5479475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 err="1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Práctica</a:t>
            </a:r>
            <a:r>
              <a:rPr lang="en" sz="4000" b="1" dirty="0"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6</a:t>
            </a:r>
            <a:endParaRPr sz="4000" b="1" dirty="0"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Google Shape;74;p13">
            <a:extLst>
              <a:ext uri="{FF2B5EF4-FFF2-40B4-BE49-F238E27FC236}">
                <a16:creationId xmlns:a16="http://schemas.microsoft.com/office/drawing/2014/main" id="{2FC716C8-09BF-F243-BE8C-F43267BCE7B6}"/>
              </a:ext>
            </a:extLst>
          </p:cNvPr>
          <p:cNvSpPr txBox="1">
            <a:spLocks noGrp="1"/>
          </p:cNvSpPr>
          <p:nvPr/>
        </p:nvSpPr>
        <p:spPr>
          <a:xfrm>
            <a:off x="1138539" y="1912901"/>
            <a:ext cx="5052820" cy="1160375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División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celular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mitosis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raíz</a:t>
            </a:r>
            <a:r>
              <a:rPr lang="en" sz="3200" b="1" dirty="0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de </a:t>
            </a:r>
            <a:r>
              <a:rPr lang="en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cebolla</a:t>
            </a:r>
            <a:endParaRPr lang="en" sz="3200" b="1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Google Shape;159;p22">
            <a:extLst>
              <a:ext uri="{FF2B5EF4-FFF2-40B4-BE49-F238E27FC236}">
                <a16:creationId xmlns:a16="http://schemas.microsoft.com/office/drawing/2014/main" id="{BB2B37B7-EFE5-D04E-AB56-DBF3709C7B7D}"/>
              </a:ext>
            </a:extLst>
          </p:cNvPr>
          <p:cNvSpPr txBox="1">
            <a:spLocks noGrp="1"/>
          </p:cNvSpPr>
          <p:nvPr/>
        </p:nvSpPr>
        <p:spPr>
          <a:xfrm>
            <a:off x="1267787" y="3575927"/>
            <a:ext cx="505282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Perla Urquidez Bejarano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Erick Jose Ponce </a:t>
            </a:r>
            <a:r>
              <a:rPr lang="en" dirty="0" err="1"/>
              <a:t>Manjarrez</a:t>
            </a:r>
            <a:endParaRPr dirty="0"/>
          </a:p>
        </p:txBody>
      </p:sp>
      <p:sp>
        <p:nvSpPr>
          <p:cNvPr id="32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4332C6-9DFA-CA40-AFC1-9F19D0757249}"/>
              </a:ext>
            </a:extLst>
          </p:cNvPr>
          <p:cNvSpPr/>
          <p:nvPr/>
        </p:nvSpPr>
        <p:spPr>
          <a:xfrm>
            <a:off x="7030149" y="2039505"/>
            <a:ext cx="975312" cy="99973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advClick="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696286" y="1176331"/>
            <a:ext cx="4572000" cy="3420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93076F0F-4C0C-ED4F-AD56-803325A99568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47C8E4E-CB47-B942-A4F5-B252AE8DD303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1256974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9C9C6FE1-13AB-AE4A-9C57-A47267D3548D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0" y="431323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6;p24">
            <a:extLst>
              <a:ext uri="{FF2B5EF4-FFF2-40B4-BE49-F238E27FC236}">
                <a16:creationId xmlns:a16="http://schemas.microsoft.com/office/drawing/2014/main" id="{66426880-F93C-F940-9D83-F0B2DE249E4B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004" y="4314914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2;p19">
            <a:extLst>
              <a:ext uri="{FF2B5EF4-FFF2-40B4-BE49-F238E27FC236}">
                <a16:creationId xmlns:a16="http://schemas.microsoft.com/office/drawing/2014/main" id="{E938CE4C-016C-4B45-8E2C-D61EE9373238}"/>
              </a:ext>
            </a:extLst>
          </p:cNvPr>
          <p:cNvSpPr txBox="1">
            <a:spLocks noGrp="1"/>
          </p:cNvSpPr>
          <p:nvPr/>
        </p:nvSpPr>
        <p:spPr>
          <a:xfrm>
            <a:off x="5521358" y="3968701"/>
            <a:ext cx="3237215" cy="495933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1.-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Ciclo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ce</a:t>
            </a:r>
            <a:r>
              <a:rPr lang="es-MX" sz="1400" b="1" dirty="0">
                <a:latin typeface="+mn-lt"/>
                <a:ea typeface="Geneva" panose="020B0503030404040204" pitchFamily="34" charset="0"/>
              </a:rPr>
              <a:t>l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ular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.</a:t>
            </a:r>
            <a:endParaRPr sz="105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3" name="Google Shape;196;p24">
            <a:extLst>
              <a:ext uri="{FF2B5EF4-FFF2-40B4-BE49-F238E27FC236}">
                <a16:creationId xmlns:a16="http://schemas.microsoft.com/office/drawing/2014/main" id="{41DBFD9F-BE17-F147-905F-CC264EEBB529}"/>
              </a:ext>
            </a:extLst>
          </p:cNvPr>
          <p:cNvPicPr preferRelativeResize="0"/>
          <p:nvPr/>
        </p:nvPicPr>
        <p:blipFill>
          <a:blip r:embed="rId5" cstate="screen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776" y="4050061"/>
            <a:ext cx="341071" cy="37061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C9500B-8CCD-C84D-9C31-D23E8EE2030B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2" name="Picture 8" descr="Ciclo celular » Blog de Biología">
            <a:extLst>
              <a:ext uri="{FF2B5EF4-FFF2-40B4-BE49-F238E27FC236}">
                <a16:creationId xmlns:a16="http://schemas.microsoft.com/office/drawing/2014/main" id="{5B0FD5EA-A189-BB4F-91A7-4DB8877EE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1358" y="1176331"/>
            <a:ext cx="2903254" cy="274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oogle Shape;334;p33">
            <a:extLst>
              <a:ext uri="{FF2B5EF4-FFF2-40B4-BE49-F238E27FC236}">
                <a16:creationId xmlns:a16="http://schemas.microsoft.com/office/drawing/2014/main" id="{35290C53-6D60-0243-A6C1-A2C0A73A1BA8}"/>
              </a:ext>
            </a:extLst>
          </p:cNvPr>
          <p:cNvPicPr preferRelativeResize="0"/>
          <p:nvPr/>
        </p:nvPicPr>
        <p:blipFill>
          <a:blip r:embed="rId7" cstate="email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4227" y="1309290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34;p33">
            <a:extLst>
              <a:ext uri="{FF2B5EF4-FFF2-40B4-BE49-F238E27FC236}">
                <a16:creationId xmlns:a16="http://schemas.microsoft.com/office/drawing/2014/main" id="{B4D08A6F-2F24-9C4B-B036-167A679FD0A5}"/>
              </a:ext>
            </a:extLst>
          </p:cNvPr>
          <p:cNvPicPr preferRelativeResize="0"/>
          <p:nvPr/>
        </p:nvPicPr>
        <p:blipFill>
          <a:blip r:embed="rId7" cstate="email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001" y="1309290"/>
            <a:ext cx="253550" cy="26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2AE29F4-95BB-A443-BC74-8519CCC20F92}"/>
              </a:ext>
            </a:extLst>
          </p:cNvPr>
          <p:cNvSpPr/>
          <p:nvPr/>
        </p:nvSpPr>
        <p:spPr>
          <a:xfrm>
            <a:off x="759147" y="1555961"/>
            <a:ext cx="4349445" cy="26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+mn-lt"/>
                <a:ea typeface="Geneva" panose="020B0503030404040204" pitchFamily="34" charset="0"/>
                <a:cs typeface="Cordia New" panose="020B0304020202020204" pitchFamily="34" charset="-34"/>
              </a:rPr>
              <a:t>El </a:t>
            </a:r>
            <a:r>
              <a:rPr lang="es-MX" b="1" dirty="0">
                <a:solidFill>
                  <a:schemeClr val="tx1"/>
                </a:solidFill>
                <a:latin typeface="+mn-lt"/>
                <a:ea typeface="Geneva" panose="020B0503030404040204" pitchFamily="34" charset="0"/>
                <a:cs typeface="Cordia New" panose="020B0304020202020204" pitchFamily="34" charset="-34"/>
              </a:rPr>
              <a:t>ciclo celular</a:t>
            </a:r>
            <a:r>
              <a:rPr lang="es-MX" dirty="0">
                <a:solidFill>
                  <a:schemeClr val="tx1"/>
                </a:solidFill>
                <a:latin typeface="+mn-lt"/>
                <a:ea typeface="Geneva" panose="020B0503030404040204" pitchFamily="34" charset="0"/>
                <a:cs typeface="Cordia New" panose="020B0304020202020204" pitchFamily="34" charset="-34"/>
              </a:rPr>
              <a:t> es la base para la reproducción de los organismos. 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+mn-lt"/>
                <a:ea typeface="Geneva" panose="020B0503030404040204" pitchFamily="34" charset="0"/>
                <a:cs typeface="Cordia New" panose="020B0304020202020204" pitchFamily="34" charset="-34"/>
              </a:rPr>
              <a:t>Su función no es solamente originar nuevas células sino     asegurar que el proceso se realice en forma debida y con la regulación adecuada. 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tx1"/>
                </a:solidFill>
                <a:latin typeface="+mn-lt"/>
                <a:ea typeface="Geneva" panose="020B0503030404040204" pitchFamily="34" charset="0"/>
                <a:cs typeface="Cordia New" panose="020B0304020202020204" pitchFamily="34" charset="-34"/>
              </a:rPr>
              <a:t>Un ciclo celular típico se da en dos fases gigantes que son: la interfase que se divide en tres fases: G1, S y G2 y la mitosis que se divide en profase, prometafase, metafase, anafase, telofase y citocinesis. </a:t>
            </a:r>
            <a:endParaRPr lang="es-MX" sz="1050" dirty="0">
              <a:solidFill>
                <a:schemeClr val="tx1"/>
              </a:solidFill>
              <a:latin typeface="+mn-lt"/>
              <a:ea typeface="Geneva" panose="020B0503030404040204" pitchFamily="34" charset="0"/>
              <a:cs typeface="Cordia New" panose="020B0304020202020204" pitchFamily="34" charset="-34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7491CFD-49DA-5F44-BBE4-F5278A19261D}"/>
              </a:ext>
            </a:extLst>
          </p:cNvPr>
          <p:cNvSpPr/>
          <p:nvPr/>
        </p:nvSpPr>
        <p:spPr>
          <a:xfrm>
            <a:off x="3411990" y="4322976"/>
            <a:ext cx="143500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r>
              <a:rPr lang="en" sz="1050" dirty="0">
                <a:solidFill>
                  <a:schemeClr val="tx1">
                    <a:lumMod val="50000"/>
                  </a:schemeClr>
                </a:solidFill>
                <a:latin typeface="+mn-lt"/>
                <a:ea typeface="Geneva" panose="020B0503030404040204" pitchFamily="34" charset="0"/>
                <a:cs typeface="Bitter"/>
                <a:sym typeface="Bitter"/>
              </a:rPr>
              <a:t>(Alberts et al., 2010) </a:t>
            </a:r>
            <a:endParaRPr lang="en" sz="1600" dirty="0">
              <a:solidFill>
                <a:schemeClr val="tx1">
                  <a:lumMod val="50000"/>
                </a:schemeClr>
              </a:solidFill>
              <a:latin typeface="+mn-lt"/>
              <a:ea typeface="Geneva" panose="020B0503030404040204" pitchFamily="34" charset="0"/>
              <a:cs typeface="Bitter"/>
              <a:sym typeface="Bitter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920584" y="956344"/>
            <a:ext cx="7560000" cy="187074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bg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" sz="5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lang="en" sz="1400" dirty="0">
              <a:solidFill>
                <a:schemeClr val="tx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 dirty="0">
                <a:solidFill>
                  <a:schemeClr val="accent6">
                    <a:lumMod val="75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2A4BC765-FB90-DA4E-B077-67B92A1599F9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10451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6;p24">
            <a:extLst>
              <a:ext uri="{FF2B5EF4-FFF2-40B4-BE49-F238E27FC236}">
                <a16:creationId xmlns:a16="http://schemas.microsoft.com/office/drawing/2014/main" id="{CC333534-DF49-5D47-A132-6EF7ED89926E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1045149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A559716B-E741-2B4A-82FE-1227CFFF320B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051" y="25717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6E6F3992-A264-184C-976C-D23DF79CB550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684" y="2571749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60953C4-0F21-134B-B2C7-DCD9C3FB4A7A}"/>
              </a:ext>
            </a:extLst>
          </p:cNvPr>
          <p:cNvSpPr/>
          <p:nvPr/>
        </p:nvSpPr>
        <p:spPr>
          <a:xfrm>
            <a:off x="6994138" y="4464635"/>
            <a:ext cx="690261" cy="678816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99;p42">
            <a:extLst>
              <a:ext uri="{FF2B5EF4-FFF2-40B4-BE49-F238E27FC236}">
                <a16:creationId xmlns:a16="http://schemas.microsoft.com/office/drawing/2014/main" id="{7208E635-BE58-D045-BF7A-63112C70DBCC}"/>
              </a:ext>
            </a:extLst>
          </p:cNvPr>
          <p:cNvSpPr txBox="1">
            <a:spLocks noGrp="1"/>
          </p:cNvSpPr>
          <p:nvPr/>
        </p:nvSpPr>
        <p:spPr>
          <a:xfrm>
            <a:off x="1446982" y="1196432"/>
            <a:ext cx="6682189" cy="148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lvl="0" algn="just"/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Dentro del ciclo celular, la </a:t>
            </a:r>
            <a:r>
              <a:rPr lang="es-MX" sz="1600" b="1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mitosis</a:t>
            </a: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 es la etapa durante la cual una célula da origen a dos células hijas con igual dotación de cromosomas.</a:t>
            </a:r>
          </a:p>
          <a:p>
            <a:pPr lvl="0" algn="l"/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 </a:t>
            </a:r>
          </a:p>
          <a:p>
            <a:pPr marL="285750" lvl="0" indent="-285750" algn="l">
              <a:buSzPct val="100000"/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En organismos unicelulares es un mecanismo de reproducción</a:t>
            </a:r>
          </a:p>
          <a:p>
            <a:pPr marL="285750" lvl="0" indent="-285750" algn="l">
              <a:buSzPct val="100000"/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1"/>
              </a:solidFill>
              <a:latin typeface="+mn-lt"/>
              <a:ea typeface="Geneva" panose="020B0503030404040204" pitchFamily="34" charset="0"/>
            </a:endParaRPr>
          </a:p>
          <a:p>
            <a:pPr marL="285750" lvl="0" indent="-285750" algn="l">
              <a:buSzPct val="100000"/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En organismos multicelulares es una forma de producir células somáticas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423420C2-2B95-3F44-8DF6-C4F579635A2F}"/>
              </a:ext>
            </a:extLst>
          </p:cNvPr>
          <p:cNvCxnSpPr>
            <a:cxnSpLocks/>
          </p:cNvCxnSpPr>
          <p:nvPr/>
        </p:nvCxnSpPr>
        <p:spPr>
          <a:xfrm flipH="1">
            <a:off x="3094074" y="3467618"/>
            <a:ext cx="1966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6567299B-0D1F-A14F-AB87-69187BD3C680}"/>
              </a:ext>
            </a:extLst>
          </p:cNvPr>
          <p:cNvCxnSpPr>
            <a:cxnSpLocks/>
          </p:cNvCxnSpPr>
          <p:nvPr/>
        </p:nvCxnSpPr>
        <p:spPr>
          <a:xfrm>
            <a:off x="2578206" y="4474228"/>
            <a:ext cx="1984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32;p19">
            <a:extLst>
              <a:ext uri="{FF2B5EF4-FFF2-40B4-BE49-F238E27FC236}">
                <a16:creationId xmlns:a16="http://schemas.microsoft.com/office/drawing/2014/main" id="{ADB5E143-615C-BC48-A712-C30E3743534E}"/>
              </a:ext>
            </a:extLst>
          </p:cNvPr>
          <p:cNvSpPr txBox="1">
            <a:spLocks noGrp="1"/>
          </p:cNvSpPr>
          <p:nvPr/>
        </p:nvSpPr>
        <p:spPr>
          <a:xfrm>
            <a:off x="4617331" y="3632412"/>
            <a:ext cx="3863253" cy="42944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/>
              <a:t>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2.- División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cel</a:t>
            </a:r>
            <a:r>
              <a:rPr lang="es-MX" sz="1400" b="1" dirty="0">
                <a:latin typeface="+mn-lt"/>
                <a:ea typeface="Geneva" panose="020B0503030404040204" pitchFamily="34" charset="0"/>
              </a:rPr>
              <a:t>ular por mitosis.</a:t>
            </a:r>
            <a:endParaRPr sz="1400" b="1" dirty="0">
              <a:latin typeface="+mn-lt"/>
              <a:ea typeface="Geneva" panose="020B0503030404040204" pitchFamily="34" charset="0"/>
            </a:endParaRPr>
          </a:p>
        </p:txBody>
      </p:sp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BDFE84CD-5F75-C643-AF4E-A87EB8041527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952" y="3747450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Más de 30 horas de división celular compactadas en 23 segundos - MuyComputer">
            <a:extLst>
              <a:ext uri="{FF2B5EF4-FFF2-40B4-BE49-F238E27FC236}">
                <a16:creationId xmlns:a16="http://schemas.microsoft.com/office/drawing/2014/main" id="{A2AA4904-FB1B-FE4B-AD23-C2C709706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666" y="2952712"/>
            <a:ext cx="3536665" cy="203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oogle Shape;334;p33">
            <a:extLst>
              <a:ext uri="{FF2B5EF4-FFF2-40B4-BE49-F238E27FC236}">
                <a16:creationId xmlns:a16="http://schemas.microsoft.com/office/drawing/2014/main" id="{70508083-9339-9C4A-96C1-62CD93BBC813}"/>
              </a:ext>
            </a:extLst>
          </p:cNvPr>
          <p:cNvPicPr preferRelativeResize="0"/>
          <p:nvPr/>
        </p:nvPicPr>
        <p:blipFill>
          <a:blip r:embed="rId6" cstate="email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699" y="3072968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4;p33">
            <a:extLst>
              <a:ext uri="{FF2B5EF4-FFF2-40B4-BE49-F238E27FC236}">
                <a16:creationId xmlns:a16="http://schemas.microsoft.com/office/drawing/2014/main" id="{4D39C74E-AD05-5245-A043-ECD6018F0F4B}"/>
              </a:ext>
            </a:extLst>
          </p:cNvPr>
          <p:cNvPicPr preferRelativeResize="0"/>
          <p:nvPr/>
        </p:nvPicPr>
        <p:blipFill>
          <a:blip r:embed="rId6" cstate="email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783" y="3062872"/>
            <a:ext cx="253550" cy="26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420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title"/>
          </p:nvPr>
        </p:nvSpPr>
        <p:spPr>
          <a:xfrm>
            <a:off x="508225" y="382475"/>
            <a:ext cx="5136900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" sz="40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40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subTitle" idx="4294967295"/>
          </p:nvPr>
        </p:nvSpPr>
        <p:spPr>
          <a:xfrm>
            <a:off x="6004518" y="240632"/>
            <a:ext cx="2927618" cy="450921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400" b="1" dirty="0">
              <a:solidFill>
                <a:schemeClr val="tx1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 err="1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Fases</a:t>
            </a:r>
            <a:r>
              <a:rPr lang="en" sz="1600" b="1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 de la mitosis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400" b="1" dirty="0">
              <a:solidFill>
                <a:schemeClr val="tx1"/>
              </a:solidFill>
              <a:latin typeface="+mn-lt"/>
              <a:ea typeface="Geneva" panose="020B050303040404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Aunque la mitosis es un proceso continuo, para su estudio se divide en diferentes etapas consecutivas de acuerdo a los cambios morfológicos que va experimentando la célula: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s-MX" sz="14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Geneva" panose="020B050303040404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Interfase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Profase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Metafase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Anafase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Telofase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Geneva" panose="020B0503030404040204" pitchFamily="34" charset="0"/>
              </a:rPr>
              <a:t>Citocinesis </a:t>
            </a:r>
            <a:endParaRPr lang="en" sz="14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Geneva" panose="020B0503030404040204" pitchFamily="34" charset="0"/>
            </a:endParaRPr>
          </a:p>
        </p:txBody>
      </p:sp>
      <p:sp>
        <p:nvSpPr>
          <p:cNvPr id="332" name="Google Shape;332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EA482546-0D5F-CD49-AFE3-A83559402059}"/>
              </a:ext>
            </a:extLst>
          </p:cNvPr>
          <p:cNvSpPr txBox="1">
            <a:spLocks noGrp="1"/>
          </p:cNvSpPr>
          <p:nvPr/>
        </p:nvSpPr>
        <p:spPr>
          <a:xfrm>
            <a:off x="530275" y="4749849"/>
            <a:ext cx="4965749" cy="36377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latin typeface="Geneva" panose="020B0503030404040204" pitchFamily="34" charset="0"/>
                <a:ea typeface="Geneva" panose="020B0503030404040204" pitchFamily="34" charset="0"/>
              </a:rPr>
              <a:t>    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3.- </a:t>
            </a:r>
            <a:r>
              <a:rPr lang="en" sz="1400" b="1" dirty="0" err="1">
                <a:latin typeface="+mn-lt"/>
                <a:ea typeface="Geneva" panose="020B0503030404040204" pitchFamily="34" charset="0"/>
              </a:rPr>
              <a:t>Fases</a:t>
            </a:r>
            <a:r>
              <a:rPr lang="en" sz="1400" b="1" dirty="0">
                <a:latin typeface="+mn-lt"/>
                <a:ea typeface="Geneva" panose="020B0503030404040204" pitchFamily="34" charset="0"/>
              </a:rPr>
              <a:t> de la mitosis.</a:t>
            </a:r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9A844D16-8822-CF4B-97DE-72D478CBCC93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553" y="4846966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01713-890D-3D4A-B5BD-A8405F70EC6F}"/>
              </a:ext>
            </a:extLst>
          </p:cNvPr>
          <p:cNvSpPr/>
          <p:nvPr/>
        </p:nvSpPr>
        <p:spPr>
          <a:xfrm>
            <a:off x="8135453" y="4133874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 descr="La mitosis - Escolar - ABC Color">
            <a:extLst>
              <a:ext uri="{FF2B5EF4-FFF2-40B4-BE49-F238E27FC236}">
                <a16:creationId xmlns:a16="http://schemas.microsoft.com/office/drawing/2014/main" id="{30B2AFD8-732D-7F41-BCA9-AE7FC27EF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76" y="981444"/>
            <a:ext cx="5136900" cy="37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oogle Shape;196;p24">
            <a:extLst>
              <a:ext uri="{FF2B5EF4-FFF2-40B4-BE49-F238E27FC236}">
                <a16:creationId xmlns:a16="http://schemas.microsoft.com/office/drawing/2014/main" id="{90D3B233-3E9D-2149-9AF0-40499C3F02FD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625" y="105580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96;p24">
            <a:extLst>
              <a:ext uri="{FF2B5EF4-FFF2-40B4-BE49-F238E27FC236}">
                <a16:creationId xmlns:a16="http://schemas.microsoft.com/office/drawing/2014/main" id="{B6ACA8CA-2803-774E-9AB7-9B1B5EBB40DB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625" y="452799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6;p24">
            <a:extLst>
              <a:ext uri="{FF2B5EF4-FFF2-40B4-BE49-F238E27FC236}">
                <a16:creationId xmlns:a16="http://schemas.microsoft.com/office/drawing/2014/main" id="{D52BA955-3AB5-7C44-ABE9-58309E9603AC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661" y="1055802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96;p24">
            <a:extLst>
              <a:ext uri="{FF2B5EF4-FFF2-40B4-BE49-F238E27FC236}">
                <a16:creationId xmlns:a16="http://schemas.microsoft.com/office/drawing/2014/main" id="{BB90658E-4978-4440-BBA4-E22D37746A49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661" y="4535188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6;p24">
            <a:extLst>
              <a:ext uri="{FF2B5EF4-FFF2-40B4-BE49-F238E27FC236}">
                <a16:creationId xmlns:a16="http://schemas.microsoft.com/office/drawing/2014/main" id="{F6017EB6-69F7-7B42-980B-31C8A0E11A83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8595" y="194282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2DFF9E70-40F0-C248-AF85-D7B17EE56FB2}"/>
              </a:ext>
            </a:extLst>
          </p:cNvPr>
          <p:cNvSpPr/>
          <p:nvPr/>
        </p:nvSpPr>
        <p:spPr>
          <a:xfrm>
            <a:off x="6190056" y="4507914"/>
            <a:ext cx="122020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r>
              <a:rPr lang="en" sz="1050" dirty="0">
                <a:solidFill>
                  <a:schemeClr val="tx1">
                    <a:lumMod val="50000"/>
                  </a:schemeClr>
                </a:solidFill>
                <a:latin typeface="+mj-lt"/>
                <a:ea typeface="Geneva" panose="020B0503030404040204" pitchFamily="34" charset="0"/>
                <a:cs typeface="Bitter"/>
                <a:sym typeface="Bitter"/>
              </a:rPr>
              <a:t>(Solomon, 2013) </a:t>
            </a:r>
            <a:endParaRPr lang="en" sz="1600" dirty="0">
              <a:solidFill>
                <a:schemeClr val="tx1">
                  <a:lumMod val="50000"/>
                </a:schemeClr>
              </a:solidFill>
              <a:latin typeface="+mj-lt"/>
              <a:ea typeface="Geneva" panose="020B0503030404040204" pitchFamily="34" charset="0"/>
              <a:cs typeface="Bitter"/>
              <a:sym typeface="Bitter"/>
            </a:endParaRPr>
          </a:p>
        </p:txBody>
      </p:sp>
    </p:spTree>
    <p:extLst>
      <p:ext uri="{BB962C8B-B14F-4D97-AF65-F5344CB8AC3E}">
        <p14:creationId xmlns:p14="http://schemas.microsoft.com/office/powerpoint/2010/main" val="202807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title" idx="4294967295"/>
          </p:nvPr>
        </p:nvSpPr>
        <p:spPr>
          <a:xfrm>
            <a:off x="2235900" y="208042"/>
            <a:ext cx="4672200" cy="4809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Introducción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0" name="Google Shape;320;p32"/>
          <p:cNvSpPr txBox="1">
            <a:spLocks noGrp="1"/>
          </p:cNvSpPr>
          <p:nvPr>
            <p:ph type="body" idx="4294967295"/>
          </p:nvPr>
        </p:nvSpPr>
        <p:spPr>
          <a:xfrm>
            <a:off x="578910" y="1088492"/>
            <a:ext cx="5774755" cy="336101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 b="1" dirty="0" err="1">
                <a:solidFill>
                  <a:schemeClr val="tx1">
                    <a:lumMod val="50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Meristemos</a:t>
            </a:r>
            <a:r>
              <a:rPr lang="en" sz="1400" b="1" dirty="0">
                <a:solidFill>
                  <a:schemeClr val="tx1">
                    <a:lumMod val="50000"/>
                  </a:schemeClr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En las plantas superiores el proceso de formación de nuevas células ocurre en regiones de crecimiento conocidos como los meristemos.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Son grupos de células indiferenciadas responsables del crecimiento permanente debido a que tienen una alta capacidad de división celular y posteriormente pueden diferenciarse en una gran variedad de tipos celulares.</a:t>
            </a:r>
          </a:p>
          <a:p>
            <a:pPr marL="285750" indent="-28575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Las célula de los meristemos  apicales de la raíz se encuentran en continua divisón.</a:t>
            </a:r>
            <a:endParaRPr lang="es-MX" sz="1050" dirty="0">
              <a:latin typeface="+mn-lt"/>
              <a:ea typeface="Geneva" panose="020B0503030404040204" pitchFamily="34" charset="0"/>
            </a:endParaRPr>
          </a:p>
          <a:p>
            <a:pPr marL="0" indent="0" algn="just">
              <a:spcAft>
                <a:spcPts val="800"/>
              </a:spcAft>
              <a:buClr>
                <a:schemeClr val="tx1">
                  <a:lumMod val="50000"/>
                </a:schemeClr>
              </a:buClr>
              <a:buNone/>
            </a:pPr>
            <a:r>
              <a:rPr lang="es-MX" sz="1050" dirty="0">
                <a:latin typeface="+mn-lt"/>
                <a:ea typeface="Geneva" panose="020B0503030404040204" pitchFamily="34" charset="0"/>
              </a:rPr>
              <a:t>	                                                                             (Truskina  y  Vernoux,  2018)</a:t>
            </a:r>
            <a:endParaRPr sz="1050" dirty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Geneva" panose="020B0503030404040204" pitchFamily="34" charset="0"/>
              <a:cs typeface="Bitter"/>
              <a:sym typeface="Bitter"/>
            </a:endParaRPr>
          </a:p>
        </p:txBody>
      </p:sp>
      <p:pic>
        <p:nvPicPr>
          <p:cNvPr id="5" name="Google Shape;196;p24">
            <a:extLst>
              <a:ext uri="{FF2B5EF4-FFF2-40B4-BE49-F238E27FC236}">
                <a16:creationId xmlns:a16="http://schemas.microsoft.com/office/drawing/2014/main" id="{EE5E8CCE-1816-DB49-9E25-19DCEDE40B26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09" y="115357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6;p24">
            <a:extLst>
              <a:ext uri="{FF2B5EF4-FFF2-40B4-BE49-F238E27FC236}">
                <a16:creationId xmlns:a16="http://schemas.microsoft.com/office/drawing/2014/main" id="{1E89B49F-F72A-F64F-9597-05574D27147B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110" y="4235353"/>
            <a:ext cx="199464" cy="19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24">
            <a:extLst>
              <a:ext uri="{FF2B5EF4-FFF2-40B4-BE49-F238E27FC236}">
                <a16:creationId xmlns:a16="http://schemas.microsoft.com/office/drawing/2014/main" id="{A521DA63-5E63-6545-9936-5452278F2C0D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110" y="1156035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DOMINIO BACTERIA ARCHAEA Y EUKARYA PDF">
            <a:extLst>
              <a:ext uri="{FF2B5EF4-FFF2-40B4-BE49-F238E27FC236}">
                <a16:creationId xmlns:a16="http://schemas.microsoft.com/office/drawing/2014/main" id="{535094D1-BB7A-5349-9C80-8E8A8E26C4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3402" y="2372381"/>
            <a:ext cx="126219" cy="12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3" name="AutoShape 4" descr="DOMINIO BACTERIA ARCHAEA Y EUKARYA PDF">
            <a:extLst>
              <a:ext uri="{FF2B5EF4-FFF2-40B4-BE49-F238E27FC236}">
                <a16:creationId xmlns:a16="http://schemas.microsoft.com/office/drawing/2014/main" id="{23E5D90D-7522-F64A-AB56-1080318B7B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802" y="2524781"/>
            <a:ext cx="126219" cy="12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14" name="Google Shape;196;p24">
            <a:extLst>
              <a:ext uri="{FF2B5EF4-FFF2-40B4-BE49-F238E27FC236}">
                <a16:creationId xmlns:a16="http://schemas.microsoft.com/office/drawing/2014/main" id="{CD088255-C038-F449-87AE-BB0DA49E7FD0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21" y="4235354"/>
            <a:ext cx="199464" cy="199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5C47E6-DD64-0E48-881E-29F62138EF23}"/>
              </a:ext>
            </a:extLst>
          </p:cNvPr>
          <p:cNvSpPr/>
          <p:nvPr/>
        </p:nvSpPr>
        <p:spPr>
          <a:xfrm>
            <a:off x="7159403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98" name="Picture 2" descr="Meristemo apical radicular">
            <a:extLst>
              <a:ext uri="{FF2B5EF4-FFF2-40B4-BE49-F238E27FC236}">
                <a16:creationId xmlns:a16="http://schemas.microsoft.com/office/drawing/2014/main" id="{8125AD78-D54C-6C4C-AB8C-24E30A7C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922" y="1117665"/>
            <a:ext cx="2456411" cy="341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32;p19">
            <a:extLst>
              <a:ext uri="{FF2B5EF4-FFF2-40B4-BE49-F238E27FC236}">
                <a16:creationId xmlns:a16="http://schemas.microsoft.com/office/drawing/2014/main" id="{548E3C51-8850-7648-9FD0-896A7D4FB9A4}"/>
              </a:ext>
            </a:extLst>
          </p:cNvPr>
          <p:cNvSpPr txBox="1">
            <a:spLocks noGrp="1"/>
          </p:cNvSpPr>
          <p:nvPr/>
        </p:nvSpPr>
        <p:spPr>
          <a:xfrm>
            <a:off x="6513922" y="785456"/>
            <a:ext cx="2515362" cy="35891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✘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✗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●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itter Thin"/>
              <a:buChar char="○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Font typeface="Bitter Thin"/>
              <a:buChar char="■"/>
              <a:defRPr sz="18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dirty="0" err="1">
                <a:latin typeface="+mn-lt"/>
                <a:ea typeface="Geneva" panose="020B0503030404040204" pitchFamily="34" charset="0"/>
              </a:rPr>
              <a:t>Figura</a:t>
            </a:r>
            <a:r>
              <a:rPr lang="en" sz="1100" b="1" dirty="0">
                <a:latin typeface="+mn-lt"/>
                <a:ea typeface="Geneva" panose="020B0503030404040204" pitchFamily="34" charset="0"/>
              </a:rPr>
              <a:t> 4.-  </a:t>
            </a:r>
            <a:r>
              <a:rPr lang="en" sz="1100" b="1" dirty="0" err="1">
                <a:latin typeface="+mn-lt"/>
                <a:ea typeface="Geneva" panose="020B0503030404040204" pitchFamily="34" charset="0"/>
              </a:rPr>
              <a:t>Meristemo</a:t>
            </a:r>
            <a:r>
              <a:rPr lang="en" sz="1100" b="1" dirty="0">
                <a:latin typeface="+mn-lt"/>
                <a:ea typeface="Geneva" panose="020B0503030404040204" pitchFamily="34" charset="0"/>
              </a:rPr>
              <a:t> apical de una </a:t>
            </a:r>
            <a:r>
              <a:rPr lang="en" sz="1100" b="1" dirty="0" err="1">
                <a:latin typeface="+mn-lt"/>
                <a:ea typeface="Geneva" panose="020B0503030404040204" pitchFamily="34" charset="0"/>
              </a:rPr>
              <a:t>raíz</a:t>
            </a:r>
            <a:r>
              <a:rPr lang="en" sz="1100" b="1" dirty="0">
                <a:latin typeface="+mn-lt"/>
                <a:ea typeface="Geneva" panose="020B0503030404040204" pitchFamily="34" charset="0"/>
              </a:rPr>
              <a:t> </a:t>
            </a:r>
            <a:r>
              <a:rPr lang="en" sz="1100" b="1" dirty="0" err="1">
                <a:latin typeface="+mn-lt"/>
                <a:ea typeface="Geneva" panose="020B0503030404040204" pitchFamily="34" charset="0"/>
              </a:rPr>
              <a:t>primaria</a:t>
            </a:r>
            <a:r>
              <a:rPr lang="en" sz="1100" b="1" dirty="0">
                <a:latin typeface="+mn-lt"/>
                <a:ea typeface="Geneva" panose="020B0503030404040204" pitchFamily="34" charset="0"/>
              </a:rPr>
              <a:t>.</a:t>
            </a:r>
          </a:p>
        </p:txBody>
      </p:sp>
      <p:pic>
        <p:nvPicPr>
          <p:cNvPr id="12" name="Google Shape;334;p33">
            <a:extLst>
              <a:ext uri="{FF2B5EF4-FFF2-40B4-BE49-F238E27FC236}">
                <a16:creationId xmlns:a16="http://schemas.microsoft.com/office/drawing/2014/main" id="{83FFF429-6259-CC4C-8AC4-DB339A142CDC}"/>
              </a:ext>
            </a:extLst>
          </p:cNvPr>
          <p:cNvPicPr preferRelativeResize="0"/>
          <p:nvPr/>
        </p:nvPicPr>
        <p:blipFill>
          <a:blip r:embed="rId6" cstate="email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198" y="1036292"/>
            <a:ext cx="253550" cy="2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34;p33">
            <a:extLst>
              <a:ext uri="{FF2B5EF4-FFF2-40B4-BE49-F238E27FC236}">
                <a16:creationId xmlns:a16="http://schemas.microsoft.com/office/drawing/2014/main" id="{E79A6B5C-1304-2F45-BEFF-6742E613A13D}"/>
              </a:ext>
            </a:extLst>
          </p:cNvPr>
          <p:cNvPicPr preferRelativeResize="0"/>
          <p:nvPr/>
        </p:nvPicPr>
        <p:blipFill>
          <a:blip r:embed="rId6" cstate="email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5734" y="4272710"/>
            <a:ext cx="253550" cy="26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92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cxnSp>
        <p:nvCxnSpPr>
          <p:cNvPr id="271" name="Google Shape;271;p29"/>
          <p:cNvCxnSpPr/>
          <p:nvPr/>
        </p:nvCxnSpPr>
        <p:spPr>
          <a:xfrm>
            <a:off x="952500" y="2646064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29"/>
          <p:cNvCxnSpPr/>
          <p:nvPr/>
        </p:nvCxnSpPr>
        <p:spPr>
          <a:xfrm>
            <a:off x="952500" y="4086926"/>
            <a:ext cx="542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683;p46">
            <a:extLst>
              <a:ext uri="{FF2B5EF4-FFF2-40B4-BE49-F238E27FC236}">
                <a16:creationId xmlns:a16="http://schemas.microsoft.com/office/drawing/2014/main" id="{B41DF633-F9CC-8343-A27E-D077DE3078E3}"/>
              </a:ext>
            </a:extLst>
          </p:cNvPr>
          <p:cNvSpPr/>
          <p:nvPr/>
        </p:nvSpPr>
        <p:spPr>
          <a:xfrm>
            <a:off x="7054952" y="1930855"/>
            <a:ext cx="1136548" cy="1208266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DA99F0DC-22D0-B047-AA25-D3DBA3AA9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7100" y="1131660"/>
            <a:ext cx="3695700" cy="1384300"/>
          </a:xfrm>
          <a:prstGeom prst="rect">
            <a:avLst/>
          </a:prstGeom>
        </p:spPr>
      </p:pic>
      <p:sp>
        <p:nvSpPr>
          <p:cNvPr id="30" name="Google Shape;703;p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FFBBDE-1EAE-DB4B-ACF9-99E290A3FF07}"/>
              </a:ext>
            </a:extLst>
          </p:cNvPr>
          <p:cNvSpPr/>
          <p:nvPr/>
        </p:nvSpPr>
        <p:spPr>
          <a:xfrm>
            <a:off x="6984709" y="4449509"/>
            <a:ext cx="690261" cy="600683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095CF42-9F57-7347-B3B3-B45F43EAC3D1}"/>
              </a:ext>
            </a:extLst>
          </p:cNvPr>
          <p:cNvSpPr/>
          <p:nvPr/>
        </p:nvSpPr>
        <p:spPr>
          <a:xfrm>
            <a:off x="1114762" y="2766331"/>
            <a:ext cx="5169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Identificar las etapas de la mitosis y los principales cambios morfológicos que se presentan durante este proceso, en células meristémicas de raíces de cebolla (</a:t>
            </a:r>
            <a:r>
              <a:rPr lang="es-MX" sz="1800" i="1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Allium cepa</a:t>
            </a:r>
            <a:r>
              <a:rPr lang="es-MX" sz="1800" dirty="0">
                <a:solidFill>
                  <a:schemeClr val="tx1"/>
                </a:solidFill>
                <a:latin typeface="+mn-lt"/>
                <a:ea typeface="Geneva" panose="020B0503030404040204" pitchFamily="34" charset="0"/>
              </a:rPr>
              <a:t>). </a:t>
            </a:r>
            <a:endParaRPr lang="es-ES_tradnl" sz="1800" dirty="0">
              <a:solidFill>
                <a:schemeClr val="tx1"/>
              </a:solidFill>
              <a:latin typeface="+mn-lt"/>
              <a:ea typeface="Geneva" panose="020B05030304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Procedimiento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ubTitle" idx="4294967295"/>
          </p:nvPr>
        </p:nvSpPr>
        <p:spPr>
          <a:xfrm>
            <a:off x="1324670" y="1368891"/>
            <a:ext cx="3578221" cy="2947324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Con un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clic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en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la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siguiente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imagen se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desplegará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el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modelo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interactivo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un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microscopio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,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podrás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elegir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entre una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variedad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 de </a:t>
            </a:r>
            <a:r>
              <a:rPr lang="en" sz="1600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preparaciones</a:t>
            </a:r>
            <a:r>
              <a:rPr lang="en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.</a:t>
            </a:r>
          </a:p>
          <a:p>
            <a:pPr marL="342900" indent="-34290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endParaRPr lang="en" sz="1600" dirty="0">
              <a:solidFill>
                <a:schemeClr val="accent6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  <a:p>
            <a:pPr marL="285750" indent="-285750" algn="just">
              <a:buClr>
                <a:srgbClr val="071121"/>
              </a:buClr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accent6">
                    <a:lumMod val="50000"/>
                  </a:schemeClr>
                </a:solidFill>
                <a:latin typeface="+mn-lt"/>
                <a:ea typeface="Ayuthaya" pitchFamily="2" charset="-34"/>
                <a:cs typeface="Ayuthaya" pitchFamily="2" charset="-34"/>
              </a:rPr>
              <a:t>Al seleccionar una muestra, identificar las características correspondientes a cada fase de la mitosis</a:t>
            </a:r>
            <a:endParaRPr lang="en" sz="2400" dirty="0">
              <a:solidFill>
                <a:schemeClr val="accent6">
                  <a:lumMod val="50000"/>
                </a:schemeClr>
              </a:solidFill>
              <a:latin typeface="+mn-lt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6" name="Google Shape;305;p31">
            <a:extLst>
              <a:ext uri="{FF2B5EF4-FFF2-40B4-BE49-F238E27FC236}">
                <a16:creationId xmlns:a16="http://schemas.microsoft.com/office/drawing/2014/main" id="{0A081D18-3F21-704A-91BF-B308212B4ED2}"/>
              </a:ext>
            </a:extLst>
          </p:cNvPr>
          <p:cNvGrpSpPr/>
          <p:nvPr/>
        </p:nvGrpSpPr>
        <p:grpSpPr>
          <a:xfrm>
            <a:off x="5576898" y="955013"/>
            <a:ext cx="2242431" cy="3460194"/>
            <a:chOff x="2112475" y="238125"/>
            <a:chExt cx="3395050" cy="5238750"/>
          </a:xfrm>
        </p:grpSpPr>
        <p:sp>
          <p:nvSpPr>
            <p:cNvPr id="7" name="Google Shape;306;p31">
              <a:extLst>
                <a:ext uri="{FF2B5EF4-FFF2-40B4-BE49-F238E27FC236}">
                  <a16:creationId xmlns:a16="http://schemas.microsoft.com/office/drawing/2014/main" id="{6738966E-D1CC-884F-8964-ED54AA5A1791}"/>
                </a:ext>
              </a:extLst>
            </p:cNvPr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07;p31">
              <a:extLst>
                <a:ext uri="{FF2B5EF4-FFF2-40B4-BE49-F238E27FC236}">
                  <a16:creationId xmlns:a16="http://schemas.microsoft.com/office/drawing/2014/main" id="{3746E1D7-66EB-394A-BAA3-189DCBD81F89}"/>
                </a:ext>
              </a:extLst>
            </p:cNvPr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08;p31">
              <a:extLst>
                <a:ext uri="{FF2B5EF4-FFF2-40B4-BE49-F238E27FC236}">
                  <a16:creationId xmlns:a16="http://schemas.microsoft.com/office/drawing/2014/main" id="{82B82587-1E76-3047-BD32-3F7E50C55FCE}"/>
                </a:ext>
              </a:extLst>
            </p:cNvPr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09;p31">
              <a:extLst>
                <a:ext uri="{FF2B5EF4-FFF2-40B4-BE49-F238E27FC236}">
                  <a16:creationId xmlns:a16="http://schemas.microsoft.com/office/drawing/2014/main" id="{C4DD56A7-B1C6-8F45-BE5D-ED17EC663C6D}"/>
                </a:ext>
              </a:extLst>
            </p:cNvPr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EDEADE">
                <a:alpha val="25140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703659"/>
                  </p:ext>
                </p:extLst>
              </p:nvPr>
            </p:nvGraphicFramePr>
            <p:xfrm>
              <a:off x="5642459" y="1262901"/>
              <a:ext cx="2116494" cy="2835498"/>
            </p:xfrm>
            <a:graphic>
              <a:graphicData uri="http://schemas.microsoft.com/office/powerpoint/2016/slidezoom">
                <pslz:sldZm>
                  <pslz:sldZmObj sldId="306" cId="3320379759">
                    <pslz:zmPr id="{3A4C98A7-B3F3-BB42-B45D-F35C6271BB0E}" returnToParent="0" imageType="cover" transitionDur="1000">
                      <p166:blipFill xmlns:p166="http://schemas.microsoft.com/office/powerpoint/2016/6/main">
                        <a:blip r:embed="rId3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16494" cy="283549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64873687-6E5B-124D-95FE-36B2739449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2459" y="1262901"/>
                <a:ext cx="2116494" cy="28354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CC2297C1-AD06-D344-A253-C43B6EFD6DFC}"/>
              </a:ext>
            </a:extLst>
          </p:cNvPr>
          <p:cNvSpPr/>
          <p:nvPr/>
        </p:nvSpPr>
        <p:spPr>
          <a:xfrm>
            <a:off x="1121596" y="950552"/>
            <a:ext cx="4273617" cy="3460195"/>
          </a:xfrm>
          <a:prstGeom prst="roundRect">
            <a:avLst/>
          </a:prstGeom>
          <a:solidFill>
            <a:srgbClr val="E7D6C2">
              <a:alpha val="16012"/>
            </a:srgbClr>
          </a:solidFill>
          <a:ln w="9525">
            <a:solidFill>
              <a:schemeClr val="tx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ctrTitle" idx="4294967295"/>
          </p:nvPr>
        </p:nvSpPr>
        <p:spPr>
          <a:xfrm>
            <a:off x="2303401" y="113778"/>
            <a:ext cx="4557985" cy="945000"/>
          </a:xfrm>
          <a:prstGeom prst="rect">
            <a:avLst/>
          </a:prstGeom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Muestras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B7C5D6-816F-CE49-9AD2-98784D9FD9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2430" y="113778"/>
            <a:ext cx="2923073" cy="5124917"/>
          </a:xfrm>
          <a:prstGeom prst="rect">
            <a:avLst/>
          </a:prstGeom>
        </p:spPr>
      </p:pic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F6625717-88A3-034D-8627-B9D111DCF413}"/>
              </a:ext>
            </a:extLst>
          </p:cNvPr>
          <p:cNvSpPr txBox="1">
            <a:spLocks/>
          </p:cNvSpPr>
          <p:nvPr/>
        </p:nvSpPr>
        <p:spPr>
          <a:xfrm>
            <a:off x="2040683" y="4610288"/>
            <a:ext cx="2447968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200" b="1" dirty="0">
                <a:solidFill>
                  <a:srgbClr val="C00000"/>
                </a:solidFill>
              </a:rPr>
              <a:t>Clic en el boton rojo para apagar microscopio</a:t>
            </a:r>
          </a:p>
        </p:txBody>
      </p:sp>
      <p:pic>
        <p:nvPicPr>
          <p:cNvPr id="15" name="Imagen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59AFD179-C65D-6648-B04D-06BB80148A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983460">
            <a:off x="1913965" y="4161866"/>
            <a:ext cx="488813" cy="552824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6D081799-3F1A-DA45-8F54-EACEA2393710}"/>
              </a:ext>
            </a:extLst>
          </p:cNvPr>
          <p:cNvSpPr txBox="1"/>
          <p:nvPr/>
        </p:nvSpPr>
        <p:spPr>
          <a:xfrm>
            <a:off x="3731559" y="210913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A26B712-1C2C-CC4F-AE6E-37D1AF8932D0}"/>
              </a:ext>
            </a:extLst>
          </p:cNvPr>
          <p:cNvSpPr txBox="1"/>
          <p:nvPr/>
        </p:nvSpPr>
        <p:spPr>
          <a:xfrm>
            <a:off x="5488638" y="209709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1DFFE12-B949-EC43-A9EF-2556A24B10D7}"/>
              </a:ext>
            </a:extLst>
          </p:cNvPr>
          <p:cNvSpPr txBox="1"/>
          <p:nvPr/>
        </p:nvSpPr>
        <p:spPr>
          <a:xfrm>
            <a:off x="7039724" y="204586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758736D-1C82-C84D-B8A4-174BC424EE6E}"/>
              </a:ext>
            </a:extLst>
          </p:cNvPr>
          <p:cNvSpPr txBox="1"/>
          <p:nvPr/>
        </p:nvSpPr>
        <p:spPr>
          <a:xfrm>
            <a:off x="8602317" y="2046788"/>
            <a:ext cx="284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76EEFD1-0B48-2649-8788-C42849C495F8}"/>
              </a:ext>
            </a:extLst>
          </p:cNvPr>
          <p:cNvSpPr txBox="1"/>
          <p:nvPr/>
        </p:nvSpPr>
        <p:spPr>
          <a:xfrm>
            <a:off x="3727408" y="400433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90576E8B-9066-AF42-B1F2-018D039358C7}"/>
              </a:ext>
            </a:extLst>
          </p:cNvPr>
          <p:cNvSpPr txBox="1"/>
          <p:nvPr/>
        </p:nvSpPr>
        <p:spPr>
          <a:xfrm>
            <a:off x="5487886" y="392316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0F4B473E-83F9-4F43-BCC6-F8CD81F2B0E0}"/>
              </a:ext>
            </a:extLst>
          </p:cNvPr>
          <p:cNvSpPr txBox="1"/>
          <p:nvPr/>
        </p:nvSpPr>
        <p:spPr>
          <a:xfrm>
            <a:off x="7039724" y="390635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0FC4B30-3F81-F641-A7AB-24C1A319AC16}"/>
              </a:ext>
            </a:extLst>
          </p:cNvPr>
          <p:cNvSpPr txBox="1"/>
          <p:nvPr/>
        </p:nvSpPr>
        <p:spPr>
          <a:xfrm>
            <a:off x="8602708" y="392652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8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A76B65BB-1BCF-BF47-B523-0CCF095F226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46460768"/>
                  </p:ext>
                </p:extLst>
              </p:nvPr>
            </p:nvGraphicFramePr>
            <p:xfrm>
              <a:off x="3029448" y="688369"/>
              <a:ext cx="1370748" cy="1410501"/>
            </p:xfrm>
            <a:graphic>
              <a:graphicData uri="http://schemas.microsoft.com/office/powerpoint/2016/slidezoom">
                <pslz:sldZm>
                  <pslz:sldZmObj sldId="296" cId="3227394176">
                    <pslz:zmPr id="{FC07AEE3-AD82-094D-BDF2-2FDFEE992105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Vista general de diapositiva 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76B65BB-1BCF-BF47-B523-0CCF095F226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9448" y="688369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DB54CB1F-57C1-9048-B5F2-F21A766AB5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9309137"/>
                  </p:ext>
                </p:extLst>
              </p:nvPr>
            </p:nvGraphicFramePr>
            <p:xfrm>
              <a:off x="4495022" y="688368"/>
              <a:ext cx="1370748" cy="1410501"/>
            </p:xfrm>
            <a:graphic>
              <a:graphicData uri="http://schemas.microsoft.com/office/powerpoint/2016/slidezoom">
                <pslz:sldZm>
                  <pslz:sldZmObj sldId="299" cId="2833481170">
                    <pslz:zmPr id="{B428829E-DBE9-8249-89D7-D07A387E6398}" returnToParent="0" imageType="cover" transitionDur="1000">
                      <p166:blipFill xmlns:p166="http://schemas.microsoft.com/office/powerpoint/2016/6/main">
                        <a:blip r:embed="rId8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Vista general de diapositiva 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DB54CB1F-57C1-9048-B5F2-F21A766AB5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95022" y="688368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F11DB591-0C43-4E4A-BAAC-7D688C139F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9314018"/>
                  </p:ext>
                </p:extLst>
              </p:nvPr>
            </p:nvGraphicFramePr>
            <p:xfrm>
              <a:off x="5997998" y="699478"/>
              <a:ext cx="1370748" cy="1410501"/>
            </p:xfrm>
            <a:graphic>
              <a:graphicData uri="http://schemas.microsoft.com/office/powerpoint/2016/slidezoom">
                <pslz:sldZm>
                  <pslz:sldZmObj sldId="300" cId="2319897829">
                    <pslz:zmPr id="{A7D427D8-5E0C-8942-A381-5B3A884EBB07}" returnToParent="0" imageType="cover" transitionDur="1000">
                      <p166:blipFill xmlns:p166="http://schemas.microsoft.com/office/powerpoint/2016/6/main">
                        <a:blip r:embed="rId11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Vista general de diapositiva 6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F11DB591-0C43-4E4A-BAAC-7D688C139F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97998" y="699478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09F4CAA9-B146-FD4F-A08D-72406F0C7F0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6716630"/>
                  </p:ext>
                </p:extLst>
              </p:nvPr>
            </p:nvGraphicFramePr>
            <p:xfrm>
              <a:off x="7463572" y="667165"/>
              <a:ext cx="1370748" cy="1410501"/>
            </p:xfrm>
            <a:graphic>
              <a:graphicData uri="http://schemas.microsoft.com/office/powerpoint/2016/slidezoom">
                <pslz:sldZm>
                  <pslz:sldZmObj sldId="301" cId="1452978233">
                    <pslz:zmPr id="{DD26C96C-11FE-E745-8AF4-51BDB1EFB28D}" returnToParent="0" imageType="cover" transitionDur="1000">
                      <p166:blipFill xmlns:p166="http://schemas.microsoft.com/office/powerpoint/2016/6/main">
                        <a:blip r:embed="rId1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Vista general de diapositiva 8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09F4CAA9-B146-FD4F-A08D-72406F0C7F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463572" y="667165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149034B2-7F56-C847-8253-CA7B15363E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55472824"/>
                  </p:ext>
                </p:extLst>
              </p:nvPr>
            </p:nvGraphicFramePr>
            <p:xfrm>
              <a:off x="3069203" y="2545426"/>
              <a:ext cx="1370748" cy="1410501"/>
            </p:xfrm>
            <a:graphic>
              <a:graphicData uri="http://schemas.microsoft.com/office/powerpoint/2016/slidezoom">
                <pslz:sldZm>
                  <pslz:sldZmObj sldId="302" cId="4032996052">
                    <pslz:zmPr id="{C1B0442C-3B4F-984A-B69F-60770A892305}" returnToParent="0" imageType="cover" transitionDur="1000">
                      <p166:blipFill xmlns:p166="http://schemas.microsoft.com/office/powerpoint/2016/6/main">
                        <a:blip r:embed="rId17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Vista general de diapositiva 10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149034B2-7F56-C847-8253-CA7B15363E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69203" y="2545426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6C025D7E-1004-434F-80E4-551B71B6D0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0659042"/>
                  </p:ext>
                </p:extLst>
              </p:nvPr>
            </p:nvGraphicFramePr>
            <p:xfrm>
              <a:off x="4534777" y="2536519"/>
              <a:ext cx="1370748" cy="1410501"/>
            </p:xfrm>
            <a:graphic>
              <a:graphicData uri="http://schemas.microsoft.com/office/powerpoint/2016/slidezoom">
                <pslz:sldZm>
                  <pslz:sldZmObj sldId="303" cId="2833723227">
                    <pslz:zmPr id="{6DF54B15-23E1-7E43-AAF1-F4CAA0A07D79}" returnToParent="0" imageType="cover" transitionDur="1000">
                      <p166:blipFill xmlns:p166="http://schemas.microsoft.com/office/powerpoint/2016/6/main">
                        <a:blip r:embed="rId2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Vista general de diapositiva 12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6C025D7E-1004-434F-80E4-551B71B6D0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34777" y="2536519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Vista general de diapositiva 17">
                <a:extLst>
                  <a:ext uri="{FF2B5EF4-FFF2-40B4-BE49-F238E27FC236}">
                    <a16:creationId xmlns:a16="http://schemas.microsoft.com/office/drawing/2014/main" id="{76982959-F52B-A448-8108-6655A3E8B1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0156313"/>
                  </p:ext>
                </p:extLst>
              </p:nvPr>
            </p:nvGraphicFramePr>
            <p:xfrm>
              <a:off x="6037753" y="2519710"/>
              <a:ext cx="1370748" cy="1410501"/>
            </p:xfrm>
            <a:graphic>
              <a:graphicData uri="http://schemas.microsoft.com/office/powerpoint/2016/slidezoom">
                <pslz:sldZm>
                  <pslz:sldZmObj sldId="308" cId="1011689195">
                    <pslz:zmPr id="{925E872C-41C4-6A41-9050-7606C9B9BB1C}" returnToParent="0" imageType="cover" transitionDur="1000">
                      <p166:blipFill xmlns:p166="http://schemas.microsoft.com/office/powerpoint/2016/6/main">
                        <a:blip r:embed="rId23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Vista general de diapositiva 17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76982959-F52B-A448-8108-6655A3E8B1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37753" y="2519710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BC7231C0-32B4-BC41-9B05-2E678574D2B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5568506"/>
                  </p:ext>
                </p:extLst>
              </p:nvPr>
            </p:nvGraphicFramePr>
            <p:xfrm>
              <a:off x="7503327" y="2519710"/>
              <a:ext cx="1370748" cy="1410501"/>
            </p:xfrm>
            <a:graphic>
              <a:graphicData uri="http://schemas.microsoft.com/office/powerpoint/2016/slidezoom">
                <pslz:sldZm>
                  <pslz:sldZmObj sldId="309" cId="1969568427">
                    <pslz:zmPr id="{E697F98F-E30B-584D-B182-5597BFD0615E}" returnToParent="0" imageType="cover" transitionDur="1000">
                      <p166:blipFill xmlns:p166="http://schemas.microsoft.com/office/powerpoint/2016/6/main">
                        <a:blip r:embed="rId26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0748" cy="1410501"/>
                        </a:xfrm>
                        <a:prstGeom prst="ellipse">
                          <a:avLst/>
                        </a:prstGeom>
                        <a:ln w="63500" cap="rnd">
                          <a:solidFill>
                            <a:srgbClr val="333333"/>
                          </a:solidFill>
                        </a:ln>
                        <a:effectLst>
                          <a:outerShdw blurRad="381000" dist="292100" dir="5400000" sx="-80000" sy="-18000" rotWithShape="0">
                            <a:srgbClr val="000000">
                              <a:alpha val="22000"/>
                            </a:srgbClr>
                          </a:outerShdw>
                        </a:effectLst>
                        <a:scene3d>
                          <a:camera prst="orthographicFront"/>
                          <a:lightRig rig="contrasting" dir="t">
                            <a:rot lat="0" lon="0" rev="3000000"/>
                          </a:lightRig>
                        </a:scene3d>
                        <a:sp3d contourW="7620">
                          <a:bevelT w="95250" h="31750"/>
                          <a:contourClr>
                            <a:srgbClr val="333333"/>
                          </a:contourClr>
                        </a:sp3d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Vista general de diapositiva 20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BC7231C0-32B4-BC41-9B05-2E678574D2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503327" y="2519710"/>
                <a:ext cx="1370748" cy="1410501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37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26309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Raíz de cebolla </a:t>
            </a:r>
            <a:r>
              <a:rPr lang="es-ES_tradnl" sz="1800" b="1" i="1" dirty="0">
                <a:solidFill>
                  <a:schemeClr val="bg1"/>
                </a:solidFill>
              </a:rPr>
              <a:t>(</a:t>
            </a:r>
            <a:r>
              <a:rPr lang="es-ES_tradnl" sz="1800" b="1" i="1" dirty="0" err="1">
                <a:solidFill>
                  <a:schemeClr val="bg1"/>
                </a:solidFill>
              </a:rPr>
              <a:t>Allium</a:t>
            </a:r>
            <a:r>
              <a:rPr lang="es-ES_tradnl" sz="18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40 x 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056992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6AA222D-7C44-DD45-A1B8-0A74E78DD3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604079C5-3642-E648-88DA-62987017F8B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944" y="-6608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94176"/>
      </p:ext>
    </p:extLst>
  </p:cSld>
  <p:clrMapOvr>
    <a:masterClrMapping/>
  </p:clrMapOvr>
  <p:transition advClick="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Raíz de cebolla </a:t>
            </a:r>
            <a:r>
              <a:rPr lang="es-ES_tradnl" sz="2000" b="1" i="1" dirty="0">
                <a:solidFill>
                  <a:schemeClr val="bg1"/>
                </a:solidFill>
              </a:rPr>
              <a:t>(</a:t>
            </a:r>
            <a:r>
              <a:rPr lang="es-ES_tradnl" sz="2000" b="1" i="1" dirty="0" err="1">
                <a:solidFill>
                  <a:schemeClr val="bg1"/>
                </a:solidFill>
              </a:rPr>
              <a:t>Allium</a:t>
            </a:r>
            <a:r>
              <a:rPr lang="es-ES_tradnl" sz="20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100 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C8E9054-6645-4B42-803B-7B44F92A7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31414C5F-577B-AC4B-978C-FD464B1F827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076" y="-15001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81170"/>
      </p:ext>
    </p:extLst>
  </p:cSld>
  <p:clrMapOvr>
    <a:masterClrMapping/>
  </p:clrMapOvr>
  <p:transition advClick="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6608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Raíz de cebolla </a:t>
            </a:r>
            <a:r>
              <a:rPr lang="es-ES_tradnl" sz="1800" b="1" i="1" dirty="0">
                <a:solidFill>
                  <a:schemeClr val="bg1"/>
                </a:solidFill>
              </a:rPr>
              <a:t>(</a:t>
            </a:r>
            <a:r>
              <a:rPr lang="es-ES_tradnl" sz="1800" b="1" i="1" dirty="0" err="1">
                <a:solidFill>
                  <a:schemeClr val="bg1"/>
                </a:solidFill>
              </a:rPr>
              <a:t>Allium</a:t>
            </a:r>
            <a:r>
              <a:rPr lang="es-ES_tradnl" sz="18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1800" b="1" dirty="0">
              <a:solidFill>
                <a:schemeClr val="bg1"/>
              </a:solidFill>
            </a:endParaRP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100 x</a:t>
            </a:r>
          </a:p>
          <a:p>
            <a:pPr algn="ctr"/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022B0E4-997B-4746-9B8E-BDDF663E5F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AC7DEA49-8D24-454F-8A20-4B2AEBFA153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980" y="6608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97829"/>
      </p:ext>
    </p:extLst>
  </p:cSld>
  <p:clrMapOvr>
    <a:masterClrMapping/>
  </p:clrMapOvr>
  <p:transition advClick="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0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1800" b="1" dirty="0">
                <a:solidFill>
                  <a:schemeClr val="bg1"/>
                </a:solidFill>
              </a:rPr>
              <a:t>Raíz de cebolla </a:t>
            </a:r>
            <a:r>
              <a:rPr lang="es-ES_tradnl" sz="1800" b="1" i="1" dirty="0">
                <a:solidFill>
                  <a:schemeClr val="bg1"/>
                </a:solidFill>
              </a:rPr>
              <a:t>(</a:t>
            </a:r>
            <a:r>
              <a:rPr lang="es-ES_tradnl" sz="1800" b="1" i="1" dirty="0" err="1">
                <a:solidFill>
                  <a:schemeClr val="bg1"/>
                </a:solidFill>
              </a:rPr>
              <a:t>Allium</a:t>
            </a:r>
            <a:r>
              <a:rPr lang="es-ES_tradnl" sz="18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1800" b="1" dirty="0">
              <a:solidFill>
                <a:schemeClr val="bg1"/>
              </a:solidFill>
            </a:endParaRPr>
          </a:p>
          <a:p>
            <a:pPr algn="ctr"/>
            <a:r>
              <a:rPr lang="es-MX" sz="1800" b="1" dirty="0">
                <a:solidFill>
                  <a:schemeClr val="bg1"/>
                </a:solidFill>
              </a:rPr>
              <a:t>100 x</a:t>
            </a:r>
          </a:p>
          <a:p>
            <a:pPr algn="ctr"/>
            <a:endParaRPr lang="es-ES_tradnl" sz="18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6C4B815A-078E-0E4D-94AF-CF4EB138F6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C4B815A-078E-0E4D-94AF-CF4EB138F6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EA19B7E9-3569-AF49-9D38-3124BDD40E0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553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78233"/>
      </p:ext>
    </p:extLst>
  </p:cSld>
  <p:clrMapOvr>
    <a:masterClrMapping/>
  </p:clrMapOvr>
  <p:transition advClick="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-13216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Raíz de cebolla </a:t>
            </a:r>
            <a:r>
              <a:rPr lang="es-ES_tradnl" sz="2000" b="1" i="1" dirty="0">
                <a:solidFill>
                  <a:schemeClr val="bg1"/>
                </a:solidFill>
              </a:rPr>
              <a:t>(</a:t>
            </a:r>
            <a:r>
              <a:rPr lang="es-ES_tradnl" sz="2000" b="1" i="1" dirty="0" err="1">
                <a:solidFill>
                  <a:schemeClr val="bg1"/>
                </a:solidFill>
              </a:rPr>
              <a:t>Allium</a:t>
            </a:r>
            <a:r>
              <a:rPr lang="es-ES_tradnl" sz="20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100 x</a:t>
            </a: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38FB59C9-E9A5-814F-85B3-DFF1719D38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8FB59C9-E9A5-814F-85B3-DFF1719D38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89E6062B-F250-3D44-8A41-6605AD638C2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81" y="6607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96052"/>
      </p:ext>
    </p:extLst>
  </p:cSld>
  <p:clrMapOvr>
    <a:masterClrMapping/>
  </p:clrMapOvr>
  <p:transition advClick="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0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Raíz de cebolla </a:t>
            </a:r>
            <a:r>
              <a:rPr lang="es-ES_tradnl" sz="2000" b="1" i="1" dirty="0">
                <a:solidFill>
                  <a:schemeClr val="bg1"/>
                </a:solidFill>
              </a:rPr>
              <a:t>(</a:t>
            </a:r>
            <a:r>
              <a:rPr lang="es-ES_tradnl" sz="2000" b="1" i="1" dirty="0" err="1">
                <a:solidFill>
                  <a:schemeClr val="bg1"/>
                </a:solidFill>
              </a:rPr>
              <a:t>Allium</a:t>
            </a:r>
            <a:r>
              <a:rPr lang="es-ES_tradnl" sz="20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100 x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980561"/>
                  </p:ext>
                </p:extLst>
              </p:nvPr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C061A66E-63C7-104D-B5DB-FC7A8A82AE7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5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23227"/>
      </p:ext>
    </p:extLst>
  </p:cSld>
  <p:clrMapOvr>
    <a:masterClrMapping/>
  </p:clrMapOvr>
  <p:transition advClick="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0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Raíz de cebolla </a:t>
            </a:r>
            <a:r>
              <a:rPr lang="es-ES_tradnl" sz="2000" b="1" i="1" dirty="0">
                <a:solidFill>
                  <a:schemeClr val="bg1"/>
                </a:solidFill>
              </a:rPr>
              <a:t>(</a:t>
            </a:r>
            <a:r>
              <a:rPr lang="es-ES_tradnl" sz="2000" b="1" i="1" dirty="0" err="1">
                <a:solidFill>
                  <a:schemeClr val="bg1"/>
                </a:solidFill>
              </a:rPr>
              <a:t>Allium</a:t>
            </a:r>
            <a:r>
              <a:rPr lang="es-ES_tradnl" sz="20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100 x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71A61035-B3BF-2F44-B0CD-A6338E642B5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553" y="0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89195"/>
      </p:ext>
    </p:extLst>
  </p:cSld>
  <p:clrMapOvr>
    <a:masterClrMapping/>
  </p:clrMapOvr>
  <p:transition advClick="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áfico 96" descr="Gesto de doble toque">
            <a:extLst>
              <a:ext uri="{FF2B5EF4-FFF2-40B4-BE49-F238E27FC236}">
                <a16:creationId xmlns:a16="http://schemas.microsoft.com/office/drawing/2014/main" id="{3D0E5BD9-AD36-0341-AC1A-EFB5DEEDF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6424" y="424231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59272" y="3958719"/>
              <a:ext cx="1737736" cy="1285875"/>
            </p:xfrm>
            <a:graphic>
              <a:graphicData uri="http://schemas.microsoft.com/office/powerpoint/2016/slidezoom">
                <pslz:sldZm>
                  <pslz:sldZmObj sldId="292" cId="2198736746">
                    <pslz:zmPr id="{35505C9B-5665-8242-B2BD-776945CF4BC4}" returnToParent="0" imageType="cover" transitionDur="1000">
                      <p166:blipFill xmlns:p166="http://schemas.microsoft.com/office/powerpoint/2016/6/main">
                        <a:blip r:embed="rId5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Vista general de diapositiva 15">
                <a:extLst>
                  <a:ext uri="{FF2B5EF4-FFF2-40B4-BE49-F238E27FC236}">
                    <a16:creationId xmlns:a16="http://schemas.microsoft.com/office/drawing/2014/main" id="{AEC72257-DABB-3944-A736-8ECEBE8A5D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59272" y="3958719"/>
                <a:ext cx="1737736" cy="1285875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sp>
        <p:nvSpPr>
          <p:cNvPr id="17" name="Marcador de número de diapositiva 3">
            <a:extLst>
              <a:ext uri="{FF2B5EF4-FFF2-40B4-BE49-F238E27FC236}">
                <a16:creationId xmlns:a16="http://schemas.microsoft.com/office/drawing/2014/main" id="{B960BAEE-A9A8-AB45-A14F-9A0825200A86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AD8FF66-063F-2D49-9927-DD518EE5C3F9}"/>
              </a:ext>
            </a:extLst>
          </p:cNvPr>
          <p:cNvSpPr/>
          <p:nvPr/>
        </p:nvSpPr>
        <p:spPr>
          <a:xfrm>
            <a:off x="4812724" y="-13215"/>
            <a:ext cx="4331276" cy="5156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01B7C-3B11-4747-8110-D20872099D2C}"/>
              </a:ext>
            </a:extLst>
          </p:cNvPr>
          <p:cNvSpPr/>
          <p:nvPr/>
        </p:nvSpPr>
        <p:spPr>
          <a:xfrm>
            <a:off x="-34076" y="0"/>
            <a:ext cx="4846800" cy="515671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id="{D637D05F-DB89-BE4B-9C26-AC59B04AE705}"/>
              </a:ext>
            </a:extLst>
          </p:cNvPr>
          <p:cNvSpPr txBox="1">
            <a:spLocks/>
          </p:cNvSpPr>
          <p:nvPr/>
        </p:nvSpPr>
        <p:spPr>
          <a:xfrm>
            <a:off x="5549983" y="4083690"/>
            <a:ext cx="1737736" cy="66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MX" sz="1600" b="1" dirty="0">
                <a:solidFill>
                  <a:schemeClr val="accent6">
                    <a:lumMod val="50000"/>
                  </a:schemeClr>
                </a:solidFill>
              </a:rPr>
              <a:t>Clic en la platina para cambiar la preparación</a:t>
            </a: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F076E29E-6A3E-A240-83FB-CC78BCE830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1989" y="1450138"/>
            <a:ext cx="3990198" cy="2598131"/>
          </a:xfrm>
        </p:spPr>
        <p:txBody>
          <a:bodyPr/>
          <a:lstStyle/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1. Identificar las principales fases de la mitosis.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  <a:p>
            <a:pPr lvl="0" algn="just"/>
            <a:r>
              <a:rPr lang="es-MX" sz="2000" b="1" dirty="0">
                <a:solidFill>
                  <a:srgbClr val="071121"/>
                </a:solidFill>
              </a:rPr>
              <a:t>2. Realizar anotaciones y dibujos de los ejemplares.</a:t>
            </a:r>
          </a:p>
          <a:p>
            <a:pPr lvl="0" algn="just"/>
            <a:endParaRPr lang="es-MX" sz="2000" b="1" dirty="0">
              <a:solidFill>
                <a:srgbClr val="071121"/>
              </a:solidFill>
            </a:endParaRPr>
          </a:p>
        </p:txBody>
      </p:sp>
      <p:sp>
        <p:nvSpPr>
          <p:cNvPr id="11" name="Marcador de número de diapositiva 3">
            <a:extLst>
              <a:ext uri="{FF2B5EF4-FFF2-40B4-BE49-F238E27FC236}">
                <a16:creationId xmlns:a16="http://schemas.microsoft.com/office/drawing/2014/main" id="{F8526669-EC28-E94A-A731-909A66426C35}"/>
              </a:ext>
            </a:extLst>
          </p:cNvPr>
          <p:cNvSpPr txBox="1">
            <a:spLocks/>
          </p:cNvSpPr>
          <p:nvPr/>
        </p:nvSpPr>
        <p:spPr>
          <a:xfrm>
            <a:off x="5046424" y="141194"/>
            <a:ext cx="3921328" cy="13984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softEdge rad="62230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algn="ctr"/>
            <a:r>
              <a:rPr lang="es-ES_tradnl" sz="2000" b="1" dirty="0">
                <a:solidFill>
                  <a:schemeClr val="bg1"/>
                </a:solidFill>
              </a:rPr>
              <a:t>Raíz de cebolla </a:t>
            </a:r>
            <a:r>
              <a:rPr lang="es-ES_tradnl" sz="2000" b="1" i="1" dirty="0">
                <a:solidFill>
                  <a:schemeClr val="bg1"/>
                </a:solidFill>
              </a:rPr>
              <a:t>(</a:t>
            </a:r>
            <a:r>
              <a:rPr lang="es-ES_tradnl" sz="2000" b="1" i="1" dirty="0" err="1">
                <a:solidFill>
                  <a:schemeClr val="bg1"/>
                </a:solidFill>
              </a:rPr>
              <a:t>Allium</a:t>
            </a:r>
            <a:r>
              <a:rPr lang="es-ES_tradnl" sz="2000" b="1" i="1" dirty="0">
                <a:solidFill>
                  <a:schemeClr val="bg1"/>
                </a:solidFill>
              </a:rPr>
              <a:t> cepa)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  <a:p>
            <a:pPr algn="ctr"/>
            <a:r>
              <a:rPr lang="es-MX" sz="2000" b="1" dirty="0">
                <a:solidFill>
                  <a:schemeClr val="bg1"/>
                </a:solidFill>
              </a:rPr>
              <a:t>100 x</a:t>
            </a:r>
          </a:p>
          <a:p>
            <a:pPr algn="ctr"/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12" name="Gráfico 11" descr="Gesto de doble toque">
            <a:extLst>
              <a:ext uri="{FF2B5EF4-FFF2-40B4-BE49-F238E27FC236}">
                <a16:creationId xmlns:a16="http://schemas.microsoft.com/office/drawing/2014/main" id="{F9459482-28D5-5447-AEFB-C291E5A825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7007" y="4144456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Vista general de diapositiva 13"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350228" y="3772981"/>
              <a:ext cx="1737736" cy="1285875"/>
            </p:xfrm>
            <a:graphic>
              <a:graphicData uri="http://schemas.microsoft.com/office/powerpoint/2016/slidezoom">
                <pslz:sldZm>
                  <pslz:sldZmObj sldId="306" cId="3320379759">
                    <pslz:zmPr id="{2DF588B6-2569-E849-B390-CC308A226553}" returnToParent="0" imageType="cover" transitionDur="1000">
                      <p166:blipFill xmlns:p166="http://schemas.microsoft.com/office/powerpoint/2016/6/main">
                        <a:blip r:embed="rId10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77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Vista general de diapositiva 1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B22FA76-C896-DE48-9068-DE32AF6DC3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0228" y="3772981"/>
                <a:ext cx="17377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E26F9A47-9414-584B-85BD-600F568686F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81" y="-7049"/>
            <a:ext cx="49985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68427"/>
      </p:ext>
    </p:extLst>
  </p:cSld>
  <p:clrMapOvr>
    <a:masterClrMapping/>
  </p:clrMapOvr>
  <p:transition advClick="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1268236" y="2666481"/>
            <a:ext cx="2682714" cy="827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Da clic en el icono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de la opción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tx1"/>
                </a:solidFill>
              </a:rPr>
              <a:t> deseada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773" y="1849052"/>
            <a:ext cx="941825" cy="30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76;p46">
            <a:hlinkClick r:id="" action="ppaction://hlinkshowjump?jump=endshow"/>
            <a:extLst>
              <a:ext uri="{FF2B5EF4-FFF2-40B4-BE49-F238E27FC236}">
                <a16:creationId xmlns:a16="http://schemas.microsoft.com/office/drawing/2014/main" id="{1A941542-59F6-1345-877C-DF5961788841}"/>
              </a:ext>
            </a:extLst>
          </p:cNvPr>
          <p:cNvSpPr/>
          <p:nvPr/>
        </p:nvSpPr>
        <p:spPr>
          <a:xfrm>
            <a:off x="6671574" y="3816276"/>
            <a:ext cx="699424" cy="634038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01;p16">
            <a:extLst>
              <a:ext uri="{FF2B5EF4-FFF2-40B4-BE49-F238E27FC236}">
                <a16:creationId xmlns:a16="http://schemas.microsoft.com/office/drawing/2014/main" id="{9FC91D0B-F8EB-E040-98B3-8CD8E0EB3858}"/>
              </a:ext>
            </a:extLst>
          </p:cNvPr>
          <p:cNvSpPr txBox="1">
            <a:spLocks noGrp="1"/>
          </p:cNvSpPr>
          <p:nvPr/>
        </p:nvSpPr>
        <p:spPr>
          <a:xfrm>
            <a:off x="4004551" y="2208302"/>
            <a:ext cx="2330562" cy="7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Volver a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realizar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el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" sz="1800" b="1" dirty="0" err="1">
                <a:solidFill>
                  <a:schemeClr val="accent6">
                    <a:lumMod val="75000"/>
                  </a:schemeClr>
                </a:solidFill>
              </a:rPr>
              <a:t>ejercicio</a:t>
            </a:r>
            <a:r>
              <a:rPr lang="en" sz="1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45576C4-3853-3C4F-B77A-8694CF93B7AF}"/>
              </a:ext>
            </a:extLst>
          </p:cNvPr>
          <p:cNvSpPr/>
          <p:nvPr/>
        </p:nvSpPr>
        <p:spPr>
          <a:xfrm>
            <a:off x="365283" y="263780"/>
            <a:ext cx="6231559" cy="1719566"/>
          </a:xfrm>
          <a:prstGeom prst="rect">
            <a:avLst/>
          </a:prstGeom>
          <a:solidFill>
            <a:srgbClr val="E7D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15705" y="834174"/>
            <a:ext cx="5730714" cy="552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¡Gracias por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realizar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 el </a:t>
            </a:r>
            <a:r>
              <a:rPr lang="en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ejercicio</a:t>
            </a:r>
            <a:r>
              <a:rPr lang="en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!</a:t>
            </a:r>
            <a:endParaRPr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8" name="Google Shape;101;p16">
            <a:extLst>
              <a:ext uri="{FF2B5EF4-FFF2-40B4-BE49-F238E27FC236}">
                <a16:creationId xmlns:a16="http://schemas.microsoft.com/office/drawing/2014/main" id="{4653D2EC-F966-254B-8C29-63A08F645483}"/>
              </a:ext>
            </a:extLst>
          </p:cNvPr>
          <p:cNvSpPr txBox="1">
            <a:spLocks noGrp="1"/>
          </p:cNvSpPr>
          <p:nvPr/>
        </p:nvSpPr>
        <p:spPr>
          <a:xfrm>
            <a:off x="4044182" y="3551232"/>
            <a:ext cx="2290931" cy="9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✘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Bitter Thin"/>
              <a:buChar char="✗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●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itter Thin"/>
              <a:buChar char="○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000"/>
              <a:buFont typeface="Bitter Thin"/>
              <a:buChar char="■"/>
              <a:defRPr sz="2000" b="0" i="0" u="none" strike="noStrike" cap="none">
                <a:solidFill>
                  <a:schemeClr val="dk1"/>
                </a:solidFill>
                <a:latin typeface="Bitter Thin"/>
                <a:ea typeface="Bitter Thin"/>
                <a:cs typeface="Bitter Thin"/>
                <a:sym typeface="Bitter Thin"/>
              </a:defRPr>
            </a:lvl9pPr>
          </a:lstStyle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lang="en" dirty="0"/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 err="1">
                <a:solidFill>
                  <a:schemeClr val="accent2"/>
                </a:solidFill>
              </a:rPr>
              <a:t>Finalizar</a:t>
            </a:r>
            <a:r>
              <a:rPr lang="en" sz="1800" b="1" dirty="0">
                <a:solidFill>
                  <a:schemeClr val="accent2"/>
                </a:solidFill>
              </a:rPr>
              <a:t> </a:t>
            </a:r>
          </a:p>
          <a:p>
            <a:pPr marL="127000" lvl="0" indent="0" algn="r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chemeClr val="accent2"/>
                </a:solidFill>
              </a:rPr>
              <a:t>el </a:t>
            </a:r>
            <a:r>
              <a:rPr lang="en" sz="1800" b="1" dirty="0" err="1">
                <a:solidFill>
                  <a:schemeClr val="accent2"/>
                </a:solidFill>
              </a:rPr>
              <a:t>ejercicio</a:t>
            </a:r>
            <a:r>
              <a:rPr lang="en" sz="1800" b="1" dirty="0">
                <a:solidFill>
                  <a:schemeClr val="accent2"/>
                </a:solidFill>
              </a:rPr>
              <a:t>: 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19" name="Google Shape;682;p46">
            <a:extLst>
              <a:ext uri="{FF2B5EF4-FFF2-40B4-BE49-F238E27FC236}">
                <a16:creationId xmlns:a16="http://schemas.microsoft.com/office/drawing/2014/main" id="{E1A5DFBF-80BD-1C45-90C5-80FF95685066}"/>
              </a:ext>
            </a:extLst>
          </p:cNvPr>
          <p:cNvSpPr/>
          <p:nvPr/>
        </p:nvSpPr>
        <p:spPr>
          <a:xfrm>
            <a:off x="1281289" y="2263725"/>
            <a:ext cx="2628464" cy="2328027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Vista general de diapositiva 3"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1883819"/>
                  </p:ext>
                </p:extLst>
              </p:nvPr>
            </p:nvGraphicFramePr>
            <p:xfrm>
              <a:off x="6674860" y="2283857"/>
              <a:ext cx="863738" cy="1055679"/>
            </p:xfrm>
            <a:graphic>
              <a:graphicData uri="http://schemas.microsoft.com/office/powerpoint/2016/slidezoom">
                <pslz:sldZm>
                  <pslz:sldZmObj sldId="306" cId="3320379759">
                    <pslz:zmPr id="{D6E74CD4-7743-6F44-9D0D-3979EFEF8627}" returnToParent="0" imageType="cover" transitionDur="1000">
                      <p166:blipFill xmlns:p166="http://schemas.microsoft.com/office/powerpoint/2016/6/main">
                        <a:blip r:embed="rId4" cstate="email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3738" cy="105567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Vista general de diapositiva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414BDB25-2944-BD4C-A013-0B32B06989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860" y="2283857"/>
                <a:ext cx="863738" cy="105567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>
        <p14:flash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Paris template">
  <a:themeElements>
    <a:clrScheme name="Custom 347">
      <a:dk1>
        <a:srgbClr val="49413E"/>
      </a:dk1>
      <a:lt1>
        <a:srgbClr val="FFFFFF"/>
      </a:lt1>
      <a:dk2>
        <a:srgbClr val="9D9A8E"/>
      </a:dk2>
      <a:lt2>
        <a:srgbClr val="EDEADE"/>
      </a:lt2>
      <a:accent1>
        <a:srgbClr val="E2AB30"/>
      </a:accent1>
      <a:accent2>
        <a:srgbClr val="998B36"/>
      </a:accent2>
      <a:accent3>
        <a:srgbClr val="D8CA7E"/>
      </a:accent3>
      <a:accent4>
        <a:srgbClr val="D89168"/>
      </a:accent4>
      <a:accent5>
        <a:srgbClr val="BB584C"/>
      </a:accent5>
      <a:accent6>
        <a:srgbClr val="994F5F"/>
      </a:accent6>
      <a:hlink>
        <a:srgbClr val="6B331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3771FAEF16B49B54DEA17AE6C395E" ma:contentTypeVersion="9" ma:contentTypeDescription="Crear nuevo documento." ma:contentTypeScope="" ma:versionID="5e9d8339168beb32f4283e974eb0158a">
  <xsd:schema xmlns:xsd="http://www.w3.org/2001/XMLSchema" xmlns:xs="http://www.w3.org/2001/XMLSchema" xmlns:p="http://schemas.microsoft.com/office/2006/metadata/properties" xmlns:ns2="4a7fbe71-3046-42fc-becf-4b282fe4f6d9" targetNamespace="http://schemas.microsoft.com/office/2006/metadata/properties" ma:root="true" ma:fieldsID="7412650a83db03ec9b3ca2e4480d8c55" ns2:_="">
    <xsd:import namespace="4a7fbe71-3046-42fc-becf-4b282fe4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fbe71-3046-42fc-becf-4b282fe4f6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427CEF-7340-4E08-8711-59C8580D027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867DA4-6D1E-4B16-9E1D-C0B9591DC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fbe71-3046-42fc-becf-4b282fe4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FACC0A-C939-4262-ADA6-4C957F2CEA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803</Words>
  <Application>Microsoft Macintosh PowerPoint</Application>
  <PresentationFormat>Presentación en pantalla (16:9)</PresentationFormat>
  <Paragraphs>143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Bitter</vt:lpstr>
      <vt:lpstr>Dancing Script</vt:lpstr>
      <vt:lpstr>Geneva</vt:lpstr>
      <vt:lpstr>Arial</vt:lpstr>
      <vt:lpstr>Bitter Thin</vt:lpstr>
      <vt:lpstr>Caveat</vt:lpstr>
      <vt:lpstr>Paris template</vt:lpstr>
      <vt:lpstr>Presentación de PowerPoint</vt:lpstr>
      <vt:lpstr>Introducción</vt:lpstr>
      <vt:lpstr>Introducción</vt:lpstr>
      <vt:lpstr>Introducción</vt:lpstr>
      <vt:lpstr>Introducción</vt:lpstr>
      <vt:lpstr>Presentación de PowerPoint</vt:lpstr>
      <vt:lpstr>Procedimiento</vt:lpstr>
      <vt:lpstr>Muestras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 por realizar el ejercicio!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ERICK JOSE PONCE MANJARREZ</cp:lastModifiedBy>
  <cp:revision>19</cp:revision>
  <dcterms:modified xsi:type="dcterms:W3CDTF">2021-09-27T08:38:31Z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0x010100A073771FAEF16B49B54DEA17AE6C395E</vt:lpwstr>
  </property>
</Properties>
</file>