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26"/>
  </p:notesMasterIdLst>
  <p:sldIdLst>
    <p:sldId id="256" r:id="rId2"/>
    <p:sldId id="258" r:id="rId3"/>
    <p:sldId id="287" r:id="rId4"/>
    <p:sldId id="300" r:id="rId5"/>
    <p:sldId id="299" r:id="rId6"/>
    <p:sldId id="295" r:id="rId7"/>
    <p:sldId id="296" r:id="rId8"/>
    <p:sldId id="309" r:id="rId9"/>
    <p:sldId id="310" r:id="rId10"/>
    <p:sldId id="297" r:id="rId11"/>
    <p:sldId id="311" r:id="rId12"/>
    <p:sldId id="312" r:id="rId13"/>
    <p:sldId id="313" r:id="rId14"/>
    <p:sldId id="314" r:id="rId15"/>
    <p:sldId id="298" r:id="rId16"/>
    <p:sldId id="301" r:id="rId17"/>
    <p:sldId id="302" r:id="rId18"/>
    <p:sldId id="307" r:id="rId19"/>
    <p:sldId id="306" r:id="rId20"/>
    <p:sldId id="308" r:id="rId21"/>
    <p:sldId id="315" r:id="rId22"/>
    <p:sldId id="316" r:id="rId23"/>
    <p:sldId id="303" r:id="rId24"/>
    <p:sldId id="305" r:id="rId2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27"/>
      <p:bold r:id="rId28"/>
      <p:italic r:id="rId29"/>
      <p:boldItalic r:id="rId30"/>
    </p:embeddedFont>
    <p:embeddedFont>
      <p:font typeface="Josefin Sans" panose="020F0502020204030204" pitchFamily="34" charset="0"/>
      <p:regular r:id="rId31"/>
      <p:bold r:id="rId32"/>
      <p:italic r:id="rId33"/>
      <p:boldItalic r:id="rId34"/>
    </p:embeddedFont>
    <p:embeddedFont>
      <p:font typeface="Oswald" pitchFamily="2" charset="77"/>
      <p:regular r:id="rId35"/>
      <p:bold r:id="rId36"/>
    </p:embeddedFont>
    <p:embeddedFont>
      <p:font typeface="Tinos" panose="02020603050405020304" pitchFamily="18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pGMzEeI6MsD2dzglwEfJ+g==" hashData="Q9n95iue0SAvIgdGXEtJiIZewB++UCHPnB5yRo53c8J+2QgvGhJSIAInN5692AJbBMjiWLpgO1HZ54EWgIPGi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4125"/>
    <a:srgbClr val="3EB391"/>
    <a:srgbClr val="86C581"/>
    <a:srgbClr val="BAEFBC"/>
    <a:srgbClr val="C7EA8F"/>
    <a:srgbClr val="0688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B41269-2075-40D9-B18E-776F517F32B3}">
  <a:tblStyle styleId="{1DB41269-2075-40D9-B18E-776F517F32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40"/>
    <p:restoredTop sz="94580"/>
  </p:normalViewPr>
  <p:slideViewPr>
    <p:cSldViewPr snapToGrid="0" snapToObjects="1">
      <p:cViewPr varScale="1">
        <p:scale>
          <a:sx n="190" d="100"/>
          <a:sy n="190" d="100"/>
        </p:scale>
        <p:origin x="21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8103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0881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4773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2334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8201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5660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71651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7047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5446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9256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80044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4919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55390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44942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04336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60528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2950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58612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40392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78920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2514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195400" y="1915625"/>
            <a:ext cx="5307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◈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◆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◇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⬥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24" name="Google Shape;24;p5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4961272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30" name="Google Shape;30;p6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1556175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2"/>
          </p:nvPr>
        </p:nvSpPr>
        <p:spPr>
          <a:xfrm>
            <a:off x="3798226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3"/>
          </p:nvPr>
        </p:nvSpPr>
        <p:spPr>
          <a:xfrm>
            <a:off x="6040277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37" name="Google Shape;37;p7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body" idx="1"/>
          </p:nvPr>
        </p:nvSpPr>
        <p:spPr>
          <a:xfrm>
            <a:off x="1592350" y="3640275"/>
            <a:ext cx="65625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Clr>
                <a:srgbClr val="666666"/>
              </a:buClr>
              <a:buSzPts val="1600"/>
              <a:buNone/>
              <a:defRPr sz="1600" i="1">
                <a:solidFill>
                  <a:srgbClr val="666666"/>
                </a:solidFill>
              </a:defRPr>
            </a:lvl1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45" name="Google Shape;45;p9"/>
          <p:cNvCxnSpPr/>
          <p:nvPr/>
        </p:nvCxnSpPr>
        <p:spPr>
          <a:xfrm>
            <a:off x="1706950" y="3643125"/>
            <a:ext cx="6321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libro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5" r:id="rId5"/>
    <p:sldLayoutId id="2147483657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7.png"/><Relationship Id="rId3" Type="http://schemas.openxmlformats.org/officeDocument/2006/relationships/image" Target="../media/image4.png"/><Relationship Id="rId21" Type="http://schemas.openxmlformats.org/officeDocument/2006/relationships/image" Target="../media/image8.png"/><Relationship Id="rId17" Type="http://schemas.openxmlformats.org/officeDocument/2006/relationships/image" Target="../media/image6.png"/><Relationship Id="rId25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4" Type="http://schemas.openxmlformats.org/officeDocument/2006/relationships/image" Target="../media/image10.png"/><Relationship Id="rId15" Type="http://schemas.openxmlformats.org/officeDocument/2006/relationships/image" Target="../media/image5.png"/><Relationship Id="rId23" Type="http://schemas.openxmlformats.org/officeDocument/2006/relationships/image" Target="../media/image9.png"/><Relationship Id="rId19" Type="http://schemas.openxmlformats.org/officeDocument/2006/relationships/image" Target="../media/image7.png"/><Relationship Id="rId14" Type="http://schemas.openxmlformats.org/officeDocument/2006/relationships/image" Target="../media/image4.png"/><Relationship Id="rId22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16.png"/><Relationship Id="rId4" Type="http://schemas.openxmlformats.org/officeDocument/2006/relationships/image" Target="../media/image19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0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3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3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3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1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31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1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31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ctrTitle"/>
          </p:nvPr>
        </p:nvSpPr>
        <p:spPr>
          <a:xfrm>
            <a:off x="1974081" y="651772"/>
            <a:ext cx="59701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Biología</a:t>
            </a:r>
            <a:r>
              <a:rPr lang="en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de </a:t>
            </a:r>
            <a:r>
              <a:rPr lang="en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animales</a:t>
            </a:r>
            <a:r>
              <a:rPr lang="en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I</a:t>
            </a:r>
            <a:endParaRPr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" name="Google Shape;56;p12">
            <a:extLst>
              <a:ext uri="{FF2B5EF4-FFF2-40B4-BE49-F238E27FC236}">
                <a16:creationId xmlns:a16="http://schemas.microsoft.com/office/drawing/2014/main" id="{54C2D086-5C77-184A-BD65-285CAF8FF3B4}"/>
              </a:ext>
            </a:extLst>
          </p:cNvPr>
          <p:cNvSpPr txBox="1">
            <a:spLocks/>
          </p:cNvSpPr>
          <p:nvPr/>
        </p:nvSpPr>
        <p:spPr>
          <a:xfrm>
            <a:off x="1384465" y="1991850"/>
            <a:ext cx="714936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s-MX" dirty="0">
                <a:solidFill>
                  <a:schemeClr val="accent5"/>
                </a:solidFill>
              </a:rPr>
              <a:t>“CLADO DEUTEROSTOMATA”</a:t>
            </a:r>
          </a:p>
        </p:txBody>
      </p:sp>
      <p:sp>
        <p:nvSpPr>
          <p:cNvPr id="5" name="Google Shape;86;p16">
            <a:extLst>
              <a:ext uri="{FF2B5EF4-FFF2-40B4-BE49-F238E27FC236}">
                <a16:creationId xmlns:a16="http://schemas.microsoft.com/office/drawing/2014/main" id="{2062F9DD-26D3-EB46-A0C1-DF311960B707}"/>
              </a:ext>
            </a:extLst>
          </p:cNvPr>
          <p:cNvSpPr txBox="1">
            <a:spLocks/>
          </p:cNvSpPr>
          <p:nvPr/>
        </p:nvSpPr>
        <p:spPr>
          <a:xfrm>
            <a:off x="1782165" y="3331928"/>
            <a:ext cx="6353965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Font typeface="Tinos"/>
              <a:buNone/>
            </a:pPr>
            <a:r>
              <a:rPr lang="es-MX" sz="2000" dirty="0">
                <a:solidFill>
                  <a:schemeClr val="tx1"/>
                </a:solidFill>
              </a:rPr>
              <a:t>Urquidez Bejarano Perla</a:t>
            </a:r>
          </a:p>
          <a:p>
            <a:pPr marL="0" indent="0" algn="ctr">
              <a:buFont typeface="Tinos"/>
              <a:buNone/>
            </a:pPr>
            <a:r>
              <a:rPr lang="es-MX" sz="2000" dirty="0">
                <a:solidFill>
                  <a:schemeClr val="tx1"/>
                </a:solidFill>
              </a:rPr>
              <a:t>Ponce Manjarrez Erick Jose</a:t>
            </a:r>
          </a:p>
        </p:txBody>
      </p:sp>
      <p:pic>
        <p:nvPicPr>
          <p:cNvPr id="6" name="Imagen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2D2E36C-FAF8-0B40-895F-842A371FE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835" y="3729728"/>
            <a:ext cx="1054100" cy="76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brir llave 24">
            <a:extLst>
              <a:ext uri="{FF2B5EF4-FFF2-40B4-BE49-F238E27FC236}">
                <a16:creationId xmlns:a16="http://schemas.microsoft.com/office/drawing/2014/main" id="{393A9444-A68C-9A47-81DF-53A79E150EE5}"/>
              </a:ext>
            </a:extLst>
          </p:cNvPr>
          <p:cNvSpPr/>
          <p:nvPr/>
        </p:nvSpPr>
        <p:spPr>
          <a:xfrm rot="5400000">
            <a:off x="4843306" y="-277976"/>
            <a:ext cx="371789" cy="3776434"/>
          </a:xfrm>
          <a:prstGeom prst="leftBrac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71789 w 371789"/>
                      <a:gd name="connsiteY0" fmla="*/ 3402312 h 3402312"/>
                      <a:gd name="connsiteX1" fmla="*/ 185894 w 371789"/>
                      <a:gd name="connsiteY1" fmla="*/ 3371331 h 3402312"/>
                      <a:gd name="connsiteX2" fmla="*/ 185895 w 371789"/>
                      <a:gd name="connsiteY2" fmla="*/ 1732137 h 3402312"/>
                      <a:gd name="connsiteX3" fmla="*/ 0 w 371789"/>
                      <a:gd name="connsiteY3" fmla="*/ 1701156 h 3402312"/>
                      <a:gd name="connsiteX4" fmla="*/ 185895 w 371789"/>
                      <a:gd name="connsiteY4" fmla="*/ 1670175 h 3402312"/>
                      <a:gd name="connsiteX5" fmla="*/ 185895 w 371789"/>
                      <a:gd name="connsiteY5" fmla="*/ 1156561 h 3402312"/>
                      <a:gd name="connsiteX6" fmla="*/ 185895 w 371789"/>
                      <a:gd name="connsiteY6" fmla="*/ 577379 h 3402312"/>
                      <a:gd name="connsiteX7" fmla="*/ 185895 w 371789"/>
                      <a:gd name="connsiteY7" fmla="*/ 30981 h 3402312"/>
                      <a:gd name="connsiteX8" fmla="*/ 371790 w 371789"/>
                      <a:gd name="connsiteY8" fmla="*/ 0 h 3402312"/>
                      <a:gd name="connsiteX9" fmla="*/ 371789 w 371789"/>
                      <a:gd name="connsiteY9" fmla="*/ 3402312 h 3402312"/>
                      <a:gd name="connsiteX0" fmla="*/ 371789 w 371789"/>
                      <a:gd name="connsiteY0" fmla="*/ 3402312 h 3402312"/>
                      <a:gd name="connsiteX1" fmla="*/ 185894 w 371789"/>
                      <a:gd name="connsiteY1" fmla="*/ 3371331 h 3402312"/>
                      <a:gd name="connsiteX2" fmla="*/ 185895 w 371789"/>
                      <a:gd name="connsiteY2" fmla="*/ 1732137 h 3402312"/>
                      <a:gd name="connsiteX3" fmla="*/ 0 w 371789"/>
                      <a:gd name="connsiteY3" fmla="*/ 1701156 h 3402312"/>
                      <a:gd name="connsiteX4" fmla="*/ 185895 w 371789"/>
                      <a:gd name="connsiteY4" fmla="*/ 1670175 h 3402312"/>
                      <a:gd name="connsiteX5" fmla="*/ 185895 w 371789"/>
                      <a:gd name="connsiteY5" fmla="*/ 1123777 h 3402312"/>
                      <a:gd name="connsiteX6" fmla="*/ 185895 w 371789"/>
                      <a:gd name="connsiteY6" fmla="*/ 593771 h 3402312"/>
                      <a:gd name="connsiteX7" fmla="*/ 185895 w 371789"/>
                      <a:gd name="connsiteY7" fmla="*/ 30981 h 3402312"/>
                      <a:gd name="connsiteX8" fmla="*/ 371790 w 371789"/>
                      <a:gd name="connsiteY8" fmla="*/ 0 h 3402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71789" h="3402312" stroke="0" extrusionOk="0">
                        <a:moveTo>
                          <a:pt x="371789" y="3402312"/>
                        </a:moveTo>
                        <a:cubicBezTo>
                          <a:pt x="266640" y="3400781"/>
                          <a:pt x="183440" y="3389362"/>
                          <a:pt x="185894" y="3371331"/>
                        </a:cubicBezTo>
                        <a:cubicBezTo>
                          <a:pt x="330321" y="2855338"/>
                          <a:pt x="66566" y="2282329"/>
                          <a:pt x="185895" y="1732137"/>
                        </a:cubicBezTo>
                        <a:cubicBezTo>
                          <a:pt x="176970" y="1723742"/>
                          <a:pt x="99287" y="1719839"/>
                          <a:pt x="0" y="1701156"/>
                        </a:cubicBezTo>
                        <a:cubicBezTo>
                          <a:pt x="100147" y="1699777"/>
                          <a:pt x="188101" y="1688339"/>
                          <a:pt x="185895" y="1670175"/>
                        </a:cubicBezTo>
                        <a:cubicBezTo>
                          <a:pt x="126327" y="1417268"/>
                          <a:pt x="243640" y="1322892"/>
                          <a:pt x="185895" y="1156561"/>
                        </a:cubicBezTo>
                        <a:cubicBezTo>
                          <a:pt x="128150" y="990230"/>
                          <a:pt x="249876" y="701225"/>
                          <a:pt x="185895" y="577379"/>
                        </a:cubicBezTo>
                        <a:cubicBezTo>
                          <a:pt x="121914" y="453533"/>
                          <a:pt x="234692" y="235880"/>
                          <a:pt x="185895" y="30981"/>
                        </a:cubicBezTo>
                        <a:cubicBezTo>
                          <a:pt x="182517" y="19459"/>
                          <a:pt x="254112" y="-17411"/>
                          <a:pt x="371790" y="0"/>
                        </a:cubicBezTo>
                        <a:cubicBezTo>
                          <a:pt x="380546" y="1194699"/>
                          <a:pt x="328474" y="2265731"/>
                          <a:pt x="371789" y="3402312"/>
                        </a:cubicBezTo>
                        <a:close/>
                      </a:path>
                      <a:path w="371789" h="3402312" fill="none" extrusionOk="0">
                        <a:moveTo>
                          <a:pt x="371789" y="3402312"/>
                        </a:moveTo>
                        <a:cubicBezTo>
                          <a:pt x="270657" y="3398102"/>
                          <a:pt x="187120" y="3392249"/>
                          <a:pt x="185894" y="3371331"/>
                        </a:cubicBezTo>
                        <a:cubicBezTo>
                          <a:pt x="263627" y="2748120"/>
                          <a:pt x="298932" y="2205647"/>
                          <a:pt x="185895" y="1732137"/>
                        </a:cubicBezTo>
                        <a:cubicBezTo>
                          <a:pt x="176128" y="1712528"/>
                          <a:pt x="110101" y="1691927"/>
                          <a:pt x="0" y="1701156"/>
                        </a:cubicBezTo>
                        <a:cubicBezTo>
                          <a:pt x="100453" y="1700300"/>
                          <a:pt x="184117" y="1682852"/>
                          <a:pt x="185895" y="1670175"/>
                        </a:cubicBezTo>
                        <a:cubicBezTo>
                          <a:pt x="122347" y="1489616"/>
                          <a:pt x="224770" y="1358871"/>
                          <a:pt x="185895" y="1123777"/>
                        </a:cubicBezTo>
                        <a:cubicBezTo>
                          <a:pt x="147020" y="888683"/>
                          <a:pt x="203125" y="816195"/>
                          <a:pt x="185895" y="593771"/>
                        </a:cubicBezTo>
                        <a:cubicBezTo>
                          <a:pt x="168665" y="371347"/>
                          <a:pt x="201596" y="290888"/>
                          <a:pt x="185895" y="30981"/>
                        </a:cubicBezTo>
                        <a:cubicBezTo>
                          <a:pt x="191522" y="18053"/>
                          <a:pt x="268840" y="6719"/>
                          <a:pt x="371790" y="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BB5E8C48-55F0-AE47-BB57-F6A95D4F19A7}"/>
              </a:ext>
            </a:extLst>
          </p:cNvPr>
          <p:cNvCxnSpPr>
            <a:cxnSpLocks/>
          </p:cNvCxnSpPr>
          <p:nvPr/>
        </p:nvCxnSpPr>
        <p:spPr>
          <a:xfrm>
            <a:off x="3140983" y="234290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130BFC9E-77EF-E144-9F9F-A794A750B8C6}"/>
              </a:ext>
            </a:extLst>
          </p:cNvPr>
          <p:cNvCxnSpPr>
            <a:cxnSpLocks/>
          </p:cNvCxnSpPr>
          <p:nvPr/>
        </p:nvCxnSpPr>
        <p:spPr>
          <a:xfrm>
            <a:off x="6917417" y="2250342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BCCFFFB1-7D2B-144C-A360-F44CC94DC467}"/>
              </a:ext>
            </a:extLst>
          </p:cNvPr>
          <p:cNvCxnSpPr>
            <a:cxnSpLocks/>
          </p:cNvCxnSpPr>
          <p:nvPr/>
        </p:nvCxnSpPr>
        <p:spPr>
          <a:xfrm>
            <a:off x="3140983" y="297318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684E17DB-B015-6B46-AE13-1BDEC28B0D67}"/>
              </a:ext>
            </a:extLst>
          </p:cNvPr>
          <p:cNvCxnSpPr>
            <a:cxnSpLocks/>
          </p:cNvCxnSpPr>
          <p:nvPr/>
        </p:nvCxnSpPr>
        <p:spPr>
          <a:xfrm>
            <a:off x="6917417" y="297318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68FEE4C0-3B99-9C40-81C2-FA2EDEDB0847}"/>
              </a:ext>
            </a:extLst>
          </p:cNvPr>
          <p:cNvCxnSpPr>
            <a:cxnSpLocks/>
          </p:cNvCxnSpPr>
          <p:nvPr/>
        </p:nvCxnSpPr>
        <p:spPr>
          <a:xfrm>
            <a:off x="3140832" y="366572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E4286BF2-9E76-E043-B2AA-715352535688}"/>
              </a:ext>
            </a:extLst>
          </p:cNvPr>
          <p:cNvCxnSpPr>
            <a:cxnSpLocks/>
          </p:cNvCxnSpPr>
          <p:nvPr/>
        </p:nvCxnSpPr>
        <p:spPr>
          <a:xfrm>
            <a:off x="6917266" y="366572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57622E6E-5383-824B-9AB4-50947F007DB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62178509"/>
                  </p:ext>
                </p:extLst>
              </p:nvPr>
            </p:nvGraphicFramePr>
            <p:xfrm>
              <a:off x="1272668" y="484208"/>
              <a:ext cx="7323027" cy="1167068"/>
            </p:xfrm>
            <a:graphic>
              <a:graphicData uri="http://schemas.microsoft.com/office/powerpoint/2016/slidezoom">
                <pslz:sldZm>
                  <pslz:sldZmObj sldId="287" cId="2550087902">
                    <pslz:zmPr id="{3113CA06-4025-964D-93CB-8AE2095203F0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323027" cy="116706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57622E6E-5383-824B-9AB4-50947F007DB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272668" y="484208"/>
                <a:ext cx="7323027" cy="1167068"/>
              </a:xfrm>
              <a:prstGeom prst="rect">
                <a:avLst/>
              </a:prstGeom>
            </p:spPr>
          </p:pic>
        </mc:Fallback>
      </mc:AlternateContent>
      <p:pic>
        <p:nvPicPr>
          <p:cNvPr id="26" name="Imagen 25">
            <a:hlinkClick r:id="" action="ppaction://hlinkshowjump?jump=endshow"/>
            <a:extLst>
              <a:ext uri="{FF2B5EF4-FFF2-40B4-BE49-F238E27FC236}">
                <a16:creationId xmlns:a16="http://schemas.microsoft.com/office/drawing/2014/main" id="{79F70B93-07DD-1D4E-89FE-E586C3BAAB7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55667" y="3665728"/>
            <a:ext cx="723900" cy="8509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F55E827F-8FEC-1E49-9906-44B10028A3D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25044867"/>
                  </p:ext>
                </p:extLst>
              </p:nvPr>
            </p:nvGraphicFramePr>
            <p:xfrm>
              <a:off x="1417273" y="1838866"/>
              <a:ext cx="3516908" cy="853367"/>
            </p:xfrm>
            <a:graphic>
              <a:graphicData uri="http://schemas.microsoft.com/office/powerpoint/2016/slidezoom">
                <pslz:sldZm>
                  <pslz:sldZmObj sldId="300" cId="2836005009">
                    <pslz:zmPr id="{1BA47B97-F395-A64F-A013-4B1F7DA46BE5}" returnToParent="0" imageType="cover" transitionDur="1000">
                      <p166:blipFill xmlns:p166="http://schemas.microsoft.com/office/powerpoint/2016/6/main">
                        <a:blip r:embed="rId1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516908" cy="85336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extLst>
                  <a:ext uri="{FF2B5EF4-FFF2-40B4-BE49-F238E27FC236}">
                    <a16:creationId xmlns:a16="http://schemas.microsoft.com/office/drawing/2014/main" id="{F55E827F-8FEC-1E49-9906-44B10028A3D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417273" y="1838866"/>
                <a:ext cx="3516908" cy="8533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966A8108-D6AF-1C4F-84CC-DBEBB6E475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32355638"/>
                  </p:ext>
                </p:extLst>
              </p:nvPr>
            </p:nvGraphicFramePr>
            <p:xfrm>
              <a:off x="5119484" y="1847671"/>
              <a:ext cx="3444329" cy="835756"/>
            </p:xfrm>
            <a:graphic>
              <a:graphicData uri="http://schemas.microsoft.com/office/powerpoint/2016/slidezoom">
                <pslz:sldZm>
                  <pslz:sldZmObj sldId="301" cId="4280072110">
                    <pslz:zmPr id="{47CC8BAF-D9B5-B747-B106-7AF0B0957FFF}" returnToParent="0" imageType="cover" transitionDur="1000">
                      <p166:blipFill xmlns:p166="http://schemas.microsoft.com/office/powerpoint/2016/6/main">
                        <a:blip r:embed="rId1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444329" cy="83575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extLst>
                  <a:ext uri="{FF2B5EF4-FFF2-40B4-BE49-F238E27FC236}">
                    <a16:creationId xmlns:a16="http://schemas.microsoft.com/office/drawing/2014/main" id="{966A8108-D6AF-1C4F-84CC-DBEBB6E475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119484" y="1847671"/>
                <a:ext cx="3444329" cy="8357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7969E847-9C90-F248-81EB-9D9CE4E3480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34828634"/>
                  </p:ext>
                </p:extLst>
              </p:nvPr>
            </p:nvGraphicFramePr>
            <p:xfrm>
              <a:off x="1602576" y="2513716"/>
              <a:ext cx="3140225" cy="689318"/>
            </p:xfrm>
            <a:graphic>
              <a:graphicData uri="http://schemas.microsoft.com/office/powerpoint/2016/slidezoom">
                <pslz:sldZm>
                  <pslz:sldZmObj sldId="299" cId="1196063322">
                    <pslz:zmPr id="{A943358F-F3AA-7143-BBF4-2466777DFF39}" returnToParent="0" imageType="cover" transitionDur="1000">
                      <p166:blipFill xmlns:p166="http://schemas.microsoft.com/office/powerpoint/2016/6/main">
                        <a:blip r:embed="rId2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40225" cy="68931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7969E847-9C90-F248-81EB-9D9CE4E3480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602576" y="2513716"/>
                <a:ext cx="3140225" cy="6893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Vista general de diapositiva 14">
                <a:extLst>
                  <a:ext uri="{FF2B5EF4-FFF2-40B4-BE49-F238E27FC236}">
                    <a16:creationId xmlns:a16="http://schemas.microsoft.com/office/drawing/2014/main" id="{BB4B20A2-DEFA-D64C-A2F3-31CD6890B95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5993032"/>
                  </p:ext>
                </p:extLst>
              </p:nvPr>
            </p:nvGraphicFramePr>
            <p:xfrm>
              <a:off x="5347153" y="2458282"/>
              <a:ext cx="3140226" cy="689318"/>
            </p:xfrm>
            <a:graphic>
              <a:graphicData uri="http://schemas.microsoft.com/office/powerpoint/2016/slidezoom">
                <pslz:sldZm>
                  <pslz:sldZmObj sldId="302" cId="2936723966">
                    <pslz:zmPr id="{3574F808-F1F9-C546-88C2-CB337CD37B3E}" returnToParent="0" imageType="cover" transitionDur="1000">
                      <p166:blipFill xmlns:p166="http://schemas.microsoft.com/office/powerpoint/2016/6/main">
                        <a:blip r:embed="rId2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40226" cy="68931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Vista general de diapositiva 14">
                <a:extLst>
                  <a:ext uri="{FF2B5EF4-FFF2-40B4-BE49-F238E27FC236}">
                    <a16:creationId xmlns:a16="http://schemas.microsoft.com/office/drawing/2014/main" id="{BB4B20A2-DEFA-D64C-A2F3-31CD6890B95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347153" y="2458282"/>
                <a:ext cx="3140226" cy="6893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7C1B0EF7-263B-4443-9563-09BA0959BF8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20387176"/>
                  </p:ext>
                </p:extLst>
              </p:nvPr>
            </p:nvGraphicFramePr>
            <p:xfrm>
              <a:off x="1893317" y="3142000"/>
              <a:ext cx="2495029" cy="678136"/>
            </p:xfrm>
            <a:graphic>
              <a:graphicData uri="http://schemas.microsoft.com/office/powerpoint/2016/slidezoom">
                <pslz:sldZm>
                  <pslz:sldZmObj sldId="297" cId="2252493776">
                    <pslz:zmPr id="{E6BB4EA0-7728-AA4C-9096-4DBC562D552C}" returnToParent="0" imageType="cover" transitionDur="1000">
                      <p166:blipFill xmlns:p166="http://schemas.microsoft.com/office/powerpoint/2016/6/main">
                        <a:blip r:embed="rId2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95029" cy="67813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7C1B0EF7-263B-4443-9563-09BA0959BF8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893317" y="3142000"/>
                <a:ext cx="2495029" cy="6781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EA0C883B-F87A-AE47-976E-C55398D6243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2945734"/>
                  </p:ext>
                </p:extLst>
              </p:nvPr>
            </p:nvGraphicFramePr>
            <p:xfrm>
              <a:off x="2483830" y="3806802"/>
              <a:ext cx="1377716" cy="701855"/>
            </p:xfrm>
            <a:graphic>
              <a:graphicData uri="http://schemas.microsoft.com/office/powerpoint/2016/slidezoom">
                <pslz:sldZm>
                  <pslz:sldZmObj sldId="298" cId="4164352751">
                    <pslz:zmPr id="{4A46868D-0FDD-0543-AA68-956B52D218C3}" returnToParent="0" imageType="cover" transitionDur="1000">
                      <p166:blipFill xmlns:p166="http://schemas.microsoft.com/office/powerpoint/2016/6/main">
                        <a:blip r:embed="rId2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7716" cy="70185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EA0C883B-F87A-AE47-976E-C55398D6243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483830" y="3806802"/>
                <a:ext cx="1377716" cy="7018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1" name="Vista general de diapositiva 20">
                <a:extLst>
                  <a:ext uri="{FF2B5EF4-FFF2-40B4-BE49-F238E27FC236}">
                    <a16:creationId xmlns:a16="http://schemas.microsoft.com/office/drawing/2014/main" id="{DE96B9B8-0117-3842-9053-0F4F0EA77E9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84473357"/>
                  </p:ext>
                </p:extLst>
              </p:nvPr>
            </p:nvGraphicFramePr>
            <p:xfrm>
              <a:off x="5716916" y="3169454"/>
              <a:ext cx="2408666" cy="654663"/>
            </p:xfrm>
            <a:graphic>
              <a:graphicData uri="http://schemas.microsoft.com/office/powerpoint/2016/slidezoom">
                <pslz:sldZm>
                  <pslz:sldZmObj sldId="303" cId="1240004918">
                    <pslz:zmPr id="{68AA00BF-A32F-9641-894D-22B43B5E4E2D}" returnToParent="0" imageType="cover" transitionDur="1000">
                      <p166:blipFill xmlns:p166="http://schemas.microsoft.com/office/powerpoint/2016/6/main">
                        <a:blip r:embed="rId2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08666" cy="65466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1" name="Vista general de diapositiva 20">
                <a:extLst>
                  <a:ext uri="{FF2B5EF4-FFF2-40B4-BE49-F238E27FC236}">
                    <a16:creationId xmlns:a16="http://schemas.microsoft.com/office/drawing/2014/main" id="{DE96B9B8-0117-3842-9053-0F4F0EA77E9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16916" y="3169454"/>
                <a:ext cx="2408666" cy="6546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FBDFE12A-DC20-6A41-8559-43688FFBD71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91223442"/>
                  </p:ext>
                </p:extLst>
              </p:nvPr>
            </p:nvGraphicFramePr>
            <p:xfrm>
              <a:off x="6282468" y="3834341"/>
              <a:ext cx="1269595" cy="646775"/>
            </p:xfrm>
            <a:graphic>
              <a:graphicData uri="http://schemas.microsoft.com/office/powerpoint/2016/slidezoom">
                <pslz:sldZm>
                  <pslz:sldZmObj sldId="305" cId="2006683616">
                    <pslz:zmPr id="{DC539504-D111-0840-836F-DC4B5AF7EC7B}" returnToParent="0" imageType="cover" transitionDur="1000">
                      <p166:blipFill xmlns:p166="http://schemas.microsoft.com/office/powerpoint/2016/6/main">
                        <a:blip r:embed="rId2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69595" cy="6467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FBDFE12A-DC20-6A41-8559-43688FFBD71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282468" y="3834341"/>
                <a:ext cx="1269595" cy="646775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2221621" y="1783281"/>
            <a:ext cx="5327374" cy="2095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None/>
            </a:pPr>
            <a:r>
              <a:rPr lang="es-MX" sz="2000" dirty="0"/>
              <a:t>Superfilo de animales en los cuales durante las etapas iniciales del desarrollo embrionario se forma primero el ano y la boca en segundo lugar. La boca del adulto no se deriva del blastoporo. </a:t>
            </a:r>
            <a:endParaRPr lang="es-MX" sz="2000" dirty="0">
              <a:solidFill>
                <a:schemeClr val="tx1"/>
              </a:solidFill>
            </a:endParaRPr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90762" y="62348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CLADO DEUTEROSTOMATA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86C1D4CE-0739-C743-A4DD-5A1D7CCEDF3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30959766"/>
                  </p:ext>
                </p:extLst>
              </p:nvPr>
            </p:nvGraphicFramePr>
            <p:xfrm>
              <a:off x="6763871" y="3479858"/>
              <a:ext cx="1684179" cy="1173822"/>
            </p:xfrm>
            <a:graphic>
              <a:graphicData uri="http://schemas.microsoft.com/office/powerpoint/2016/slidezoom">
                <pslz:sldZm>
                  <pslz:sldZmObj sldId="258" cId="0">
                    <pslz:zmPr id="{9108EBF3-7C0A-AB48-9BAA-E9509FE3B1D1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84179" cy="117382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extLst>
                  <a:ext uri="{FF2B5EF4-FFF2-40B4-BE49-F238E27FC236}">
                    <a16:creationId xmlns:a16="http://schemas.microsoft.com/office/drawing/2014/main" id="{86C1D4CE-0739-C743-A4DD-5A1D7CCEDF3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63871" y="3479858"/>
                <a:ext cx="1684179" cy="117382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0087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1618489" y="3168824"/>
            <a:ext cx="6724486" cy="2095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None/>
            </a:pPr>
            <a:r>
              <a:rPr lang="es-MX" sz="1800" dirty="0">
                <a:solidFill>
                  <a:schemeClr val="tx1"/>
                </a:solidFill>
              </a:rPr>
              <a:t>Animales de cuerpo redondeado, cilindrico o en forma de estrella. </a:t>
            </a:r>
          </a:p>
          <a:p>
            <a:pPr marL="0" indent="0" algn="ctr">
              <a:buNone/>
            </a:pPr>
            <a:r>
              <a:rPr lang="es-MX" sz="1800" dirty="0">
                <a:solidFill>
                  <a:schemeClr val="tx1"/>
                </a:solidFill>
              </a:rPr>
              <a:t>Exclusivamente marinos, bentónicos y con simetría pentarradial secundaria.</a:t>
            </a:r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PHYLUM ECHINODERMATA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A3A01D1C-A5B2-304D-B163-B66862195DE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23157481"/>
                  </p:ext>
                </p:extLst>
              </p:nvPr>
            </p:nvGraphicFramePr>
            <p:xfrm>
              <a:off x="3321030" y="1292455"/>
              <a:ext cx="3025981" cy="2008626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25981" cy="200862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A3A01D1C-A5B2-304D-B163-B66862195D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21030" y="1292455"/>
                <a:ext cx="3025981" cy="200862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6005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361157" y="682090"/>
            <a:ext cx="7086893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ECHINODERMATA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466998" y="1327305"/>
            <a:ext cx="3893740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r>
              <a:rPr lang="en" sz="1400" b="1" dirty="0"/>
              <a:t>Triblásticos y </a:t>
            </a:r>
            <a:r>
              <a:rPr lang="en" sz="1400" b="1" dirty="0" err="1"/>
              <a:t>celomados</a:t>
            </a:r>
            <a:endParaRPr lang="en" sz="1400" b="1" dirty="0"/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1400" b="1" dirty="0"/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r>
              <a:rPr lang="es-MX" sz="1400" b="1" dirty="0"/>
              <a:t>S</a:t>
            </a:r>
            <a:r>
              <a:rPr lang="en" sz="1400" b="1" dirty="0"/>
              <a:t>in cabeza </a:t>
            </a:r>
            <a:r>
              <a:rPr lang="en" sz="1400" b="1" dirty="0" err="1"/>
              <a:t>ni</a:t>
            </a:r>
            <a:r>
              <a:rPr lang="en" sz="1400" b="1" dirty="0"/>
              <a:t> </a:t>
            </a:r>
            <a:r>
              <a:rPr lang="en" sz="1400" b="1" dirty="0" err="1"/>
              <a:t>cerebro</a:t>
            </a:r>
            <a:endParaRPr lang="en" sz="1400" b="1" dirty="0"/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1400" b="1" dirty="0"/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r>
              <a:rPr lang="es-MX" sz="1400" b="1" dirty="0"/>
              <a:t>C</a:t>
            </a:r>
            <a:r>
              <a:rPr lang="en" sz="1400" b="1" dirty="0" err="1"/>
              <a:t>apacidad</a:t>
            </a:r>
            <a:r>
              <a:rPr lang="en" sz="1400" b="1" dirty="0"/>
              <a:t> de </a:t>
            </a:r>
            <a:r>
              <a:rPr lang="en" sz="1400" b="1" dirty="0" err="1"/>
              <a:t>regeneración</a:t>
            </a:r>
            <a:r>
              <a:rPr lang="en" sz="1400" b="1" dirty="0"/>
              <a:t> </a:t>
            </a:r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1400" b="1" dirty="0"/>
          </a:p>
          <a:p>
            <a:pPr algn="just">
              <a:buSzPct val="100000"/>
            </a:pPr>
            <a:r>
              <a:rPr lang="es-MX" sz="1400" b="1" dirty="0">
                <a:solidFill>
                  <a:schemeClr val="tx1"/>
                </a:solidFill>
              </a:rPr>
              <a:t>Endoesqueleto:</a:t>
            </a:r>
            <a:r>
              <a:rPr lang="es-MX" sz="1400" dirty="0"/>
              <a:t> osículos calcáreos dérmicos con espinas o espículas en la dermis; recubierto por una epidermis (ciliada)</a:t>
            </a:r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1600" b="1" dirty="0"/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1600" b="1" dirty="0"/>
          </a:p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SzPts val="2600"/>
              <a:buChar char="◈"/>
            </a:pPr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0EE62BD-83F3-3F4A-B8CB-D5F3CEAA6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751" y="2200799"/>
            <a:ext cx="1256676" cy="135548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3F4A2BC-A980-924F-B21A-81B01205D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0868" y="1087384"/>
            <a:ext cx="1545539" cy="145967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51DE70C-F21E-974B-A6D6-5CB3CB177E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0060" y="1354057"/>
            <a:ext cx="1158436" cy="127031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E2B74AC-D477-AF43-A429-E74FF12095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3935" y="2525289"/>
            <a:ext cx="1030846" cy="1115207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1E985D30-164D-D346-8AD6-DF17E7EF469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92326531"/>
                  </p:ext>
                </p:extLst>
              </p:nvPr>
            </p:nvGraphicFramePr>
            <p:xfrm>
              <a:off x="7133665" y="3684101"/>
              <a:ext cx="1314385" cy="872480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14385" cy="87248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1E985D30-164D-D346-8AD6-DF17E7EF469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33665" y="3684101"/>
                <a:ext cx="1314385" cy="87248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Google Shape;127;p21">
            <a:extLst>
              <a:ext uri="{FF2B5EF4-FFF2-40B4-BE49-F238E27FC236}">
                <a16:creationId xmlns:a16="http://schemas.microsoft.com/office/drawing/2014/main" id="{D5808508-860B-0646-B07A-FEDB55225CC5}"/>
              </a:ext>
            </a:extLst>
          </p:cNvPr>
          <p:cNvSpPr/>
          <p:nvPr/>
        </p:nvSpPr>
        <p:spPr>
          <a:xfrm>
            <a:off x="5360738" y="1363837"/>
            <a:ext cx="2816497" cy="2276659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3" name="Imagen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F6807B9-082F-7643-9965-214A1B253E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4089" y="3794581"/>
            <a:ext cx="10541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63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415259" y="719375"/>
            <a:ext cx="7032791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ECHINODERMATA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515535" y="1633282"/>
            <a:ext cx="4151170" cy="10289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Bef>
                <a:spcPts val="0"/>
              </a:spcBef>
              <a:buSzPct val="100000"/>
            </a:pPr>
            <a:r>
              <a:rPr lang="es-MX" sz="1400" dirty="0"/>
              <a:t>La locomoción puede ser por </a:t>
            </a:r>
            <a:r>
              <a:rPr lang="es-MX" sz="1400" b="1" dirty="0">
                <a:solidFill>
                  <a:schemeClr val="tx1"/>
                </a:solidFill>
              </a:rPr>
              <a:t>pies ambulacrales</a:t>
            </a:r>
            <a:r>
              <a:rPr lang="es-MX" sz="1400" dirty="0"/>
              <a:t>, por el movimiento de las espinas o por el de los brazos, que salen de un disco central</a:t>
            </a:r>
            <a:endParaRPr lang="en" dirty="0"/>
          </a:p>
        </p:txBody>
      </p:sp>
      <p:pic>
        <p:nvPicPr>
          <p:cNvPr id="14" name="Picture 2" descr="LA RELACIÓN EN ANIMALES VANESA SANCHO ESTEBAN DEP. DE BIOLOGÍA Y GEOLOGÍA -  PDF Free Download">
            <a:extLst>
              <a:ext uri="{FF2B5EF4-FFF2-40B4-BE49-F238E27FC236}">
                <a16:creationId xmlns:a16="http://schemas.microsoft.com/office/drawing/2014/main" id="{EC5ECF5F-960E-B645-A448-2428B33D39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06"/>
          <a:stretch/>
        </p:blipFill>
        <p:spPr bwMode="auto">
          <a:xfrm>
            <a:off x="2025632" y="2926326"/>
            <a:ext cx="1747347" cy="1368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2" descr="partes de la estrella del mar - Google Search | Echinoderm, Marine biology,  Animals">
            <a:extLst>
              <a:ext uri="{FF2B5EF4-FFF2-40B4-BE49-F238E27FC236}">
                <a16:creationId xmlns:a16="http://schemas.microsoft.com/office/drawing/2014/main" id="{4788D812-2DE5-AD49-82F2-37586EC5E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6857" y="1519406"/>
            <a:ext cx="2504940" cy="16037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Google Shape;93;p17">
            <a:extLst>
              <a:ext uri="{FF2B5EF4-FFF2-40B4-BE49-F238E27FC236}">
                <a16:creationId xmlns:a16="http://schemas.microsoft.com/office/drawing/2014/main" id="{69D908C6-901C-D942-8188-966A12A1C45A}"/>
              </a:ext>
            </a:extLst>
          </p:cNvPr>
          <p:cNvSpPr txBox="1">
            <a:spLocks/>
          </p:cNvSpPr>
          <p:nvPr/>
        </p:nvSpPr>
        <p:spPr>
          <a:xfrm>
            <a:off x="3871276" y="3241493"/>
            <a:ext cx="1747347" cy="885611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just">
              <a:spcBef>
                <a:spcPts val="0"/>
              </a:spcBef>
              <a:buSzPct val="100000"/>
              <a:buNone/>
            </a:pPr>
            <a:r>
              <a:rPr lang="es-MX" sz="1400" b="1" dirty="0">
                <a:solidFill>
                  <a:schemeClr val="accent5"/>
                </a:solidFill>
              </a:rPr>
              <a:t>Sistema nervioso:</a:t>
            </a:r>
          </a:p>
          <a:p>
            <a:pPr marL="63500" indent="0" algn="just">
              <a:spcBef>
                <a:spcPts val="0"/>
              </a:spcBef>
              <a:buSzPct val="100000"/>
              <a:buNone/>
            </a:pPr>
            <a:r>
              <a:rPr lang="es-MX" sz="1400" b="1" dirty="0">
                <a:solidFill>
                  <a:schemeClr val="tx1"/>
                </a:solidFill>
              </a:rPr>
              <a:t>-</a:t>
            </a:r>
            <a:r>
              <a:rPr lang="es-MX" sz="1400" dirty="0">
                <a:solidFill>
                  <a:schemeClr val="tx1"/>
                </a:solidFill>
              </a:rPr>
              <a:t>anillo nervioso </a:t>
            </a:r>
          </a:p>
          <a:p>
            <a:pPr marL="63500" indent="0" algn="just">
              <a:spcBef>
                <a:spcPts val="0"/>
              </a:spcBef>
              <a:buSzPct val="100000"/>
              <a:buNone/>
            </a:pPr>
            <a:r>
              <a:rPr lang="es-MX" sz="1400" dirty="0">
                <a:solidFill>
                  <a:schemeClr val="tx1"/>
                </a:solidFill>
              </a:rPr>
              <a:t>-nervios radiales</a:t>
            </a:r>
            <a:endParaRPr lang="es-MX" sz="2800" dirty="0">
              <a:latin typeface="Century Gothic" panose="020B0502020202020204" pitchFamily="34" charset="0"/>
            </a:endParaRPr>
          </a:p>
          <a:p>
            <a:pPr marL="520700" lvl="1" indent="0">
              <a:buFont typeface="Tinos"/>
              <a:buNone/>
            </a:pPr>
            <a:endParaRPr lang="en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A5C2656E-1AB6-7D4D-9C00-FE4E91F7042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66941469"/>
                  </p:ext>
                </p:extLst>
              </p:nvPr>
            </p:nvGraphicFramePr>
            <p:xfrm>
              <a:off x="7133665" y="3684101"/>
              <a:ext cx="1314385" cy="872480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14385" cy="87248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A5C2656E-1AB6-7D4D-9C00-FE4E91F7042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33665" y="3684101"/>
                <a:ext cx="1314385" cy="87248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Imagen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6C4AF1D-E215-B642-AFDF-93BFB93C40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4089" y="3794581"/>
            <a:ext cx="1054100" cy="7620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F325642-AFC2-FC46-AF70-AD1EA568A8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771691" y="2354884"/>
            <a:ext cx="1256676" cy="135548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FDA40BE1-4E14-064D-B8C6-D53451724B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786574" y="1241469"/>
            <a:ext cx="1545539" cy="145967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E4A7B1B-BCA1-3142-8D89-66947B104A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57382" y="1508142"/>
            <a:ext cx="1158436" cy="127031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AE56939-1711-CE43-9EF9-A9C3F687C1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63507" y="2679374"/>
            <a:ext cx="1030846" cy="1115207"/>
          </a:xfrm>
          <a:prstGeom prst="rect">
            <a:avLst/>
          </a:prstGeom>
        </p:spPr>
      </p:pic>
      <p:sp>
        <p:nvSpPr>
          <p:cNvPr id="24" name="Google Shape;127;p21">
            <a:extLst>
              <a:ext uri="{FF2B5EF4-FFF2-40B4-BE49-F238E27FC236}">
                <a16:creationId xmlns:a16="http://schemas.microsoft.com/office/drawing/2014/main" id="{A461D846-ED7B-824C-8555-2C85CE6D210C}"/>
              </a:ext>
            </a:extLst>
          </p:cNvPr>
          <p:cNvSpPr/>
          <p:nvPr/>
        </p:nvSpPr>
        <p:spPr>
          <a:xfrm>
            <a:off x="-1846704" y="1517922"/>
            <a:ext cx="2816497" cy="2276659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816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506583" y="1493398"/>
            <a:ext cx="4377285" cy="18755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indent="0" algn="just">
              <a:buNone/>
            </a:pPr>
            <a:r>
              <a:rPr lang="es-MX" sz="1200" dirty="0"/>
              <a:t>Sistema de conductos y reservorios llenos de líquido que interviene en el transporte interno y que acciona hidráulicamente a los pies ambulacrales, cuyas partes externas (podios) desempeñan diversas funciones, como la locomoción, el intercambio gaseoso, la alimentación, la fijación al sustrato y la percepción sensorial</a:t>
            </a:r>
          </a:p>
        </p:txBody>
      </p:sp>
      <p:sp>
        <p:nvSpPr>
          <p:cNvPr id="14" name="Google Shape;92;p17">
            <a:extLst>
              <a:ext uri="{FF2B5EF4-FFF2-40B4-BE49-F238E27FC236}">
                <a16:creationId xmlns:a16="http://schemas.microsoft.com/office/drawing/2014/main" id="{8456F87D-6B5D-E549-884D-CB7055BB4682}"/>
              </a:ext>
            </a:extLst>
          </p:cNvPr>
          <p:cNvSpPr txBox="1">
            <a:spLocks/>
          </p:cNvSpPr>
          <p:nvPr/>
        </p:nvSpPr>
        <p:spPr>
          <a:xfrm>
            <a:off x="1415259" y="719375"/>
            <a:ext cx="7032791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ECHINODERMATA</a:t>
            </a:r>
            <a:endParaRPr lang="es-MX" sz="36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9353CF0-757E-9F42-9F58-90C501E67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355" y="2871859"/>
            <a:ext cx="1467779" cy="15092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Google Shape;110;p19">
            <a:extLst>
              <a:ext uri="{FF2B5EF4-FFF2-40B4-BE49-F238E27FC236}">
                <a16:creationId xmlns:a16="http://schemas.microsoft.com/office/drawing/2014/main" id="{7E6D9687-ECA0-F141-8808-58CC63711CB2}"/>
              </a:ext>
            </a:extLst>
          </p:cNvPr>
          <p:cNvSpPr txBox="1">
            <a:spLocks/>
          </p:cNvSpPr>
          <p:nvPr/>
        </p:nvSpPr>
        <p:spPr>
          <a:xfrm>
            <a:off x="3648210" y="3304147"/>
            <a:ext cx="2675563" cy="1058617"/>
          </a:xfrm>
          <a:prstGeom prst="rect">
            <a:avLst/>
          </a:prstGeom>
          <a:noFill/>
          <a:ln w="19050">
            <a:solidFill>
              <a:schemeClr val="accent5"/>
            </a:solidFill>
            <a:prstDash val="dash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◈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◆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⬥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88900" indent="0" algn="ctr">
              <a:buFont typeface="Tinos"/>
              <a:buNone/>
            </a:pPr>
            <a:r>
              <a:rPr lang="es-MX" sz="1200" b="1" dirty="0"/>
              <a:t>El aparato acuífero se abre al exterior a través del madreporito o placa madrepórica (excepto en los crinoideos y holoturoideos) </a:t>
            </a:r>
          </a:p>
        </p:txBody>
      </p:sp>
      <p:sp>
        <p:nvSpPr>
          <p:cNvPr id="5" name="Forma libre 4">
            <a:extLst>
              <a:ext uri="{FF2B5EF4-FFF2-40B4-BE49-F238E27FC236}">
                <a16:creationId xmlns:a16="http://schemas.microsoft.com/office/drawing/2014/main" id="{5BA9E597-BF39-0F4E-951E-0F1FAF2BCAE9}"/>
              </a:ext>
            </a:extLst>
          </p:cNvPr>
          <p:cNvSpPr/>
          <p:nvPr/>
        </p:nvSpPr>
        <p:spPr>
          <a:xfrm>
            <a:off x="2177392" y="3317728"/>
            <a:ext cx="1467779" cy="1058618"/>
          </a:xfrm>
          <a:custGeom>
            <a:avLst/>
            <a:gdLst>
              <a:gd name="connsiteX0" fmla="*/ 239916 w 1294645"/>
              <a:gd name="connsiteY0" fmla="*/ 334979 h 1000408"/>
              <a:gd name="connsiteX1" fmla="*/ 181069 w 1294645"/>
              <a:gd name="connsiteY1" fmla="*/ 321398 h 1000408"/>
              <a:gd name="connsiteX2" fmla="*/ 153908 w 1294645"/>
              <a:gd name="connsiteY2" fmla="*/ 325925 h 1000408"/>
              <a:gd name="connsiteX3" fmla="*/ 153908 w 1294645"/>
              <a:gd name="connsiteY3" fmla="*/ 407406 h 1000408"/>
              <a:gd name="connsiteX4" fmla="*/ 162962 w 1294645"/>
              <a:gd name="connsiteY4" fmla="*/ 416460 h 1000408"/>
              <a:gd name="connsiteX5" fmla="*/ 172015 w 1294645"/>
              <a:gd name="connsiteY5" fmla="*/ 430040 h 1000408"/>
              <a:gd name="connsiteX6" fmla="*/ 239916 w 1294645"/>
              <a:gd name="connsiteY6" fmla="*/ 411933 h 1000408"/>
              <a:gd name="connsiteX7" fmla="*/ 244443 w 1294645"/>
              <a:gd name="connsiteY7" fmla="*/ 398353 h 1000408"/>
              <a:gd name="connsiteX8" fmla="*/ 230863 w 1294645"/>
              <a:gd name="connsiteY8" fmla="*/ 325925 h 1000408"/>
              <a:gd name="connsiteX9" fmla="*/ 221809 w 1294645"/>
              <a:gd name="connsiteY9" fmla="*/ 316872 h 1000408"/>
              <a:gd name="connsiteX10" fmla="*/ 158435 w 1294645"/>
              <a:gd name="connsiteY10" fmla="*/ 321398 h 1000408"/>
              <a:gd name="connsiteX11" fmla="*/ 131275 w 1294645"/>
              <a:gd name="connsiteY11" fmla="*/ 330452 h 1000408"/>
              <a:gd name="connsiteX12" fmla="*/ 122221 w 1294645"/>
              <a:gd name="connsiteY12" fmla="*/ 339505 h 1000408"/>
              <a:gd name="connsiteX13" fmla="*/ 95061 w 1294645"/>
              <a:gd name="connsiteY13" fmla="*/ 353086 h 1000408"/>
              <a:gd name="connsiteX14" fmla="*/ 67901 w 1294645"/>
              <a:gd name="connsiteY14" fmla="*/ 384773 h 1000408"/>
              <a:gd name="connsiteX15" fmla="*/ 49794 w 1294645"/>
              <a:gd name="connsiteY15" fmla="*/ 407406 h 1000408"/>
              <a:gd name="connsiteX16" fmla="*/ 36213 w 1294645"/>
              <a:gd name="connsiteY16" fmla="*/ 434567 h 1000408"/>
              <a:gd name="connsiteX17" fmla="*/ 22633 w 1294645"/>
              <a:gd name="connsiteY17" fmla="*/ 475307 h 1000408"/>
              <a:gd name="connsiteX18" fmla="*/ 18106 w 1294645"/>
              <a:gd name="connsiteY18" fmla="*/ 488888 h 1000408"/>
              <a:gd name="connsiteX19" fmla="*/ 4526 w 1294645"/>
              <a:gd name="connsiteY19" fmla="*/ 552262 h 1000408"/>
              <a:gd name="connsiteX20" fmla="*/ 0 w 1294645"/>
              <a:gd name="connsiteY20" fmla="*/ 588476 h 1000408"/>
              <a:gd name="connsiteX21" fmla="*/ 13580 w 1294645"/>
              <a:gd name="connsiteY21" fmla="*/ 683537 h 1000408"/>
              <a:gd name="connsiteX22" fmla="*/ 18106 w 1294645"/>
              <a:gd name="connsiteY22" fmla="*/ 697117 h 1000408"/>
              <a:gd name="connsiteX23" fmla="*/ 27160 w 1294645"/>
              <a:gd name="connsiteY23" fmla="*/ 706171 h 1000408"/>
              <a:gd name="connsiteX24" fmla="*/ 31687 w 1294645"/>
              <a:gd name="connsiteY24" fmla="*/ 719751 h 1000408"/>
              <a:gd name="connsiteX25" fmla="*/ 63374 w 1294645"/>
              <a:gd name="connsiteY25" fmla="*/ 755965 h 1000408"/>
              <a:gd name="connsiteX26" fmla="*/ 76954 w 1294645"/>
              <a:gd name="connsiteY26" fmla="*/ 769545 h 1000408"/>
              <a:gd name="connsiteX27" fmla="*/ 90534 w 1294645"/>
              <a:gd name="connsiteY27" fmla="*/ 778598 h 1000408"/>
              <a:gd name="connsiteX28" fmla="*/ 113168 w 1294645"/>
              <a:gd name="connsiteY28" fmla="*/ 801232 h 1000408"/>
              <a:gd name="connsiteX29" fmla="*/ 126748 w 1294645"/>
              <a:gd name="connsiteY29" fmla="*/ 810286 h 1000408"/>
              <a:gd name="connsiteX30" fmla="*/ 162962 w 1294645"/>
              <a:gd name="connsiteY30" fmla="*/ 846499 h 1000408"/>
              <a:gd name="connsiteX31" fmla="*/ 172015 w 1294645"/>
              <a:gd name="connsiteY31" fmla="*/ 855553 h 1000408"/>
              <a:gd name="connsiteX32" fmla="*/ 185596 w 1294645"/>
              <a:gd name="connsiteY32" fmla="*/ 869133 h 1000408"/>
              <a:gd name="connsiteX33" fmla="*/ 217283 w 1294645"/>
              <a:gd name="connsiteY33" fmla="*/ 905347 h 1000408"/>
              <a:gd name="connsiteX34" fmla="*/ 239916 w 1294645"/>
              <a:gd name="connsiteY34" fmla="*/ 927981 h 1000408"/>
              <a:gd name="connsiteX35" fmla="*/ 248970 w 1294645"/>
              <a:gd name="connsiteY35" fmla="*/ 937034 h 1000408"/>
              <a:gd name="connsiteX36" fmla="*/ 276130 w 1294645"/>
              <a:gd name="connsiteY36" fmla="*/ 955141 h 1000408"/>
              <a:gd name="connsiteX37" fmla="*/ 289710 w 1294645"/>
              <a:gd name="connsiteY37" fmla="*/ 964194 h 1000408"/>
              <a:gd name="connsiteX38" fmla="*/ 303291 w 1294645"/>
              <a:gd name="connsiteY38" fmla="*/ 973248 h 1000408"/>
              <a:gd name="connsiteX39" fmla="*/ 420986 w 1294645"/>
              <a:gd name="connsiteY39" fmla="*/ 968721 h 1000408"/>
              <a:gd name="connsiteX40" fmla="*/ 457200 w 1294645"/>
              <a:gd name="connsiteY40" fmla="*/ 964194 h 1000408"/>
              <a:gd name="connsiteX41" fmla="*/ 497940 w 1294645"/>
              <a:gd name="connsiteY41" fmla="*/ 959668 h 1000408"/>
              <a:gd name="connsiteX42" fmla="*/ 606582 w 1294645"/>
              <a:gd name="connsiteY42" fmla="*/ 964194 h 1000408"/>
              <a:gd name="connsiteX43" fmla="*/ 647322 w 1294645"/>
              <a:gd name="connsiteY43" fmla="*/ 977775 h 1000408"/>
              <a:gd name="connsiteX44" fmla="*/ 688063 w 1294645"/>
              <a:gd name="connsiteY44" fmla="*/ 991355 h 1000408"/>
              <a:gd name="connsiteX45" fmla="*/ 701643 w 1294645"/>
              <a:gd name="connsiteY45" fmla="*/ 995882 h 1000408"/>
              <a:gd name="connsiteX46" fmla="*/ 724277 w 1294645"/>
              <a:gd name="connsiteY46" fmla="*/ 1000408 h 1000408"/>
              <a:gd name="connsiteX47" fmla="*/ 805758 w 1294645"/>
              <a:gd name="connsiteY47" fmla="*/ 995882 h 1000408"/>
              <a:gd name="connsiteX48" fmla="*/ 828392 w 1294645"/>
              <a:gd name="connsiteY48" fmla="*/ 982301 h 1000408"/>
              <a:gd name="connsiteX49" fmla="*/ 841972 w 1294645"/>
              <a:gd name="connsiteY49" fmla="*/ 973248 h 1000408"/>
              <a:gd name="connsiteX50" fmla="*/ 869132 w 1294645"/>
              <a:gd name="connsiteY50" fmla="*/ 941561 h 1000408"/>
              <a:gd name="connsiteX51" fmla="*/ 878186 w 1294645"/>
              <a:gd name="connsiteY51" fmla="*/ 932507 h 1000408"/>
              <a:gd name="connsiteX52" fmla="*/ 887239 w 1294645"/>
              <a:gd name="connsiteY52" fmla="*/ 918927 h 1000408"/>
              <a:gd name="connsiteX53" fmla="*/ 896293 w 1294645"/>
              <a:gd name="connsiteY53" fmla="*/ 909874 h 1000408"/>
              <a:gd name="connsiteX54" fmla="*/ 905346 w 1294645"/>
              <a:gd name="connsiteY54" fmla="*/ 896294 h 1000408"/>
              <a:gd name="connsiteX55" fmla="*/ 914400 w 1294645"/>
              <a:gd name="connsiteY55" fmla="*/ 887240 h 1000408"/>
              <a:gd name="connsiteX56" fmla="*/ 923453 w 1294645"/>
              <a:gd name="connsiteY56" fmla="*/ 873660 h 1000408"/>
              <a:gd name="connsiteX57" fmla="*/ 941560 w 1294645"/>
              <a:gd name="connsiteY57" fmla="*/ 855553 h 1000408"/>
              <a:gd name="connsiteX58" fmla="*/ 950613 w 1294645"/>
              <a:gd name="connsiteY58" fmla="*/ 837446 h 1000408"/>
              <a:gd name="connsiteX59" fmla="*/ 959667 w 1294645"/>
              <a:gd name="connsiteY59" fmla="*/ 828393 h 1000408"/>
              <a:gd name="connsiteX60" fmla="*/ 964194 w 1294645"/>
              <a:gd name="connsiteY60" fmla="*/ 814812 h 1000408"/>
              <a:gd name="connsiteX61" fmla="*/ 973247 w 1294645"/>
              <a:gd name="connsiteY61" fmla="*/ 801232 h 1000408"/>
              <a:gd name="connsiteX62" fmla="*/ 982301 w 1294645"/>
              <a:gd name="connsiteY62" fmla="*/ 774072 h 1000408"/>
              <a:gd name="connsiteX63" fmla="*/ 991354 w 1294645"/>
              <a:gd name="connsiteY63" fmla="*/ 760492 h 1000408"/>
              <a:gd name="connsiteX64" fmla="*/ 995881 w 1294645"/>
              <a:gd name="connsiteY64" fmla="*/ 746911 h 1000408"/>
              <a:gd name="connsiteX65" fmla="*/ 1004934 w 1294645"/>
              <a:gd name="connsiteY65" fmla="*/ 710697 h 1000408"/>
              <a:gd name="connsiteX66" fmla="*/ 1009461 w 1294645"/>
              <a:gd name="connsiteY66" fmla="*/ 638270 h 1000408"/>
              <a:gd name="connsiteX67" fmla="*/ 1023041 w 1294645"/>
              <a:gd name="connsiteY67" fmla="*/ 574895 h 1000408"/>
              <a:gd name="connsiteX68" fmla="*/ 1032095 w 1294645"/>
              <a:gd name="connsiteY68" fmla="*/ 534155 h 1000408"/>
              <a:gd name="connsiteX69" fmla="*/ 1036621 w 1294645"/>
              <a:gd name="connsiteY69" fmla="*/ 516048 h 1000408"/>
              <a:gd name="connsiteX70" fmla="*/ 1045675 w 1294645"/>
              <a:gd name="connsiteY70" fmla="*/ 488888 h 1000408"/>
              <a:gd name="connsiteX71" fmla="*/ 1054728 w 1294645"/>
              <a:gd name="connsiteY71" fmla="*/ 457200 h 1000408"/>
              <a:gd name="connsiteX72" fmla="*/ 1063782 w 1294645"/>
              <a:gd name="connsiteY72" fmla="*/ 443620 h 1000408"/>
              <a:gd name="connsiteX73" fmla="*/ 1077362 w 1294645"/>
              <a:gd name="connsiteY73" fmla="*/ 420987 h 1000408"/>
              <a:gd name="connsiteX74" fmla="*/ 1081889 w 1294645"/>
              <a:gd name="connsiteY74" fmla="*/ 407406 h 1000408"/>
              <a:gd name="connsiteX75" fmla="*/ 1090942 w 1294645"/>
              <a:gd name="connsiteY75" fmla="*/ 393826 h 1000408"/>
              <a:gd name="connsiteX76" fmla="*/ 1104522 w 1294645"/>
              <a:gd name="connsiteY76" fmla="*/ 353086 h 1000408"/>
              <a:gd name="connsiteX77" fmla="*/ 1118103 w 1294645"/>
              <a:gd name="connsiteY77" fmla="*/ 312345 h 1000408"/>
              <a:gd name="connsiteX78" fmla="*/ 1122629 w 1294645"/>
              <a:gd name="connsiteY78" fmla="*/ 298765 h 1000408"/>
              <a:gd name="connsiteX79" fmla="*/ 1118103 w 1294645"/>
              <a:gd name="connsiteY79" fmla="*/ 235391 h 1000408"/>
              <a:gd name="connsiteX80" fmla="*/ 1104522 w 1294645"/>
              <a:gd name="connsiteY80" fmla="*/ 190123 h 1000408"/>
              <a:gd name="connsiteX81" fmla="*/ 1090942 w 1294645"/>
              <a:gd name="connsiteY81" fmla="*/ 149383 h 1000408"/>
              <a:gd name="connsiteX82" fmla="*/ 1086415 w 1294645"/>
              <a:gd name="connsiteY82" fmla="*/ 135802 h 1000408"/>
              <a:gd name="connsiteX83" fmla="*/ 1081889 w 1294645"/>
              <a:gd name="connsiteY83" fmla="*/ 122222 h 1000408"/>
              <a:gd name="connsiteX84" fmla="*/ 1063782 w 1294645"/>
              <a:gd name="connsiteY84" fmla="*/ 104115 h 1000408"/>
              <a:gd name="connsiteX85" fmla="*/ 1054728 w 1294645"/>
              <a:gd name="connsiteY85" fmla="*/ 95062 h 1000408"/>
              <a:gd name="connsiteX86" fmla="*/ 1045675 w 1294645"/>
              <a:gd name="connsiteY86" fmla="*/ 86008 h 1000408"/>
              <a:gd name="connsiteX87" fmla="*/ 1041148 w 1294645"/>
              <a:gd name="connsiteY87" fmla="*/ 13581 h 1000408"/>
              <a:gd name="connsiteX88" fmla="*/ 1068308 w 1294645"/>
              <a:gd name="connsiteY88" fmla="*/ 4527 h 1000408"/>
              <a:gd name="connsiteX89" fmla="*/ 1081889 w 1294645"/>
              <a:gd name="connsiteY89" fmla="*/ 0 h 1000408"/>
              <a:gd name="connsiteX90" fmla="*/ 1181477 w 1294645"/>
              <a:gd name="connsiteY90" fmla="*/ 4527 h 1000408"/>
              <a:gd name="connsiteX91" fmla="*/ 1195057 w 1294645"/>
              <a:gd name="connsiteY91" fmla="*/ 9054 h 1000408"/>
              <a:gd name="connsiteX92" fmla="*/ 1208637 w 1294645"/>
              <a:gd name="connsiteY92" fmla="*/ 18107 h 1000408"/>
              <a:gd name="connsiteX93" fmla="*/ 1294645 w 1294645"/>
              <a:gd name="connsiteY93" fmla="*/ 9054 h 100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294645" h="1000408">
                <a:moveTo>
                  <a:pt x="239916" y="334979"/>
                </a:moveTo>
                <a:cubicBezTo>
                  <a:pt x="225931" y="330983"/>
                  <a:pt x="196900" y="321398"/>
                  <a:pt x="181069" y="321398"/>
                </a:cubicBezTo>
                <a:cubicBezTo>
                  <a:pt x="171890" y="321398"/>
                  <a:pt x="162962" y="324416"/>
                  <a:pt x="153908" y="325925"/>
                </a:cubicBezTo>
                <a:cubicBezTo>
                  <a:pt x="143307" y="357733"/>
                  <a:pt x="143848" y="350397"/>
                  <a:pt x="153908" y="407406"/>
                </a:cubicBezTo>
                <a:cubicBezTo>
                  <a:pt x="154650" y="411609"/>
                  <a:pt x="160296" y="413127"/>
                  <a:pt x="162962" y="416460"/>
                </a:cubicBezTo>
                <a:cubicBezTo>
                  <a:pt x="166361" y="420708"/>
                  <a:pt x="168997" y="425513"/>
                  <a:pt x="172015" y="430040"/>
                </a:cubicBezTo>
                <a:cubicBezTo>
                  <a:pt x="217517" y="426540"/>
                  <a:pt x="225141" y="441484"/>
                  <a:pt x="239916" y="411933"/>
                </a:cubicBezTo>
                <a:cubicBezTo>
                  <a:pt x="242050" y="407665"/>
                  <a:pt x="242934" y="402880"/>
                  <a:pt x="244443" y="398353"/>
                </a:cubicBezTo>
                <a:cubicBezTo>
                  <a:pt x="241036" y="354060"/>
                  <a:pt x="250404" y="350350"/>
                  <a:pt x="230863" y="325925"/>
                </a:cubicBezTo>
                <a:cubicBezTo>
                  <a:pt x="228197" y="322592"/>
                  <a:pt x="224827" y="319890"/>
                  <a:pt x="221809" y="316872"/>
                </a:cubicBezTo>
                <a:cubicBezTo>
                  <a:pt x="200684" y="318381"/>
                  <a:pt x="179379" y="318256"/>
                  <a:pt x="158435" y="321398"/>
                </a:cubicBezTo>
                <a:cubicBezTo>
                  <a:pt x="148997" y="322814"/>
                  <a:pt x="131275" y="330452"/>
                  <a:pt x="131275" y="330452"/>
                </a:cubicBezTo>
                <a:cubicBezTo>
                  <a:pt x="128257" y="333470"/>
                  <a:pt x="125881" y="337309"/>
                  <a:pt x="122221" y="339505"/>
                </a:cubicBezTo>
                <a:cubicBezTo>
                  <a:pt x="95449" y="355568"/>
                  <a:pt x="121768" y="330194"/>
                  <a:pt x="95061" y="353086"/>
                </a:cubicBezTo>
                <a:cubicBezTo>
                  <a:pt x="67317" y="376867"/>
                  <a:pt x="85379" y="362926"/>
                  <a:pt x="67901" y="384773"/>
                </a:cubicBezTo>
                <a:cubicBezTo>
                  <a:pt x="56671" y="398810"/>
                  <a:pt x="59084" y="388825"/>
                  <a:pt x="49794" y="407406"/>
                </a:cubicBezTo>
                <a:cubicBezTo>
                  <a:pt x="31057" y="444881"/>
                  <a:pt x="62153" y="395659"/>
                  <a:pt x="36213" y="434567"/>
                </a:cubicBezTo>
                <a:lnTo>
                  <a:pt x="22633" y="475307"/>
                </a:lnTo>
                <a:cubicBezTo>
                  <a:pt x="21124" y="479834"/>
                  <a:pt x="19263" y="484259"/>
                  <a:pt x="18106" y="488888"/>
                </a:cubicBezTo>
                <a:cubicBezTo>
                  <a:pt x="12964" y="509457"/>
                  <a:pt x="7092" y="531729"/>
                  <a:pt x="4526" y="552262"/>
                </a:cubicBezTo>
                <a:lnTo>
                  <a:pt x="0" y="588476"/>
                </a:lnTo>
                <a:cubicBezTo>
                  <a:pt x="5161" y="665910"/>
                  <a:pt x="-2648" y="634853"/>
                  <a:pt x="13580" y="683537"/>
                </a:cubicBezTo>
                <a:cubicBezTo>
                  <a:pt x="15089" y="688064"/>
                  <a:pt x="14732" y="693743"/>
                  <a:pt x="18106" y="697117"/>
                </a:cubicBezTo>
                <a:lnTo>
                  <a:pt x="27160" y="706171"/>
                </a:lnTo>
                <a:cubicBezTo>
                  <a:pt x="28669" y="710698"/>
                  <a:pt x="29553" y="715483"/>
                  <a:pt x="31687" y="719751"/>
                </a:cubicBezTo>
                <a:cubicBezTo>
                  <a:pt x="39174" y="734724"/>
                  <a:pt x="51573" y="744164"/>
                  <a:pt x="63374" y="755965"/>
                </a:cubicBezTo>
                <a:cubicBezTo>
                  <a:pt x="67901" y="760492"/>
                  <a:pt x="71627" y="765994"/>
                  <a:pt x="76954" y="769545"/>
                </a:cubicBezTo>
                <a:cubicBezTo>
                  <a:pt x="81481" y="772563"/>
                  <a:pt x="86440" y="775016"/>
                  <a:pt x="90534" y="778598"/>
                </a:cubicBezTo>
                <a:cubicBezTo>
                  <a:pt x="98564" y="785624"/>
                  <a:pt x="104290" y="795313"/>
                  <a:pt x="113168" y="801232"/>
                </a:cubicBezTo>
                <a:cubicBezTo>
                  <a:pt x="117695" y="804250"/>
                  <a:pt x="122654" y="806703"/>
                  <a:pt x="126748" y="810286"/>
                </a:cubicBezTo>
                <a:cubicBezTo>
                  <a:pt x="126755" y="810292"/>
                  <a:pt x="158130" y="841667"/>
                  <a:pt x="162962" y="846499"/>
                </a:cubicBezTo>
                <a:lnTo>
                  <a:pt x="172015" y="855553"/>
                </a:lnTo>
                <a:cubicBezTo>
                  <a:pt x="176542" y="860080"/>
                  <a:pt x="182045" y="863806"/>
                  <a:pt x="185596" y="869133"/>
                </a:cubicBezTo>
                <a:cubicBezTo>
                  <a:pt x="200567" y="891591"/>
                  <a:pt x="190802" y="878866"/>
                  <a:pt x="217283" y="905347"/>
                </a:cubicBezTo>
                <a:lnTo>
                  <a:pt x="239916" y="927981"/>
                </a:lnTo>
                <a:cubicBezTo>
                  <a:pt x="242934" y="930999"/>
                  <a:pt x="245419" y="934667"/>
                  <a:pt x="248970" y="937034"/>
                </a:cubicBezTo>
                <a:lnTo>
                  <a:pt x="276130" y="955141"/>
                </a:lnTo>
                <a:lnTo>
                  <a:pt x="289710" y="964194"/>
                </a:lnTo>
                <a:lnTo>
                  <a:pt x="303291" y="973248"/>
                </a:lnTo>
                <a:cubicBezTo>
                  <a:pt x="342523" y="971739"/>
                  <a:pt x="381793" y="971027"/>
                  <a:pt x="420986" y="968721"/>
                </a:cubicBezTo>
                <a:cubicBezTo>
                  <a:pt x="433130" y="968007"/>
                  <a:pt x="445118" y="965615"/>
                  <a:pt x="457200" y="964194"/>
                </a:cubicBezTo>
                <a:lnTo>
                  <a:pt x="497940" y="959668"/>
                </a:lnTo>
                <a:cubicBezTo>
                  <a:pt x="534154" y="961177"/>
                  <a:pt x="570516" y="960587"/>
                  <a:pt x="606582" y="964194"/>
                </a:cubicBezTo>
                <a:cubicBezTo>
                  <a:pt x="606585" y="964194"/>
                  <a:pt x="640531" y="975511"/>
                  <a:pt x="647322" y="977775"/>
                </a:cubicBezTo>
                <a:lnTo>
                  <a:pt x="688063" y="991355"/>
                </a:lnTo>
                <a:cubicBezTo>
                  <a:pt x="692590" y="992864"/>
                  <a:pt x="696964" y="994946"/>
                  <a:pt x="701643" y="995882"/>
                </a:cubicBezTo>
                <a:lnTo>
                  <a:pt x="724277" y="1000408"/>
                </a:lnTo>
                <a:cubicBezTo>
                  <a:pt x="751437" y="998899"/>
                  <a:pt x="778678" y="998461"/>
                  <a:pt x="805758" y="995882"/>
                </a:cubicBezTo>
                <a:cubicBezTo>
                  <a:pt x="821374" y="994395"/>
                  <a:pt x="817765" y="990803"/>
                  <a:pt x="828392" y="982301"/>
                </a:cubicBezTo>
                <a:cubicBezTo>
                  <a:pt x="832640" y="978902"/>
                  <a:pt x="837841" y="976788"/>
                  <a:pt x="841972" y="973248"/>
                </a:cubicBezTo>
                <a:cubicBezTo>
                  <a:pt x="869710" y="949473"/>
                  <a:pt x="851658" y="963404"/>
                  <a:pt x="869132" y="941561"/>
                </a:cubicBezTo>
                <a:cubicBezTo>
                  <a:pt x="871798" y="938228"/>
                  <a:pt x="875520" y="935840"/>
                  <a:pt x="878186" y="932507"/>
                </a:cubicBezTo>
                <a:cubicBezTo>
                  <a:pt x="881585" y="928259"/>
                  <a:pt x="883840" y="923175"/>
                  <a:pt x="887239" y="918927"/>
                </a:cubicBezTo>
                <a:cubicBezTo>
                  <a:pt x="889905" y="915594"/>
                  <a:pt x="893627" y="913207"/>
                  <a:pt x="896293" y="909874"/>
                </a:cubicBezTo>
                <a:cubicBezTo>
                  <a:pt x="899692" y="905626"/>
                  <a:pt x="901947" y="900542"/>
                  <a:pt x="905346" y="896294"/>
                </a:cubicBezTo>
                <a:cubicBezTo>
                  <a:pt x="908012" y="892961"/>
                  <a:pt x="911734" y="890573"/>
                  <a:pt x="914400" y="887240"/>
                </a:cubicBezTo>
                <a:cubicBezTo>
                  <a:pt x="917799" y="882992"/>
                  <a:pt x="919913" y="877791"/>
                  <a:pt x="923453" y="873660"/>
                </a:cubicBezTo>
                <a:cubicBezTo>
                  <a:pt x="929008" y="867179"/>
                  <a:pt x="941560" y="855553"/>
                  <a:pt x="941560" y="855553"/>
                </a:cubicBezTo>
                <a:cubicBezTo>
                  <a:pt x="944578" y="849517"/>
                  <a:pt x="946870" y="843061"/>
                  <a:pt x="950613" y="837446"/>
                </a:cubicBezTo>
                <a:cubicBezTo>
                  <a:pt x="952980" y="833895"/>
                  <a:pt x="957471" y="832053"/>
                  <a:pt x="959667" y="828393"/>
                </a:cubicBezTo>
                <a:cubicBezTo>
                  <a:pt x="962122" y="824301"/>
                  <a:pt x="962060" y="819080"/>
                  <a:pt x="964194" y="814812"/>
                </a:cubicBezTo>
                <a:cubicBezTo>
                  <a:pt x="966627" y="809946"/>
                  <a:pt x="971037" y="806203"/>
                  <a:pt x="973247" y="801232"/>
                </a:cubicBezTo>
                <a:cubicBezTo>
                  <a:pt x="977123" y="792511"/>
                  <a:pt x="977008" y="782012"/>
                  <a:pt x="982301" y="774072"/>
                </a:cubicBezTo>
                <a:cubicBezTo>
                  <a:pt x="985319" y="769545"/>
                  <a:pt x="988921" y="765358"/>
                  <a:pt x="991354" y="760492"/>
                </a:cubicBezTo>
                <a:cubicBezTo>
                  <a:pt x="993488" y="756224"/>
                  <a:pt x="994625" y="751515"/>
                  <a:pt x="995881" y="746911"/>
                </a:cubicBezTo>
                <a:cubicBezTo>
                  <a:pt x="999155" y="734907"/>
                  <a:pt x="1004934" y="710697"/>
                  <a:pt x="1004934" y="710697"/>
                </a:cubicBezTo>
                <a:cubicBezTo>
                  <a:pt x="1006443" y="686555"/>
                  <a:pt x="1007271" y="662360"/>
                  <a:pt x="1009461" y="638270"/>
                </a:cubicBezTo>
                <a:cubicBezTo>
                  <a:pt x="1012788" y="601671"/>
                  <a:pt x="1016161" y="616169"/>
                  <a:pt x="1023041" y="574895"/>
                </a:cubicBezTo>
                <a:cubicBezTo>
                  <a:pt x="1031214" y="525863"/>
                  <a:pt x="1023178" y="565366"/>
                  <a:pt x="1032095" y="534155"/>
                </a:cubicBezTo>
                <a:cubicBezTo>
                  <a:pt x="1033804" y="528173"/>
                  <a:pt x="1034833" y="522007"/>
                  <a:pt x="1036621" y="516048"/>
                </a:cubicBezTo>
                <a:cubicBezTo>
                  <a:pt x="1039363" y="506907"/>
                  <a:pt x="1043360" y="498146"/>
                  <a:pt x="1045675" y="488888"/>
                </a:cubicBezTo>
                <a:cubicBezTo>
                  <a:pt x="1047123" y="483094"/>
                  <a:pt x="1051484" y="463688"/>
                  <a:pt x="1054728" y="457200"/>
                </a:cubicBezTo>
                <a:cubicBezTo>
                  <a:pt x="1057161" y="452334"/>
                  <a:pt x="1060764" y="448147"/>
                  <a:pt x="1063782" y="443620"/>
                </a:cubicBezTo>
                <a:cubicBezTo>
                  <a:pt x="1076602" y="405153"/>
                  <a:pt x="1058722" y="452052"/>
                  <a:pt x="1077362" y="420987"/>
                </a:cubicBezTo>
                <a:cubicBezTo>
                  <a:pt x="1079817" y="416895"/>
                  <a:pt x="1079755" y="411674"/>
                  <a:pt x="1081889" y="407406"/>
                </a:cubicBezTo>
                <a:cubicBezTo>
                  <a:pt x="1084322" y="402540"/>
                  <a:pt x="1088732" y="398797"/>
                  <a:pt x="1090942" y="393826"/>
                </a:cubicBezTo>
                <a:cubicBezTo>
                  <a:pt x="1090953" y="393802"/>
                  <a:pt x="1102255" y="359889"/>
                  <a:pt x="1104522" y="353086"/>
                </a:cubicBezTo>
                <a:lnTo>
                  <a:pt x="1118103" y="312345"/>
                </a:lnTo>
                <a:lnTo>
                  <a:pt x="1122629" y="298765"/>
                </a:lnTo>
                <a:cubicBezTo>
                  <a:pt x="1121120" y="277640"/>
                  <a:pt x="1120442" y="256440"/>
                  <a:pt x="1118103" y="235391"/>
                </a:cubicBezTo>
                <a:cubicBezTo>
                  <a:pt x="1116963" y="225130"/>
                  <a:pt x="1106797" y="196949"/>
                  <a:pt x="1104522" y="190123"/>
                </a:cubicBezTo>
                <a:lnTo>
                  <a:pt x="1090942" y="149383"/>
                </a:lnTo>
                <a:lnTo>
                  <a:pt x="1086415" y="135802"/>
                </a:lnTo>
                <a:cubicBezTo>
                  <a:pt x="1084906" y="131275"/>
                  <a:pt x="1085263" y="125596"/>
                  <a:pt x="1081889" y="122222"/>
                </a:cubicBezTo>
                <a:lnTo>
                  <a:pt x="1063782" y="104115"/>
                </a:lnTo>
                <a:lnTo>
                  <a:pt x="1054728" y="95062"/>
                </a:lnTo>
                <a:lnTo>
                  <a:pt x="1045675" y="86008"/>
                </a:lnTo>
                <a:cubicBezTo>
                  <a:pt x="1037883" y="62633"/>
                  <a:pt x="1026046" y="39470"/>
                  <a:pt x="1041148" y="13581"/>
                </a:cubicBezTo>
                <a:cubicBezTo>
                  <a:pt x="1045956" y="5338"/>
                  <a:pt x="1059255" y="7545"/>
                  <a:pt x="1068308" y="4527"/>
                </a:cubicBezTo>
                <a:lnTo>
                  <a:pt x="1081889" y="0"/>
                </a:lnTo>
                <a:cubicBezTo>
                  <a:pt x="1115085" y="1509"/>
                  <a:pt x="1148353" y="1877"/>
                  <a:pt x="1181477" y="4527"/>
                </a:cubicBezTo>
                <a:cubicBezTo>
                  <a:pt x="1186233" y="4908"/>
                  <a:pt x="1190789" y="6920"/>
                  <a:pt x="1195057" y="9054"/>
                </a:cubicBezTo>
                <a:cubicBezTo>
                  <a:pt x="1199923" y="11487"/>
                  <a:pt x="1204110" y="15089"/>
                  <a:pt x="1208637" y="18107"/>
                </a:cubicBezTo>
                <a:cubicBezTo>
                  <a:pt x="1288960" y="13383"/>
                  <a:pt x="1262609" y="25074"/>
                  <a:pt x="1294645" y="9054"/>
                </a:cubicBezTo>
              </a:path>
            </a:pathLst>
          </a:custGeom>
          <a:ln w="19050"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272000 w 1467779"/>
                      <a:gd name="connsiteY0" fmla="*/ 354470 h 1058618"/>
                      <a:gd name="connsiteX1" fmla="*/ 205283 w 1467779"/>
                      <a:gd name="connsiteY1" fmla="*/ 340098 h 1058618"/>
                      <a:gd name="connsiteX2" fmla="*/ 174490 w 1467779"/>
                      <a:gd name="connsiteY2" fmla="*/ 344889 h 1058618"/>
                      <a:gd name="connsiteX3" fmla="*/ 174490 w 1467779"/>
                      <a:gd name="connsiteY3" fmla="*/ 431111 h 1058618"/>
                      <a:gd name="connsiteX4" fmla="*/ 184755 w 1467779"/>
                      <a:gd name="connsiteY4" fmla="*/ 440692 h 1058618"/>
                      <a:gd name="connsiteX5" fmla="*/ 195018 w 1467779"/>
                      <a:gd name="connsiteY5" fmla="*/ 455062 h 1058618"/>
                      <a:gd name="connsiteX6" fmla="*/ 272000 w 1467779"/>
                      <a:gd name="connsiteY6" fmla="*/ 435901 h 1058618"/>
                      <a:gd name="connsiteX7" fmla="*/ 277132 w 1467779"/>
                      <a:gd name="connsiteY7" fmla="*/ 421531 h 1058618"/>
                      <a:gd name="connsiteX8" fmla="*/ 261736 w 1467779"/>
                      <a:gd name="connsiteY8" fmla="*/ 344889 h 1058618"/>
                      <a:gd name="connsiteX9" fmla="*/ 251471 w 1467779"/>
                      <a:gd name="connsiteY9" fmla="*/ 335309 h 1058618"/>
                      <a:gd name="connsiteX10" fmla="*/ 179622 w 1467779"/>
                      <a:gd name="connsiteY10" fmla="*/ 340098 h 1058618"/>
                      <a:gd name="connsiteX11" fmla="*/ 148830 w 1467779"/>
                      <a:gd name="connsiteY11" fmla="*/ 349679 h 1058618"/>
                      <a:gd name="connsiteX12" fmla="*/ 138565 w 1467779"/>
                      <a:gd name="connsiteY12" fmla="*/ 359259 h 1058618"/>
                      <a:gd name="connsiteX13" fmla="*/ 107773 w 1467779"/>
                      <a:gd name="connsiteY13" fmla="*/ 373630 h 1058618"/>
                      <a:gd name="connsiteX14" fmla="*/ 76981 w 1467779"/>
                      <a:gd name="connsiteY14" fmla="*/ 407161 h 1058618"/>
                      <a:gd name="connsiteX15" fmla="*/ 56452 w 1467779"/>
                      <a:gd name="connsiteY15" fmla="*/ 431111 h 1058618"/>
                      <a:gd name="connsiteX16" fmla="*/ 41055 w 1467779"/>
                      <a:gd name="connsiteY16" fmla="*/ 459852 h 1058618"/>
                      <a:gd name="connsiteX17" fmla="*/ 25659 w 1467779"/>
                      <a:gd name="connsiteY17" fmla="*/ 502963 h 1058618"/>
                      <a:gd name="connsiteX18" fmla="*/ 20527 w 1467779"/>
                      <a:gd name="connsiteY18" fmla="*/ 517334 h 1058618"/>
                      <a:gd name="connsiteX19" fmla="*/ 5131 w 1467779"/>
                      <a:gd name="connsiteY19" fmla="*/ 584396 h 1058618"/>
                      <a:gd name="connsiteX20" fmla="*/ 0 w 1467779"/>
                      <a:gd name="connsiteY20" fmla="*/ 622717 h 1058618"/>
                      <a:gd name="connsiteX21" fmla="*/ 15396 w 1467779"/>
                      <a:gd name="connsiteY21" fmla="*/ 723309 h 1058618"/>
                      <a:gd name="connsiteX22" fmla="*/ 20527 w 1467779"/>
                      <a:gd name="connsiteY22" fmla="*/ 737679 h 1058618"/>
                      <a:gd name="connsiteX23" fmla="*/ 30792 w 1467779"/>
                      <a:gd name="connsiteY23" fmla="*/ 747260 h 1058618"/>
                      <a:gd name="connsiteX24" fmla="*/ 35924 w 1467779"/>
                      <a:gd name="connsiteY24" fmla="*/ 761630 h 1058618"/>
                      <a:gd name="connsiteX25" fmla="*/ 71849 w 1467779"/>
                      <a:gd name="connsiteY25" fmla="*/ 799951 h 1058618"/>
                      <a:gd name="connsiteX26" fmla="*/ 87245 w 1467779"/>
                      <a:gd name="connsiteY26" fmla="*/ 814321 h 1058618"/>
                      <a:gd name="connsiteX27" fmla="*/ 102641 w 1467779"/>
                      <a:gd name="connsiteY27" fmla="*/ 823901 h 1058618"/>
                      <a:gd name="connsiteX28" fmla="*/ 128302 w 1467779"/>
                      <a:gd name="connsiteY28" fmla="*/ 847852 h 1058618"/>
                      <a:gd name="connsiteX29" fmla="*/ 143698 w 1467779"/>
                      <a:gd name="connsiteY29" fmla="*/ 857433 h 1058618"/>
                      <a:gd name="connsiteX30" fmla="*/ 184755 w 1467779"/>
                      <a:gd name="connsiteY30" fmla="*/ 895753 h 1058618"/>
                      <a:gd name="connsiteX31" fmla="*/ 195018 w 1467779"/>
                      <a:gd name="connsiteY31" fmla="*/ 905334 h 1058618"/>
                      <a:gd name="connsiteX32" fmla="*/ 210415 w 1467779"/>
                      <a:gd name="connsiteY32" fmla="*/ 919704 h 1058618"/>
                      <a:gd name="connsiteX33" fmla="*/ 246340 w 1467779"/>
                      <a:gd name="connsiteY33" fmla="*/ 958025 h 1058618"/>
                      <a:gd name="connsiteX34" fmla="*/ 272000 w 1467779"/>
                      <a:gd name="connsiteY34" fmla="*/ 981976 h 1058618"/>
                      <a:gd name="connsiteX35" fmla="*/ 282264 w 1467779"/>
                      <a:gd name="connsiteY35" fmla="*/ 991556 h 1058618"/>
                      <a:gd name="connsiteX36" fmla="*/ 313057 w 1467779"/>
                      <a:gd name="connsiteY36" fmla="*/ 1010717 h 1058618"/>
                      <a:gd name="connsiteX37" fmla="*/ 328453 w 1467779"/>
                      <a:gd name="connsiteY37" fmla="*/ 1020296 h 1058618"/>
                      <a:gd name="connsiteX38" fmla="*/ 343850 w 1467779"/>
                      <a:gd name="connsiteY38" fmla="*/ 1029877 h 1058618"/>
                      <a:gd name="connsiteX39" fmla="*/ 477284 w 1467779"/>
                      <a:gd name="connsiteY39" fmla="*/ 1025087 h 1058618"/>
                      <a:gd name="connsiteX40" fmla="*/ 518341 w 1467779"/>
                      <a:gd name="connsiteY40" fmla="*/ 1020296 h 1058618"/>
                      <a:gd name="connsiteX41" fmla="*/ 564529 w 1467779"/>
                      <a:gd name="connsiteY41" fmla="*/ 1015507 h 1058618"/>
                      <a:gd name="connsiteX42" fmla="*/ 687700 w 1467779"/>
                      <a:gd name="connsiteY42" fmla="*/ 1020296 h 1058618"/>
                      <a:gd name="connsiteX43" fmla="*/ 733888 w 1467779"/>
                      <a:gd name="connsiteY43" fmla="*/ 1034668 h 1058618"/>
                      <a:gd name="connsiteX44" fmla="*/ 780078 w 1467779"/>
                      <a:gd name="connsiteY44" fmla="*/ 1049038 h 1058618"/>
                      <a:gd name="connsiteX45" fmla="*/ 795474 w 1467779"/>
                      <a:gd name="connsiteY45" fmla="*/ 1053828 h 1058618"/>
                      <a:gd name="connsiteX46" fmla="*/ 821135 w 1467779"/>
                      <a:gd name="connsiteY46" fmla="*/ 1058618 h 1058618"/>
                      <a:gd name="connsiteX47" fmla="*/ 913512 w 1467779"/>
                      <a:gd name="connsiteY47" fmla="*/ 1053828 h 1058618"/>
                      <a:gd name="connsiteX48" fmla="*/ 939173 w 1467779"/>
                      <a:gd name="connsiteY48" fmla="*/ 1039457 h 1058618"/>
                      <a:gd name="connsiteX49" fmla="*/ 954569 w 1467779"/>
                      <a:gd name="connsiteY49" fmla="*/ 1029877 h 1058618"/>
                      <a:gd name="connsiteX50" fmla="*/ 985361 w 1467779"/>
                      <a:gd name="connsiteY50" fmla="*/ 996346 h 1058618"/>
                      <a:gd name="connsiteX51" fmla="*/ 995626 w 1467779"/>
                      <a:gd name="connsiteY51" fmla="*/ 986766 h 1058618"/>
                      <a:gd name="connsiteX52" fmla="*/ 1005890 w 1467779"/>
                      <a:gd name="connsiteY52" fmla="*/ 972395 h 1058618"/>
                      <a:gd name="connsiteX53" fmla="*/ 1016155 w 1467779"/>
                      <a:gd name="connsiteY53" fmla="*/ 962816 h 1058618"/>
                      <a:gd name="connsiteX54" fmla="*/ 1026418 w 1467779"/>
                      <a:gd name="connsiteY54" fmla="*/ 948445 h 1058618"/>
                      <a:gd name="connsiteX55" fmla="*/ 1036683 w 1467779"/>
                      <a:gd name="connsiteY55" fmla="*/ 938865 h 1058618"/>
                      <a:gd name="connsiteX56" fmla="*/ 1046947 w 1467779"/>
                      <a:gd name="connsiteY56" fmla="*/ 924495 h 1058618"/>
                      <a:gd name="connsiteX57" fmla="*/ 1067475 w 1467779"/>
                      <a:gd name="connsiteY57" fmla="*/ 905334 h 1058618"/>
                      <a:gd name="connsiteX58" fmla="*/ 1077739 w 1467779"/>
                      <a:gd name="connsiteY58" fmla="*/ 886173 h 1058618"/>
                      <a:gd name="connsiteX59" fmla="*/ 1088004 w 1467779"/>
                      <a:gd name="connsiteY59" fmla="*/ 876594 h 1058618"/>
                      <a:gd name="connsiteX60" fmla="*/ 1093136 w 1467779"/>
                      <a:gd name="connsiteY60" fmla="*/ 862222 h 1058618"/>
                      <a:gd name="connsiteX61" fmla="*/ 1103400 w 1467779"/>
                      <a:gd name="connsiteY61" fmla="*/ 847852 h 1058618"/>
                      <a:gd name="connsiteX62" fmla="*/ 1113664 w 1467779"/>
                      <a:gd name="connsiteY62" fmla="*/ 819112 h 1058618"/>
                      <a:gd name="connsiteX63" fmla="*/ 1123928 w 1467779"/>
                      <a:gd name="connsiteY63" fmla="*/ 804742 h 1058618"/>
                      <a:gd name="connsiteX64" fmla="*/ 1129061 w 1467779"/>
                      <a:gd name="connsiteY64" fmla="*/ 790370 h 1058618"/>
                      <a:gd name="connsiteX65" fmla="*/ 1139324 w 1467779"/>
                      <a:gd name="connsiteY65" fmla="*/ 752049 h 1058618"/>
                      <a:gd name="connsiteX66" fmla="*/ 1144457 w 1467779"/>
                      <a:gd name="connsiteY66" fmla="*/ 675408 h 1058618"/>
                      <a:gd name="connsiteX67" fmla="*/ 1159853 w 1467779"/>
                      <a:gd name="connsiteY67" fmla="*/ 608345 h 1058618"/>
                      <a:gd name="connsiteX68" fmla="*/ 1170117 w 1467779"/>
                      <a:gd name="connsiteY68" fmla="*/ 565235 h 1058618"/>
                      <a:gd name="connsiteX69" fmla="*/ 1175249 w 1467779"/>
                      <a:gd name="connsiteY69" fmla="*/ 546074 h 1058618"/>
                      <a:gd name="connsiteX70" fmla="*/ 1185514 w 1467779"/>
                      <a:gd name="connsiteY70" fmla="*/ 517334 h 1058618"/>
                      <a:gd name="connsiteX71" fmla="*/ 1195777 w 1467779"/>
                      <a:gd name="connsiteY71" fmla="*/ 483802 h 1058618"/>
                      <a:gd name="connsiteX72" fmla="*/ 1206042 w 1467779"/>
                      <a:gd name="connsiteY72" fmla="*/ 469432 h 1058618"/>
                      <a:gd name="connsiteX73" fmla="*/ 1221438 w 1467779"/>
                      <a:gd name="connsiteY73" fmla="*/ 445482 h 1058618"/>
                      <a:gd name="connsiteX74" fmla="*/ 1226570 w 1467779"/>
                      <a:gd name="connsiteY74" fmla="*/ 431111 h 1058618"/>
                      <a:gd name="connsiteX75" fmla="*/ 1236834 w 1467779"/>
                      <a:gd name="connsiteY75" fmla="*/ 416741 h 1058618"/>
                      <a:gd name="connsiteX76" fmla="*/ 1252230 w 1467779"/>
                      <a:gd name="connsiteY76" fmla="*/ 373630 h 1058618"/>
                      <a:gd name="connsiteX77" fmla="*/ 1267627 w 1467779"/>
                      <a:gd name="connsiteY77" fmla="*/ 330519 h 1058618"/>
                      <a:gd name="connsiteX78" fmla="*/ 1272759 w 1467779"/>
                      <a:gd name="connsiteY78" fmla="*/ 316149 h 1058618"/>
                      <a:gd name="connsiteX79" fmla="*/ 1267627 w 1467779"/>
                      <a:gd name="connsiteY79" fmla="*/ 249087 h 1058618"/>
                      <a:gd name="connsiteX80" fmla="*/ 1252230 w 1467779"/>
                      <a:gd name="connsiteY80" fmla="*/ 201185 h 1058618"/>
                      <a:gd name="connsiteX81" fmla="*/ 1236834 w 1467779"/>
                      <a:gd name="connsiteY81" fmla="*/ 158075 h 1058618"/>
                      <a:gd name="connsiteX82" fmla="*/ 1231702 w 1467779"/>
                      <a:gd name="connsiteY82" fmla="*/ 143703 h 1058618"/>
                      <a:gd name="connsiteX83" fmla="*/ 1226570 w 1467779"/>
                      <a:gd name="connsiteY83" fmla="*/ 129333 h 1058618"/>
                      <a:gd name="connsiteX84" fmla="*/ 1206042 w 1467779"/>
                      <a:gd name="connsiteY84" fmla="*/ 110173 h 1058618"/>
                      <a:gd name="connsiteX85" fmla="*/ 1195777 w 1467779"/>
                      <a:gd name="connsiteY85" fmla="*/ 100593 h 1058618"/>
                      <a:gd name="connsiteX86" fmla="*/ 1185514 w 1467779"/>
                      <a:gd name="connsiteY86" fmla="*/ 91012 h 1058618"/>
                      <a:gd name="connsiteX87" fmla="*/ 1180381 w 1467779"/>
                      <a:gd name="connsiteY87" fmla="*/ 14371 h 1058618"/>
                      <a:gd name="connsiteX88" fmla="*/ 1211173 w 1467779"/>
                      <a:gd name="connsiteY88" fmla="*/ 4790 h 1058618"/>
                      <a:gd name="connsiteX89" fmla="*/ 1226570 w 1467779"/>
                      <a:gd name="connsiteY89" fmla="*/ 0 h 1058618"/>
                      <a:gd name="connsiteX90" fmla="*/ 1339476 w 1467779"/>
                      <a:gd name="connsiteY90" fmla="*/ 4790 h 1058618"/>
                      <a:gd name="connsiteX91" fmla="*/ 1354873 w 1467779"/>
                      <a:gd name="connsiteY91" fmla="*/ 9580 h 1058618"/>
                      <a:gd name="connsiteX92" fmla="*/ 1370269 w 1467779"/>
                      <a:gd name="connsiteY92" fmla="*/ 19160 h 1058618"/>
                      <a:gd name="connsiteX93" fmla="*/ 1467778 w 1467779"/>
                      <a:gd name="connsiteY93" fmla="*/ 9580 h 10586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</a:cxnLst>
                    <a:rect l="l" t="t" r="r" b="b"/>
                    <a:pathLst>
                      <a:path w="1467779" h="1058618" extrusionOk="0">
                        <a:moveTo>
                          <a:pt x="272000" y="354470"/>
                        </a:moveTo>
                        <a:cubicBezTo>
                          <a:pt x="254315" y="349113"/>
                          <a:pt x="219671" y="341434"/>
                          <a:pt x="205283" y="340098"/>
                        </a:cubicBezTo>
                        <a:cubicBezTo>
                          <a:pt x="196207" y="340378"/>
                          <a:pt x="182551" y="343362"/>
                          <a:pt x="174490" y="344889"/>
                        </a:cubicBezTo>
                        <a:cubicBezTo>
                          <a:pt x="161361" y="379632"/>
                          <a:pt x="162985" y="371330"/>
                          <a:pt x="174490" y="431111"/>
                        </a:cubicBezTo>
                        <a:cubicBezTo>
                          <a:pt x="174917" y="435331"/>
                          <a:pt x="182496" y="437530"/>
                          <a:pt x="184755" y="440692"/>
                        </a:cubicBezTo>
                        <a:cubicBezTo>
                          <a:pt x="189921" y="445343"/>
                          <a:pt x="192078" y="449282"/>
                          <a:pt x="195018" y="455062"/>
                        </a:cubicBezTo>
                        <a:cubicBezTo>
                          <a:pt x="243758" y="450922"/>
                          <a:pt x="252460" y="469798"/>
                          <a:pt x="272000" y="435901"/>
                        </a:cubicBezTo>
                        <a:cubicBezTo>
                          <a:pt x="274320" y="430444"/>
                          <a:pt x="274908" y="427035"/>
                          <a:pt x="277132" y="421531"/>
                        </a:cubicBezTo>
                        <a:cubicBezTo>
                          <a:pt x="274538" y="375372"/>
                          <a:pt x="284564" y="370897"/>
                          <a:pt x="261736" y="344889"/>
                        </a:cubicBezTo>
                        <a:cubicBezTo>
                          <a:pt x="258357" y="341304"/>
                          <a:pt x="255581" y="339065"/>
                          <a:pt x="251471" y="335309"/>
                        </a:cubicBezTo>
                        <a:cubicBezTo>
                          <a:pt x="230277" y="341009"/>
                          <a:pt x="203878" y="342067"/>
                          <a:pt x="179622" y="340098"/>
                        </a:cubicBezTo>
                        <a:cubicBezTo>
                          <a:pt x="168922" y="341598"/>
                          <a:pt x="148830" y="349679"/>
                          <a:pt x="148830" y="349679"/>
                        </a:cubicBezTo>
                        <a:cubicBezTo>
                          <a:pt x="145637" y="352673"/>
                          <a:pt x="142869" y="356211"/>
                          <a:pt x="138565" y="359259"/>
                        </a:cubicBezTo>
                        <a:cubicBezTo>
                          <a:pt x="102269" y="377233"/>
                          <a:pt x="135507" y="347650"/>
                          <a:pt x="107773" y="373630"/>
                        </a:cubicBezTo>
                        <a:cubicBezTo>
                          <a:pt x="74561" y="398670"/>
                          <a:pt x="94747" y="379866"/>
                          <a:pt x="76981" y="407161"/>
                        </a:cubicBezTo>
                        <a:cubicBezTo>
                          <a:pt x="64436" y="419481"/>
                          <a:pt x="64947" y="412639"/>
                          <a:pt x="56452" y="431111"/>
                        </a:cubicBezTo>
                        <a:cubicBezTo>
                          <a:pt x="33709" y="473450"/>
                          <a:pt x="77000" y="423536"/>
                          <a:pt x="41055" y="459852"/>
                        </a:cubicBezTo>
                        <a:cubicBezTo>
                          <a:pt x="36103" y="475462"/>
                          <a:pt x="29543" y="493403"/>
                          <a:pt x="25659" y="502963"/>
                        </a:cubicBezTo>
                        <a:cubicBezTo>
                          <a:pt x="25097" y="507510"/>
                          <a:pt x="21877" y="512793"/>
                          <a:pt x="20527" y="517334"/>
                        </a:cubicBezTo>
                        <a:cubicBezTo>
                          <a:pt x="19546" y="537469"/>
                          <a:pt x="7858" y="557766"/>
                          <a:pt x="5131" y="584396"/>
                        </a:cubicBezTo>
                        <a:cubicBezTo>
                          <a:pt x="3680" y="600343"/>
                          <a:pt x="2143" y="611997"/>
                          <a:pt x="0" y="622717"/>
                        </a:cubicBezTo>
                        <a:cubicBezTo>
                          <a:pt x="5374" y="706097"/>
                          <a:pt x="-4277" y="674350"/>
                          <a:pt x="15396" y="723309"/>
                        </a:cubicBezTo>
                        <a:cubicBezTo>
                          <a:pt x="16530" y="727335"/>
                          <a:pt x="17116" y="734239"/>
                          <a:pt x="20527" y="737679"/>
                        </a:cubicBezTo>
                        <a:cubicBezTo>
                          <a:pt x="22877" y="740126"/>
                          <a:pt x="27442" y="743992"/>
                          <a:pt x="30792" y="747260"/>
                        </a:cubicBezTo>
                        <a:cubicBezTo>
                          <a:pt x="33025" y="752481"/>
                          <a:pt x="32683" y="756832"/>
                          <a:pt x="35924" y="761630"/>
                        </a:cubicBezTo>
                        <a:cubicBezTo>
                          <a:pt x="43650" y="778246"/>
                          <a:pt x="56775" y="791090"/>
                          <a:pt x="71849" y="799951"/>
                        </a:cubicBezTo>
                        <a:cubicBezTo>
                          <a:pt x="77614" y="803986"/>
                          <a:pt x="81634" y="810962"/>
                          <a:pt x="87245" y="814321"/>
                        </a:cubicBezTo>
                        <a:cubicBezTo>
                          <a:pt x="92692" y="817326"/>
                          <a:pt x="97917" y="820839"/>
                          <a:pt x="102641" y="823901"/>
                        </a:cubicBezTo>
                        <a:cubicBezTo>
                          <a:pt x="112320" y="828828"/>
                          <a:pt x="117455" y="841564"/>
                          <a:pt x="128302" y="847852"/>
                        </a:cubicBezTo>
                        <a:cubicBezTo>
                          <a:pt x="133624" y="851100"/>
                          <a:pt x="139506" y="853523"/>
                          <a:pt x="143698" y="857433"/>
                        </a:cubicBezTo>
                        <a:cubicBezTo>
                          <a:pt x="143577" y="858332"/>
                          <a:pt x="179403" y="890975"/>
                          <a:pt x="184755" y="895753"/>
                        </a:cubicBezTo>
                        <a:cubicBezTo>
                          <a:pt x="189189" y="900147"/>
                          <a:pt x="192106" y="902901"/>
                          <a:pt x="195018" y="905334"/>
                        </a:cubicBezTo>
                        <a:cubicBezTo>
                          <a:pt x="201248" y="911210"/>
                          <a:pt x="205882" y="913388"/>
                          <a:pt x="210415" y="919704"/>
                        </a:cubicBezTo>
                        <a:cubicBezTo>
                          <a:pt x="226096" y="944752"/>
                          <a:pt x="218637" y="930524"/>
                          <a:pt x="246340" y="958025"/>
                        </a:cubicBezTo>
                        <a:cubicBezTo>
                          <a:pt x="253759" y="965778"/>
                          <a:pt x="266406" y="975628"/>
                          <a:pt x="272000" y="981976"/>
                        </a:cubicBezTo>
                        <a:cubicBezTo>
                          <a:pt x="275722" y="986228"/>
                          <a:pt x="279179" y="989447"/>
                          <a:pt x="282264" y="991556"/>
                        </a:cubicBezTo>
                        <a:cubicBezTo>
                          <a:pt x="295951" y="1000401"/>
                          <a:pt x="303961" y="1005292"/>
                          <a:pt x="313057" y="1010717"/>
                        </a:cubicBezTo>
                        <a:cubicBezTo>
                          <a:pt x="317291" y="1013013"/>
                          <a:pt x="324959" y="1018560"/>
                          <a:pt x="328453" y="1020296"/>
                        </a:cubicBezTo>
                        <a:cubicBezTo>
                          <a:pt x="333523" y="1022660"/>
                          <a:pt x="339398" y="1027572"/>
                          <a:pt x="343850" y="1029877"/>
                        </a:cubicBezTo>
                        <a:cubicBezTo>
                          <a:pt x="379922" y="1028936"/>
                          <a:pt x="437832" y="1019771"/>
                          <a:pt x="477284" y="1025087"/>
                        </a:cubicBezTo>
                        <a:cubicBezTo>
                          <a:pt x="492199" y="1023428"/>
                          <a:pt x="506369" y="1021666"/>
                          <a:pt x="518341" y="1020296"/>
                        </a:cubicBezTo>
                        <a:cubicBezTo>
                          <a:pt x="537737" y="1019289"/>
                          <a:pt x="546997" y="1019124"/>
                          <a:pt x="564529" y="1015507"/>
                        </a:cubicBezTo>
                        <a:cubicBezTo>
                          <a:pt x="603561" y="1025385"/>
                          <a:pt x="639172" y="1018488"/>
                          <a:pt x="687700" y="1020296"/>
                        </a:cubicBezTo>
                        <a:cubicBezTo>
                          <a:pt x="687187" y="1021857"/>
                          <a:pt x="726797" y="1033344"/>
                          <a:pt x="733888" y="1034668"/>
                        </a:cubicBezTo>
                        <a:cubicBezTo>
                          <a:pt x="755590" y="1040848"/>
                          <a:pt x="763957" y="1045751"/>
                          <a:pt x="780078" y="1049038"/>
                        </a:cubicBezTo>
                        <a:cubicBezTo>
                          <a:pt x="785174" y="1051176"/>
                          <a:pt x="789882" y="1052587"/>
                          <a:pt x="795474" y="1053828"/>
                        </a:cubicBezTo>
                        <a:cubicBezTo>
                          <a:pt x="807198" y="1056389"/>
                          <a:pt x="811667" y="1056646"/>
                          <a:pt x="821135" y="1058618"/>
                        </a:cubicBezTo>
                        <a:cubicBezTo>
                          <a:pt x="854037" y="1054837"/>
                          <a:pt x="881807" y="1059941"/>
                          <a:pt x="913512" y="1053828"/>
                        </a:cubicBezTo>
                        <a:cubicBezTo>
                          <a:pt x="931539" y="1052026"/>
                          <a:pt x="928423" y="1048654"/>
                          <a:pt x="939173" y="1039457"/>
                        </a:cubicBezTo>
                        <a:cubicBezTo>
                          <a:pt x="944349" y="1036413"/>
                          <a:pt x="950311" y="1033643"/>
                          <a:pt x="954569" y="1029877"/>
                        </a:cubicBezTo>
                        <a:cubicBezTo>
                          <a:pt x="991776" y="1005881"/>
                          <a:pt x="964729" y="1019361"/>
                          <a:pt x="985361" y="996346"/>
                        </a:cubicBezTo>
                        <a:cubicBezTo>
                          <a:pt x="987659" y="993063"/>
                          <a:pt x="992001" y="990166"/>
                          <a:pt x="995626" y="986766"/>
                        </a:cubicBezTo>
                        <a:cubicBezTo>
                          <a:pt x="1000692" y="982512"/>
                          <a:pt x="1001464" y="976963"/>
                          <a:pt x="1005890" y="972395"/>
                        </a:cubicBezTo>
                        <a:cubicBezTo>
                          <a:pt x="1008756" y="968618"/>
                          <a:pt x="1012635" y="966310"/>
                          <a:pt x="1016155" y="962816"/>
                        </a:cubicBezTo>
                        <a:cubicBezTo>
                          <a:pt x="1019665" y="958927"/>
                          <a:pt x="1021677" y="953151"/>
                          <a:pt x="1026418" y="948445"/>
                        </a:cubicBezTo>
                        <a:cubicBezTo>
                          <a:pt x="1028619" y="945691"/>
                          <a:pt x="1034006" y="942098"/>
                          <a:pt x="1036683" y="938865"/>
                        </a:cubicBezTo>
                        <a:cubicBezTo>
                          <a:pt x="1041609" y="933980"/>
                          <a:pt x="1043116" y="929270"/>
                          <a:pt x="1046947" y="924495"/>
                        </a:cubicBezTo>
                        <a:cubicBezTo>
                          <a:pt x="1053245" y="917636"/>
                          <a:pt x="1067475" y="905334"/>
                          <a:pt x="1067475" y="905334"/>
                        </a:cubicBezTo>
                        <a:cubicBezTo>
                          <a:pt x="1071401" y="897656"/>
                          <a:pt x="1073105" y="891921"/>
                          <a:pt x="1077739" y="886173"/>
                        </a:cubicBezTo>
                        <a:cubicBezTo>
                          <a:pt x="1079680" y="881912"/>
                          <a:pt x="1086344" y="880534"/>
                          <a:pt x="1088004" y="876594"/>
                        </a:cubicBezTo>
                        <a:cubicBezTo>
                          <a:pt x="1089945" y="872534"/>
                          <a:pt x="1091306" y="865859"/>
                          <a:pt x="1093136" y="862222"/>
                        </a:cubicBezTo>
                        <a:cubicBezTo>
                          <a:pt x="1095002" y="857489"/>
                          <a:pt x="1100558" y="853185"/>
                          <a:pt x="1103400" y="847852"/>
                        </a:cubicBezTo>
                        <a:cubicBezTo>
                          <a:pt x="1105419" y="838558"/>
                          <a:pt x="1105954" y="826711"/>
                          <a:pt x="1113664" y="819112"/>
                        </a:cubicBezTo>
                        <a:cubicBezTo>
                          <a:pt x="1116391" y="814321"/>
                          <a:pt x="1120992" y="810700"/>
                          <a:pt x="1123928" y="804742"/>
                        </a:cubicBezTo>
                        <a:cubicBezTo>
                          <a:pt x="1126413" y="800465"/>
                          <a:pt x="1127362" y="795136"/>
                          <a:pt x="1129061" y="790370"/>
                        </a:cubicBezTo>
                        <a:cubicBezTo>
                          <a:pt x="1132773" y="777668"/>
                          <a:pt x="1139323" y="752050"/>
                          <a:pt x="1139324" y="752049"/>
                        </a:cubicBezTo>
                        <a:cubicBezTo>
                          <a:pt x="1145899" y="726776"/>
                          <a:pt x="1141021" y="705698"/>
                          <a:pt x="1144457" y="675408"/>
                        </a:cubicBezTo>
                        <a:cubicBezTo>
                          <a:pt x="1147518" y="635343"/>
                          <a:pt x="1154160" y="652797"/>
                          <a:pt x="1159853" y="608345"/>
                        </a:cubicBezTo>
                        <a:cubicBezTo>
                          <a:pt x="1174708" y="558493"/>
                          <a:pt x="1155673" y="595654"/>
                          <a:pt x="1170117" y="565235"/>
                        </a:cubicBezTo>
                        <a:cubicBezTo>
                          <a:pt x="1172297" y="557303"/>
                          <a:pt x="1172115" y="552643"/>
                          <a:pt x="1175249" y="546074"/>
                        </a:cubicBezTo>
                        <a:cubicBezTo>
                          <a:pt x="1179214" y="538240"/>
                          <a:pt x="1182748" y="527603"/>
                          <a:pt x="1185514" y="517334"/>
                        </a:cubicBezTo>
                        <a:cubicBezTo>
                          <a:pt x="1185692" y="511308"/>
                          <a:pt x="1192772" y="491834"/>
                          <a:pt x="1195777" y="483802"/>
                        </a:cubicBezTo>
                        <a:cubicBezTo>
                          <a:pt x="1197982" y="479109"/>
                          <a:pt x="1202839" y="474965"/>
                          <a:pt x="1206042" y="469432"/>
                        </a:cubicBezTo>
                        <a:cubicBezTo>
                          <a:pt x="1229980" y="428382"/>
                          <a:pt x="1195892" y="483416"/>
                          <a:pt x="1221438" y="445482"/>
                        </a:cubicBezTo>
                        <a:cubicBezTo>
                          <a:pt x="1224685" y="440602"/>
                          <a:pt x="1224142" y="436203"/>
                          <a:pt x="1226570" y="431111"/>
                        </a:cubicBezTo>
                        <a:cubicBezTo>
                          <a:pt x="1228845" y="425660"/>
                          <a:pt x="1234696" y="420638"/>
                          <a:pt x="1236834" y="416741"/>
                        </a:cubicBezTo>
                        <a:cubicBezTo>
                          <a:pt x="1236346" y="416174"/>
                          <a:pt x="1249545" y="380089"/>
                          <a:pt x="1252230" y="373630"/>
                        </a:cubicBezTo>
                        <a:cubicBezTo>
                          <a:pt x="1256610" y="356818"/>
                          <a:pt x="1260685" y="350974"/>
                          <a:pt x="1267627" y="330519"/>
                        </a:cubicBezTo>
                        <a:cubicBezTo>
                          <a:pt x="1269685" y="325413"/>
                          <a:pt x="1270815" y="322046"/>
                          <a:pt x="1272759" y="316149"/>
                        </a:cubicBezTo>
                        <a:cubicBezTo>
                          <a:pt x="1269243" y="289779"/>
                          <a:pt x="1270513" y="272201"/>
                          <a:pt x="1267627" y="249087"/>
                        </a:cubicBezTo>
                        <a:cubicBezTo>
                          <a:pt x="1266498" y="238073"/>
                          <a:pt x="1255759" y="207434"/>
                          <a:pt x="1252230" y="201185"/>
                        </a:cubicBezTo>
                        <a:cubicBezTo>
                          <a:pt x="1247090" y="192857"/>
                          <a:pt x="1239661" y="171181"/>
                          <a:pt x="1236834" y="158075"/>
                        </a:cubicBezTo>
                        <a:cubicBezTo>
                          <a:pt x="1236012" y="153900"/>
                          <a:pt x="1234019" y="149798"/>
                          <a:pt x="1231702" y="143703"/>
                        </a:cubicBezTo>
                        <a:cubicBezTo>
                          <a:pt x="1230419" y="139949"/>
                          <a:pt x="1229836" y="133814"/>
                          <a:pt x="1226570" y="129333"/>
                        </a:cubicBezTo>
                        <a:cubicBezTo>
                          <a:pt x="1220236" y="124261"/>
                          <a:pt x="1213533" y="116760"/>
                          <a:pt x="1206042" y="110173"/>
                        </a:cubicBezTo>
                        <a:cubicBezTo>
                          <a:pt x="1203861" y="107548"/>
                          <a:pt x="1200183" y="103982"/>
                          <a:pt x="1195777" y="100593"/>
                        </a:cubicBezTo>
                        <a:cubicBezTo>
                          <a:pt x="1193142" y="98772"/>
                          <a:pt x="1187377" y="93239"/>
                          <a:pt x="1185514" y="91012"/>
                        </a:cubicBezTo>
                        <a:cubicBezTo>
                          <a:pt x="1180201" y="66812"/>
                          <a:pt x="1165984" y="43467"/>
                          <a:pt x="1180381" y="14371"/>
                        </a:cubicBezTo>
                        <a:cubicBezTo>
                          <a:pt x="1186643" y="5051"/>
                          <a:pt x="1201497" y="7953"/>
                          <a:pt x="1211173" y="4790"/>
                        </a:cubicBezTo>
                        <a:cubicBezTo>
                          <a:pt x="1215512" y="3624"/>
                          <a:pt x="1220199" y="1234"/>
                          <a:pt x="1226570" y="0"/>
                        </a:cubicBezTo>
                        <a:cubicBezTo>
                          <a:pt x="1259108" y="6413"/>
                          <a:pt x="1305636" y="7192"/>
                          <a:pt x="1339476" y="4790"/>
                        </a:cubicBezTo>
                        <a:cubicBezTo>
                          <a:pt x="1344924" y="5370"/>
                          <a:pt x="1350185" y="7917"/>
                          <a:pt x="1354873" y="9580"/>
                        </a:cubicBezTo>
                        <a:cubicBezTo>
                          <a:pt x="1359442" y="11528"/>
                          <a:pt x="1364921" y="15827"/>
                          <a:pt x="1370269" y="19160"/>
                        </a:cubicBezTo>
                        <a:cubicBezTo>
                          <a:pt x="1459120" y="8131"/>
                          <a:pt x="1430427" y="23915"/>
                          <a:pt x="1467778" y="958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D3EE003C-9FEF-A54F-81A3-0BECE7AA8F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876" t="27295" r="40948" b="12941"/>
          <a:stretch/>
        </p:blipFill>
        <p:spPr>
          <a:xfrm>
            <a:off x="5955774" y="1515802"/>
            <a:ext cx="2281083" cy="16773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Google Shape;110;p19">
            <a:extLst>
              <a:ext uri="{FF2B5EF4-FFF2-40B4-BE49-F238E27FC236}">
                <a16:creationId xmlns:a16="http://schemas.microsoft.com/office/drawing/2014/main" id="{DC6BA723-D2DF-754E-A2A1-2DCA3A298A32}"/>
              </a:ext>
            </a:extLst>
          </p:cNvPr>
          <p:cNvSpPr txBox="1">
            <a:spLocks/>
          </p:cNvSpPr>
          <p:nvPr/>
        </p:nvSpPr>
        <p:spPr>
          <a:xfrm>
            <a:off x="359842" y="1207063"/>
            <a:ext cx="6670765" cy="50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◈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◆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⬥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Font typeface="Tinos"/>
              <a:buNone/>
            </a:pPr>
            <a:r>
              <a:rPr lang="es-MX" sz="1800" b="1" dirty="0"/>
              <a:t>Aparato acuífero o aparato ambulacral  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95F2B9C7-FFA3-234A-B5B6-C1B69D2BC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36527184"/>
                  </p:ext>
                </p:extLst>
              </p:nvPr>
            </p:nvGraphicFramePr>
            <p:xfrm>
              <a:off x="7227793" y="3724226"/>
              <a:ext cx="1314385" cy="872480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14385" cy="87248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95F2B9C7-FFA3-234A-B5B6-C1B69D2BC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27793" y="3724226"/>
                <a:ext cx="1314385" cy="87248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Imagen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339DF01-0BDA-3B4F-830E-A468D11956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9927" y="3976562"/>
            <a:ext cx="857866" cy="620144"/>
          </a:xfrm>
          <a:prstGeom prst="rect">
            <a:avLst/>
          </a:prstGeom>
        </p:spPr>
      </p:pic>
      <p:pic>
        <p:nvPicPr>
          <p:cNvPr id="12" name="Picture 12" descr="partes de la estrella del mar - Google Search | Echinoderm, Marine biology,  Animals">
            <a:extLst>
              <a:ext uri="{FF2B5EF4-FFF2-40B4-BE49-F238E27FC236}">
                <a16:creationId xmlns:a16="http://schemas.microsoft.com/office/drawing/2014/main" id="{58A87700-CCC4-9F42-8772-FD5B383DB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93667" y="1589422"/>
            <a:ext cx="2504940" cy="16037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53714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5049787" y="1328075"/>
            <a:ext cx="3343371" cy="21575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indent="0" algn="just">
              <a:buNone/>
            </a:pPr>
            <a:r>
              <a:rPr lang="es-MX" sz="1400" b="1" dirty="0">
                <a:solidFill>
                  <a:schemeClr val="accent5"/>
                </a:solidFill>
              </a:rPr>
              <a:t>Sistema sanguíneo: </a:t>
            </a:r>
            <a:r>
              <a:rPr lang="es-MX" sz="1400" dirty="0">
                <a:solidFill>
                  <a:schemeClr val="tx1"/>
                </a:solidFill>
              </a:rPr>
              <a:t>abierto, carecen de corazón </a:t>
            </a:r>
          </a:p>
          <a:p>
            <a:pPr marL="88900" indent="0" algn="just">
              <a:buNone/>
            </a:pPr>
            <a:r>
              <a:rPr lang="es-MX" sz="1400" b="1" dirty="0">
                <a:solidFill>
                  <a:schemeClr val="accent5"/>
                </a:solidFill>
              </a:rPr>
              <a:t>Sistema digestivo: </a:t>
            </a:r>
            <a:r>
              <a:rPr lang="es-MX" sz="1400" dirty="0">
                <a:solidFill>
                  <a:schemeClr val="tx1"/>
                </a:solidFill>
              </a:rPr>
              <a:t>completo, axial o con varias vueltas; en las ofiuras falta el ano </a:t>
            </a:r>
          </a:p>
          <a:p>
            <a:pPr marL="88900" indent="0" algn="just">
              <a:buNone/>
            </a:pPr>
            <a:r>
              <a:rPr lang="es-MX" sz="1400" b="1" dirty="0">
                <a:solidFill>
                  <a:schemeClr val="accent5"/>
                </a:solidFill>
              </a:rPr>
              <a:t>Sistema excretor:</a:t>
            </a:r>
            <a:r>
              <a:rPr lang="es-MX" sz="1400" dirty="0"/>
              <a:t>  No suele haber órganos excretores. La excreción es realizada  por los amebocitos que se hallan en el líquido celómico perivisceral</a:t>
            </a:r>
            <a:endParaRPr lang="es-MX" sz="1400" dirty="0">
              <a:latin typeface="Josefin Sans" panose="020B0604020202020204" charset="0"/>
            </a:endParaRPr>
          </a:p>
          <a:p>
            <a:pPr marL="88900" indent="0" algn="just">
              <a:buNone/>
            </a:pPr>
            <a:endParaRPr lang="es-MX" sz="1400" dirty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endParaRPr lang="es-MX" sz="1400" dirty="0"/>
          </a:p>
        </p:txBody>
      </p:sp>
      <p:sp>
        <p:nvSpPr>
          <p:cNvPr id="14" name="Google Shape;92;p17">
            <a:extLst>
              <a:ext uri="{FF2B5EF4-FFF2-40B4-BE49-F238E27FC236}">
                <a16:creationId xmlns:a16="http://schemas.microsoft.com/office/drawing/2014/main" id="{8456F87D-6B5D-E549-884D-CB7055BB4682}"/>
              </a:ext>
            </a:extLst>
          </p:cNvPr>
          <p:cNvSpPr txBox="1">
            <a:spLocks/>
          </p:cNvSpPr>
          <p:nvPr/>
        </p:nvSpPr>
        <p:spPr>
          <a:xfrm>
            <a:off x="1415259" y="719375"/>
            <a:ext cx="7032791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ECHINODERMATA</a:t>
            </a:r>
            <a:endParaRPr lang="es-MX" sz="3600" dirty="0"/>
          </a:p>
        </p:txBody>
      </p:sp>
      <p:pic>
        <p:nvPicPr>
          <p:cNvPr id="10" name="Picture 2" descr="Starfish Anatomy on Behance">
            <a:extLst>
              <a:ext uri="{FF2B5EF4-FFF2-40B4-BE49-F238E27FC236}">
                <a16:creationId xmlns:a16="http://schemas.microsoft.com/office/drawing/2014/main" id="{7E29FE83-6A12-9942-8B11-44359455E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502" y="1431803"/>
            <a:ext cx="3517084" cy="207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10;p19">
            <a:extLst>
              <a:ext uri="{FF2B5EF4-FFF2-40B4-BE49-F238E27FC236}">
                <a16:creationId xmlns:a16="http://schemas.microsoft.com/office/drawing/2014/main" id="{42528593-FD00-CC43-BF15-B5E294856D49}"/>
              </a:ext>
            </a:extLst>
          </p:cNvPr>
          <p:cNvSpPr txBox="1">
            <a:spLocks/>
          </p:cNvSpPr>
          <p:nvPr/>
        </p:nvSpPr>
        <p:spPr>
          <a:xfrm>
            <a:off x="896982" y="1392296"/>
            <a:ext cx="6670765" cy="50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◈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◆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⬥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Font typeface="Tinos"/>
              <a:buNone/>
            </a:pPr>
            <a:r>
              <a:rPr lang="es-MX" sz="1800" b="1" dirty="0"/>
              <a:t>Sistemas  </a:t>
            </a:r>
          </a:p>
        </p:txBody>
      </p:sp>
      <p:sp>
        <p:nvSpPr>
          <p:cNvPr id="12" name="Google Shape;110;p19">
            <a:extLst>
              <a:ext uri="{FF2B5EF4-FFF2-40B4-BE49-F238E27FC236}">
                <a16:creationId xmlns:a16="http://schemas.microsoft.com/office/drawing/2014/main" id="{C226C20A-2587-D948-A41F-C4EBF7E2C09C}"/>
              </a:ext>
            </a:extLst>
          </p:cNvPr>
          <p:cNvSpPr txBox="1">
            <a:spLocks/>
          </p:cNvSpPr>
          <p:nvPr/>
        </p:nvSpPr>
        <p:spPr>
          <a:xfrm>
            <a:off x="1510261" y="3481580"/>
            <a:ext cx="5317260" cy="94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◈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◆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⬥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88900" indent="0" algn="just">
              <a:buFont typeface="Tinos"/>
              <a:buNone/>
            </a:pPr>
            <a:r>
              <a:rPr lang="es-MX" sz="1400" b="1" dirty="0">
                <a:solidFill>
                  <a:schemeClr val="accent5"/>
                </a:solidFill>
              </a:rPr>
              <a:t>Sistema respiratorio:</a:t>
            </a:r>
            <a:r>
              <a:rPr lang="es-MX" sz="1400" dirty="0"/>
              <a:t> </a:t>
            </a:r>
            <a:r>
              <a:rPr lang="es-MX" sz="1400" dirty="0">
                <a:solidFill>
                  <a:schemeClr val="tx1"/>
                </a:solidFill>
              </a:rPr>
              <a:t>respiración por branquias dérmales, pies ambulacrales, árboles respiratorios (holoturoideos) o mediante sacos especializados llamados bursas (ofiuroideos)</a:t>
            </a:r>
            <a:r>
              <a:rPr lang="es-MX" sz="1400" dirty="0">
                <a:solidFill>
                  <a:schemeClr val="tx1"/>
                </a:solidFill>
                <a:latin typeface="Josefin Sans" panose="020B0604020202020204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endParaRPr lang="es-MX" sz="1400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A6D563A4-4015-384F-9771-8C1FDF29713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29787640"/>
                  </p:ext>
                </p:extLst>
              </p:nvPr>
            </p:nvGraphicFramePr>
            <p:xfrm>
              <a:off x="7487783" y="3896806"/>
              <a:ext cx="1054395" cy="699900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54395" cy="69990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A6D563A4-4015-384F-9771-8C1FDF29713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87783" y="3896806"/>
                <a:ext cx="1054395" cy="69990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Imagen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39B7BDC-1172-074B-AC91-5B3EA3410D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917" y="3976562"/>
            <a:ext cx="857866" cy="620144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41AC3F49-E49C-694B-954A-7BF9A29370D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876" t="27295" r="40948" b="12941"/>
          <a:stretch/>
        </p:blipFill>
        <p:spPr>
          <a:xfrm>
            <a:off x="-1384101" y="1502355"/>
            <a:ext cx="2281083" cy="16773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5591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6658092-1220-1E4B-B80A-8BCA52BB47F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415259" y="1658949"/>
            <a:ext cx="4079850" cy="2628135"/>
          </a:xfrm>
        </p:spPr>
        <p:txBody>
          <a:bodyPr/>
          <a:lstStyle/>
          <a:p>
            <a:pPr algn="just">
              <a:buSzPct val="100000"/>
            </a:pPr>
            <a:r>
              <a:rPr lang="es-MX" sz="1400" dirty="0"/>
              <a:t>Reproducción sexual, aunque en algunas clases hay ejemplos de reproducción asexual</a:t>
            </a:r>
          </a:p>
          <a:p>
            <a:pPr algn="just">
              <a:buSzPct val="100000"/>
            </a:pPr>
            <a:r>
              <a:rPr lang="es-MX" sz="1400" dirty="0"/>
              <a:t>Sexos separados (excepto unas pocas especies hermafroditas)</a:t>
            </a:r>
          </a:p>
          <a:p>
            <a:pPr algn="just">
              <a:buSzPct val="100000"/>
            </a:pPr>
            <a:r>
              <a:rPr lang="es-MX" sz="1400" dirty="0"/>
              <a:t>Fecundación interna; sin órgano copulador</a:t>
            </a:r>
          </a:p>
          <a:p>
            <a:pPr algn="just">
              <a:buSzPct val="100000"/>
            </a:pPr>
            <a:r>
              <a:rPr lang="es-MX" sz="1400" dirty="0"/>
              <a:t>Multiples gónadas de gran tamaño (en holoturoideos una sola)</a:t>
            </a:r>
          </a:p>
          <a:p>
            <a:pPr>
              <a:buSzPct val="100000"/>
            </a:pPr>
            <a:r>
              <a:rPr lang="es-MX" sz="1400" dirty="0"/>
              <a:t>Gonoconductos sencillos</a:t>
            </a:r>
            <a:br>
              <a:rPr lang="es-MX" sz="1400" dirty="0"/>
            </a:br>
            <a:br>
              <a:rPr lang="es-MX" sz="1400" dirty="0"/>
            </a:br>
            <a:br>
              <a:rPr lang="es-MX" sz="1400" dirty="0"/>
            </a:br>
            <a:endParaRPr lang="es-MX" sz="1400" dirty="0"/>
          </a:p>
        </p:txBody>
      </p:sp>
      <p:sp>
        <p:nvSpPr>
          <p:cNvPr id="6" name="Google Shape;92;p17">
            <a:extLst>
              <a:ext uri="{FF2B5EF4-FFF2-40B4-BE49-F238E27FC236}">
                <a16:creationId xmlns:a16="http://schemas.microsoft.com/office/drawing/2014/main" id="{51935E44-B7B6-0E44-B7D4-38D7C411C716}"/>
              </a:ext>
            </a:extLst>
          </p:cNvPr>
          <p:cNvSpPr txBox="1">
            <a:spLocks/>
          </p:cNvSpPr>
          <p:nvPr/>
        </p:nvSpPr>
        <p:spPr>
          <a:xfrm>
            <a:off x="1415259" y="719375"/>
            <a:ext cx="7032791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ECHINODERMATA</a:t>
            </a:r>
            <a:endParaRPr lang="es-MX" sz="3600" dirty="0"/>
          </a:p>
        </p:txBody>
      </p:sp>
      <p:pic>
        <p:nvPicPr>
          <p:cNvPr id="4098" name="Picture 2" descr="Anal (placa) | Diccionario ✅">
            <a:extLst>
              <a:ext uri="{FF2B5EF4-FFF2-40B4-BE49-F238E27FC236}">
                <a16:creationId xmlns:a16="http://schemas.microsoft.com/office/drawing/2014/main" id="{88CBF4D3-47BA-C24E-B494-A25EDC9B3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570" y="1658949"/>
            <a:ext cx="2585273" cy="20801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Google Shape;110;p19">
            <a:extLst>
              <a:ext uri="{FF2B5EF4-FFF2-40B4-BE49-F238E27FC236}">
                <a16:creationId xmlns:a16="http://schemas.microsoft.com/office/drawing/2014/main" id="{33FC8CE9-88C9-0948-98A3-297712CD2365}"/>
              </a:ext>
            </a:extLst>
          </p:cNvPr>
          <p:cNvSpPr txBox="1">
            <a:spLocks/>
          </p:cNvSpPr>
          <p:nvPr/>
        </p:nvSpPr>
        <p:spPr>
          <a:xfrm>
            <a:off x="214486" y="1299402"/>
            <a:ext cx="6616800" cy="50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◈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◆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⬥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Font typeface="Tinos"/>
              <a:buNone/>
            </a:pPr>
            <a:r>
              <a:rPr lang="es-MX" sz="1800" b="1" dirty="0"/>
              <a:t>Reproducción  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F6FEC4DF-B15D-AD49-9F17-D7D87BA6783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9414859"/>
                  </p:ext>
                </p:extLst>
              </p:nvPr>
            </p:nvGraphicFramePr>
            <p:xfrm>
              <a:off x="7550524" y="3938452"/>
              <a:ext cx="991654" cy="658253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91654" cy="65825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extLst>
                  <a:ext uri="{FF2B5EF4-FFF2-40B4-BE49-F238E27FC236}">
                    <a16:creationId xmlns:a16="http://schemas.microsoft.com/office/drawing/2014/main" id="{F6FEC4DF-B15D-AD49-9F17-D7D87BA6783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50524" y="3938452"/>
                <a:ext cx="991654" cy="658253"/>
              </a:xfrm>
              <a:prstGeom prst="rect">
                <a:avLst/>
              </a:prstGeom>
            </p:spPr>
          </p:pic>
        </mc:Fallback>
      </mc:AlternateContent>
      <p:sp>
        <p:nvSpPr>
          <p:cNvPr id="9" name="Google Shape;110;p19">
            <a:extLst>
              <a:ext uri="{FF2B5EF4-FFF2-40B4-BE49-F238E27FC236}">
                <a16:creationId xmlns:a16="http://schemas.microsoft.com/office/drawing/2014/main" id="{613263AD-ECCC-B746-8301-F8B1881DF6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-2445214" y="1304496"/>
            <a:ext cx="3343371" cy="21575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indent="0" algn="just">
              <a:buNone/>
            </a:pPr>
            <a:r>
              <a:rPr lang="es-MX" sz="1400" b="1" dirty="0">
                <a:solidFill>
                  <a:schemeClr val="accent5"/>
                </a:solidFill>
              </a:rPr>
              <a:t>Sistema sanguíneo: </a:t>
            </a:r>
            <a:r>
              <a:rPr lang="es-MX" sz="1400" dirty="0">
                <a:solidFill>
                  <a:schemeClr val="tx1"/>
                </a:solidFill>
              </a:rPr>
              <a:t>abierto, carecen de corazón </a:t>
            </a:r>
          </a:p>
          <a:p>
            <a:pPr marL="88900" indent="0" algn="just">
              <a:buNone/>
            </a:pPr>
            <a:r>
              <a:rPr lang="es-MX" sz="1400" b="1" dirty="0">
                <a:solidFill>
                  <a:schemeClr val="accent5"/>
                </a:solidFill>
              </a:rPr>
              <a:t>Sistema digestivo: </a:t>
            </a:r>
            <a:r>
              <a:rPr lang="es-MX" sz="1400" dirty="0">
                <a:solidFill>
                  <a:schemeClr val="tx1"/>
                </a:solidFill>
              </a:rPr>
              <a:t>completo, axial o con varias vueltas; en las ofiuras falta el ano </a:t>
            </a:r>
          </a:p>
          <a:p>
            <a:pPr marL="88900" indent="0" algn="just">
              <a:buNone/>
            </a:pPr>
            <a:r>
              <a:rPr lang="es-MX" sz="1400" b="1" dirty="0">
                <a:solidFill>
                  <a:schemeClr val="accent5"/>
                </a:solidFill>
              </a:rPr>
              <a:t>Sistema excretor:</a:t>
            </a:r>
            <a:r>
              <a:rPr lang="es-MX" sz="1400" dirty="0"/>
              <a:t>  No suele haber órganos excretores. La excreción es realizada  por los amebocitos que se hallan en el líquido celómico perivisceral</a:t>
            </a:r>
            <a:endParaRPr lang="es-MX" sz="1400" dirty="0">
              <a:latin typeface="Josefin Sans" panose="020B0604020202020204" charset="0"/>
            </a:endParaRPr>
          </a:p>
          <a:p>
            <a:pPr marL="88900" indent="0" algn="just">
              <a:buNone/>
            </a:pPr>
            <a:endParaRPr lang="es-MX" sz="1400" dirty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3936257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ECHINODERMATA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569946" y="1419275"/>
            <a:ext cx="3929498" cy="2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 err="1"/>
              <a:t>Clase</a:t>
            </a:r>
            <a:r>
              <a:rPr lang="en" sz="1800" b="1" dirty="0"/>
              <a:t> Crinoidea 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“</a:t>
            </a:r>
            <a:r>
              <a:rPr lang="en" sz="18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Lirios</a:t>
            </a:r>
            <a:r>
              <a:rPr lang="en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de mar”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lang="en" sz="18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 algn="just">
              <a:buNone/>
            </a:pPr>
            <a:r>
              <a:rPr lang="es-MX" sz="1400" dirty="0">
                <a:sym typeface="Josefin Sans"/>
              </a:rPr>
              <a:t>El cuerpo es un cáliz pequeño en forma de copa, formando por láminas calizas, al cual se unen 5 brazos flexibles que se bifurcan para formar diez o mas apéndices estrechos y provistos de pínnulas laterales y alargadas, dispuestas como barbas de una pluma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lang="en" sz="1800" dirty="0"/>
          </a:p>
          <a:p>
            <a:pPr marL="285750" indent="-285750"/>
            <a:endParaRPr sz="1800" dirty="0"/>
          </a:p>
        </p:txBody>
      </p:sp>
      <p:pic>
        <p:nvPicPr>
          <p:cNvPr id="6146" name="Picture 2" descr="ECHINODERMATA INTRODUCCIÓN Y CARACTERÍSTICAS GENERALES. Analía Fernanda  Pérez, Damián Gaspar Gil (*) y Tamara Rubilar (*) - PDF Free Download">
            <a:extLst>
              <a:ext uri="{FF2B5EF4-FFF2-40B4-BE49-F238E27FC236}">
                <a16:creationId xmlns:a16="http://schemas.microsoft.com/office/drawing/2014/main" id="{2F033824-A31E-184D-84A2-88019B05A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569" y="1419275"/>
            <a:ext cx="2180990" cy="255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18CC370E-7019-514C-A3D7-853BE2E0D22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00023318"/>
                  </p:ext>
                </p:extLst>
              </p:nvPr>
            </p:nvGraphicFramePr>
            <p:xfrm>
              <a:off x="7574054" y="3920070"/>
              <a:ext cx="991654" cy="658253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91654" cy="65825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extLst>
                  <a:ext uri="{FF2B5EF4-FFF2-40B4-BE49-F238E27FC236}">
                    <a16:creationId xmlns:a16="http://schemas.microsoft.com/office/drawing/2014/main" id="{18CC370E-7019-514C-A3D7-853BE2E0D22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74054" y="3920070"/>
                <a:ext cx="991654" cy="658253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F4C6CC9-4827-1747-8EAF-528CFD8E4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7063" y="4011275"/>
            <a:ext cx="857866" cy="62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93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/>
          <p:nvPr/>
        </p:nvSpPr>
        <p:spPr>
          <a:xfrm>
            <a:off x="4755974" y="1419275"/>
            <a:ext cx="3499751" cy="2482165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ECHINODERMATA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556175" y="1596850"/>
            <a:ext cx="3199800" cy="2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 err="1"/>
              <a:t>Clase</a:t>
            </a:r>
            <a:r>
              <a:rPr lang="en" sz="1800" b="1" dirty="0"/>
              <a:t> Asteroidea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“</a:t>
            </a:r>
            <a:r>
              <a:rPr lang="en" sz="18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Estrellas</a:t>
            </a:r>
            <a:r>
              <a:rPr lang="en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de mar”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lang="en" sz="1800" b="1" dirty="0"/>
          </a:p>
          <a:p>
            <a:pPr marL="0" lvl="0" indent="0" algn="ctr">
              <a:buNone/>
            </a:pPr>
            <a:r>
              <a:rPr lang="es-MX" sz="1800" dirty="0">
                <a:sym typeface="Josefin Sans"/>
              </a:rPr>
              <a:t>Cuerpo formado por un disco central y brazos triangulares</a:t>
            </a:r>
            <a:endParaRPr lang="en" sz="1800" dirty="0"/>
          </a:p>
          <a:p>
            <a:pPr marL="285750" indent="-285750"/>
            <a:endParaRPr sz="18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AAA1281-EDE8-E246-99D6-AC9986487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382" y="1488137"/>
            <a:ext cx="3296175" cy="2334926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C1220B9E-6874-1240-9E68-E24F1010CB7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1592335"/>
                  </p:ext>
                </p:extLst>
              </p:nvPr>
            </p:nvGraphicFramePr>
            <p:xfrm>
              <a:off x="7550524" y="3938452"/>
              <a:ext cx="991654" cy="658253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91654" cy="65825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extLst>
                  <a:ext uri="{FF2B5EF4-FFF2-40B4-BE49-F238E27FC236}">
                    <a16:creationId xmlns:a16="http://schemas.microsoft.com/office/drawing/2014/main" id="{C1220B9E-6874-1240-9E68-E24F1010CB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50524" y="3938452"/>
                <a:ext cx="991654" cy="658253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980281E-B168-AE4F-BE6D-1F0C3D93AB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2144" y="4023627"/>
            <a:ext cx="857866" cy="620144"/>
          </a:xfrm>
          <a:prstGeom prst="rect">
            <a:avLst/>
          </a:prstGeom>
        </p:spPr>
      </p:pic>
      <p:pic>
        <p:nvPicPr>
          <p:cNvPr id="9" name="Picture 2" descr="ECHINODERMATA INTRODUCCIÓN Y CARACTERÍSTICAS GENERALES. Analía Fernanda  Pérez, Damián Gaspar Gil (*) y Tamara Rubilar (*) - PDF Free Download">
            <a:extLst>
              <a:ext uri="{FF2B5EF4-FFF2-40B4-BE49-F238E27FC236}">
                <a16:creationId xmlns:a16="http://schemas.microsoft.com/office/drawing/2014/main" id="{A7ABB306-BF01-4344-A56F-192C5AEE8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0489" y="1488137"/>
            <a:ext cx="2180990" cy="255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236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/>
          <p:nvPr/>
        </p:nvSpPr>
        <p:spPr>
          <a:xfrm>
            <a:off x="4998720" y="1420879"/>
            <a:ext cx="3174255" cy="2592000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ECHINODERMATA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556175" y="1596850"/>
            <a:ext cx="3529631" cy="2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 err="1"/>
              <a:t>Clase</a:t>
            </a:r>
            <a:r>
              <a:rPr lang="en" sz="1800" b="1" dirty="0"/>
              <a:t> Ophiuroidea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“</a:t>
            </a:r>
            <a:r>
              <a:rPr lang="en" sz="18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Ofiuras</a:t>
            </a:r>
            <a:r>
              <a:rPr lang="en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”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lang="en" sz="1800" b="1" dirty="0"/>
          </a:p>
          <a:p>
            <a:pPr marL="0" lvl="0" indent="0" algn="ctr">
              <a:buNone/>
            </a:pPr>
            <a:r>
              <a:rPr lang="es-MX" sz="1800" dirty="0">
                <a:sym typeface="Josefin Sans"/>
              </a:rPr>
              <a:t>Disco pequeño y redondeado con cinco largos brazos diferenciados, articulados y frágiles</a:t>
            </a:r>
            <a:endParaRPr lang="en" sz="1800" dirty="0"/>
          </a:p>
          <a:p>
            <a:pPr marL="285750" indent="-285750"/>
            <a:endParaRPr sz="1800" dirty="0"/>
          </a:p>
        </p:txBody>
      </p:sp>
      <p:pic>
        <p:nvPicPr>
          <p:cNvPr id="8194" name="Picture 2" descr="Ophiuroidea. A, vista general aboral de una ofiura. B, Vista oral. C,... |  Download Scientific Diagram">
            <a:extLst>
              <a:ext uri="{FF2B5EF4-FFF2-40B4-BE49-F238E27FC236}">
                <a16:creationId xmlns:a16="http://schemas.microsoft.com/office/drawing/2014/main" id="{0E94B9FC-749D-2A4A-9C3C-2AC818E27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252" y="1680599"/>
            <a:ext cx="2897205" cy="205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9D83DB61-4D04-784A-960E-430B4272866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1592335"/>
                  </p:ext>
                </p:extLst>
              </p:nvPr>
            </p:nvGraphicFramePr>
            <p:xfrm>
              <a:off x="7550524" y="3938452"/>
              <a:ext cx="991654" cy="658253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91654" cy="65825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9D83DB61-4D04-784A-960E-430B4272866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50524" y="3938452"/>
                <a:ext cx="991654" cy="658253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Imagen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B1E5CA4-E900-F647-AFE0-D3C1BE59A6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5854" y="4012879"/>
            <a:ext cx="857866" cy="620144"/>
          </a:xfrm>
          <a:prstGeom prst="rect">
            <a:avLst/>
          </a:prstGeom>
        </p:spPr>
      </p:pic>
      <p:sp>
        <p:nvSpPr>
          <p:cNvPr id="10" name="Google Shape;127;p21">
            <a:extLst>
              <a:ext uri="{FF2B5EF4-FFF2-40B4-BE49-F238E27FC236}">
                <a16:creationId xmlns:a16="http://schemas.microsoft.com/office/drawing/2014/main" id="{12FA3CD9-01D1-554A-96DA-A7AEF0DC403D}"/>
              </a:ext>
            </a:extLst>
          </p:cNvPr>
          <p:cNvSpPr/>
          <p:nvPr/>
        </p:nvSpPr>
        <p:spPr>
          <a:xfrm>
            <a:off x="-2528726" y="1527988"/>
            <a:ext cx="3499751" cy="2482165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F47EE04-A5BB-4C49-ADD1-6059CB6855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425318" y="1596850"/>
            <a:ext cx="3296175" cy="23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36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/>
          <p:nvPr/>
        </p:nvSpPr>
        <p:spPr>
          <a:xfrm>
            <a:off x="5190796" y="1518199"/>
            <a:ext cx="3073638" cy="2470327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ECHINODERMATA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556174" y="1509761"/>
            <a:ext cx="3534453" cy="2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 err="1"/>
              <a:t>Clase</a:t>
            </a:r>
            <a:r>
              <a:rPr lang="en" sz="1800" b="1" dirty="0"/>
              <a:t> </a:t>
            </a:r>
            <a:r>
              <a:rPr lang="en" sz="1800" b="1" dirty="0" err="1"/>
              <a:t>Echinoidea</a:t>
            </a:r>
            <a:endParaRPr lang="en" sz="1800" b="1" dirty="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“</a:t>
            </a:r>
            <a:r>
              <a:rPr lang="en" sz="18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Erizos</a:t>
            </a:r>
            <a:r>
              <a:rPr lang="en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de mar y galletas de mar”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lang="en" sz="1800" b="1" dirty="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lang="en" sz="1800" b="1" dirty="0"/>
          </a:p>
          <a:p>
            <a:pPr marL="0" lvl="0" indent="0" algn="ctr">
              <a:buNone/>
            </a:pPr>
            <a:r>
              <a:rPr lang="es-MX" sz="1800" dirty="0">
                <a:sym typeface="Josefin Sans"/>
              </a:rPr>
              <a:t>Cuerpo redondeado, carecen de brazos o radios y están cubiertos de numerosas espinas móviles</a:t>
            </a:r>
            <a:endParaRPr lang="en" sz="1800" dirty="0"/>
          </a:p>
          <a:p>
            <a:pPr marL="285750" indent="-285750"/>
            <a:endParaRPr sz="1800" dirty="0"/>
          </a:p>
        </p:txBody>
      </p:sp>
      <p:pic>
        <p:nvPicPr>
          <p:cNvPr id="7170" name="Picture 2" descr="Echinoidea. A, anatomía interna de un erizo de mar. B, detalle de una... |  Download Scientific Diagram">
            <a:extLst>
              <a:ext uri="{FF2B5EF4-FFF2-40B4-BE49-F238E27FC236}">
                <a16:creationId xmlns:a16="http://schemas.microsoft.com/office/drawing/2014/main" id="{1768FACB-8DD6-694D-8137-B2E76600D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307" y="1759134"/>
            <a:ext cx="2867959" cy="193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414D9877-6990-E74C-BC19-A9AB7C6D481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1592335"/>
                  </p:ext>
                </p:extLst>
              </p:nvPr>
            </p:nvGraphicFramePr>
            <p:xfrm>
              <a:off x="7550524" y="3938452"/>
              <a:ext cx="991654" cy="658253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91654" cy="65825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extLst>
                  <a:ext uri="{FF2B5EF4-FFF2-40B4-BE49-F238E27FC236}">
                    <a16:creationId xmlns:a16="http://schemas.microsoft.com/office/drawing/2014/main" id="{414D9877-6990-E74C-BC19-A9AB7C6D481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50524" y="3938452"/>
                <a:ext cx="991654" cy="658253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B39E7B5-9332-1145-BFA7-91EF15A7DB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2489" y="4030350"/>
            <a:ext cx="857866" cy="620144"/>
          </a:xfrm>
          <a:prstGeom prst="rect">
            <a:avLst/>
          </a:prstGeom>
        </p:spPr>
      </p:pic>
      <p:sp>
        <p:nvSpPr>
          <p:cNvPr id="11" name="Google Shape;127;p21">
            <a:extLst>
              <a:ext uri="{FF2B5EF4-FFF2-40B4-BE49-F238E27FC236}">
                <a16:creationId xmlns:a16="http://schemas.microsoft.com/office/drawing/2014/main" id="{FEAC1685-9E23-5A42-B7FA-BAEB1E64FD1E}"/>
              </a:ext>
            </a:extLst>
          </p:cNvPr>
          <p:cNvSpPr/>
          <p:nvPr/>
        </p:nvSpPr>
        <p:spPr>
          <a:xfrm>
            <a:off x="-2184367" y="1438350"/>
            <a:ext cx="3174255" cy="2592000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Picture 2" descr="Ophiuroidea. A, vista general aboral de una ofiura. B, Vista oral. C,... |  Download Scientific Diagram">
            <a:extLst>
              <a:ext uri="{FF2B5EF4-FFF2-40B4-BE49-F238E27FC236}">
                <a16:creationId xmlns:a16="http://schemas.microsoft.com/office/drawing/2014/main" id="{AC624D2A-0C7D-F644-A872-E6815CE89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5835" y="1698070"/>
            <a:ext cx="2897205" cy="205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313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ECHINODERMATA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556175" y="1456287"/>
            <a:ext cx="3364168" cy="26877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 err="1"/>
              <a:t>Clase</a:t>
            </a:r>
            <a:r>
              <a:rPr lang="en" sz="1800" b="1" dirty="0"/>
              <a:t> Holothuroidea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“Pepinos de mar”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lang="en" sz="1800" b="1" dirty="0"/>
          </a:p>
          <a:p>
            <a:pPr marL="0" lvl="0" indent="0" algn="ctr">
              <a:buNone/>
            </a:pPr>
            <a:r>
              <a:rPr lang="es-MX" dirty="0"/>
              <a:t> </a:t>
            </a:r>
            <a:r>
              <a:rPr lang="es-MX" sz="1600" dirty="0"/>
              <a:t>Cuerpo alargado,  musculoso, en forma de cilindro, y tiene una apertura bucal por un extremo que es rodeada por tentáculos. En el otro extremo se halla la abertura anal</a:t>
            </a:r>
            <a:endParaRPr lang="en" sz="1600" dirty="0"/>
          </a:p>
          <a:p>
            <a:pPr marL="285750" indent="-285750"/>
            <a:endParaRPr sz="1800" dirty="0"/>
          </a:p>
        </p:txBody>
      </p:sp>
      <p:pic>
        <p:nvPicPr>
          <p:cNvPr id="5122" name="Picture 2" descr="Holothuroidea. A, anatomía externa. B, anatomía interna. (Fig. A tomado...  | Download Scientific Diagram">
            <a:extLst>
              <a:ext uri="{FF2B5EF4-FFF2-40B4-BE49-F238E27FC236}">
                <a16:creationId xmlns:a16="http://schemas.microsoft.com/office/drawing/2014/main" id="{9E900205-056A-7745-B3E0-A7B22750B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847" y="1698171"/>
            <a:ext cx="3165545" cy="217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54BACDD5-9AD2-0C4F-AC03-745E3F68625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1592335"/>
                  </p:ext>
                </p:extLst>
              </p:nvPr>
            </p:nvGraphicFramePr>
            <p:xfrm>
              <a:off x="7550524" y="3938452"/>
              <a:ext cx="991654" cy="658253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91654" cy="65825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extLst>
                  <a:ext uri="{FF2B5EF4-FFF2-40B4-BE49-F238E27FC236}">
                    <a16:creationId xmlns:a16="http://schemas.microsoft.com/office/drawing/2014/main" id="{54BACDD5-9AD2-0C4F-AC03-745E3F68625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50524" y="3938452"/>
                <a:ext cx="991654" cy="658253"/>
              </a:xfrm>
              <a:prstGeom prst="rect">
                <a:avLst/>
              </a:prstGeom>
            </p:spPr>
          </p:pic>
        </mc:Fallback>
      </mc:AlternateContent>
      <p:sp>
        <p:nvSpPr>
          <p:cNvPr id="8" name="Google Shape;127;p21">
            <a:extLst>
              <a:ext uri="{FF2B5EF4-FFF2-40B4-BE49-F238E27FC236}">
                <a16:creationId xmlns:a16="http://schemas.microsoft.com/office/drawing/2014/main" id="{3898A164-EC63-6C44-92B7-D2FB8B39C8D4}"/>
              </a:ext>
            </a:extLst>
          </p:cNvPr>
          <p:cNvSpPr/>
          <p:nvPr/>
        </p:nvSpPr>
        <p:spPr>
          <a:xfrm>
            <a:off x="-2207436" y="1518200"/>
            <a:ext cx="3073638" cy="2470327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Picture 2" descr="Echinoidea. A, anatomía interna de un erizo de mar. B, detalle de una... |  Download Scientific Diagram">
            <a:extLst>
              <a:ext uri="{FF2B5EF4-FFF2-40B4-BE49-F238E27FC236}">
                <a16:creationId xmlns:a16="http://schemas.microsoft.com/office/drawing/2014/main" id="{A5528CE9-5E6E-E44D-9CEA-D3BD458A5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1925" y="1759135"/>
            <a:ext cx="2867959" cy="193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087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5985448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FILOGENIA  ECHINODERMATA</a:t>
            </a:r>
            <a:endParaRPr sz="32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3131907" y="3378072"/>
            <a:ext cx="5316143" cy="10122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 fontAlgn="base">
              <a:spcAft>
                <a:spcPts val="800"/>
              </a:spcAft>
              <a:buClr>
                <a:srgbClr val="000000"/>
              </a:buClr>
              <a:buNone/>
            </a:pPr>
            <a:r>
              <a:rPr lang="es-MX" sz="1200" dirty="0">
                <a:sym typeface="Arial"/>
              </a:rPr>
              <a:t>El que la larva presente simetría bilateral hace suponer que los equinodermos ancestrales eran también animales con simetría bilateral y que la actual simetría radial esté asociada con su modo de vida actual, sedentario o sésil</a:t>
            </a:r>
            <a:endParaRPr lang="en" sz="1600" dirty="0"/>
          </a:p>
        </p:txBody>
      </p:sp>
      <p:sp>
        <p:nvSpPr>
          <p:cNvPr id="6" name="Google Shape;93;p17">
            <a:extLst>
              <a:ext uri="{FF2B5EF4-FFF2-40B4-BE49-F238E27FC236}">
                <a16:creationId xmlns:a16="http://schemas.microsoft.com/office/drawing/2014/main" id="{9DBA227B-03AF-BC47-BBE3-BA1F001E4769}"/>
              </a:ext>
            </a:extLst>
          </p:cNvPr>
          <p:cNvSpPr txBox="1">
            <a:spLocks/>
          </p:cNvSpPr>
          <p:nvPr/>
        </p:nvSpPr>
        <p:spPr>
          <a:xfrm>
            <a:off x="2817894" y="1306308"/>
            <a:ext cx="2914473" cy="1083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ctr">
              <a:buSzPct val="100000"/>
              <a:buNone/>
            </a:pPr>
            <a:r>
              <a:rPr lang="es-MX" sz="1200" b="1" dirty="0">
                <a:sym typeface="Arial"/>
              </a:rPr>
              <a:t>Las formas sésiles y fijas como los crinoideos son las más primitivas</a:t>
            </a:r>
            <a:endParaRPr lang="en" sz="1200" b="1" dirty="0"/>
          </a:p>
        </p:txBody>
      </p:sp>
      <p:pic>
        <p:nvPicPr>
          <p:cNvPr id="1026" name="Picture 2" descr="Poríferos – SOS Vestiba">
            <a:extLst>
              <a:ext uri="{FF2B5EF4-FFF2-40B4-BE49-F238E27FC236}">
                <a16:creationId xmlns:a16="http://schemas.microsoft.com/office/drawing/2014/main" id="{8EEF5C36-50BB-4544-BA8E-03E434641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608" y="1441315"/>
            <a:ext cx="2977442" cy="19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ABE324B-3BE7-3443-93C5-A9C5E4ABE4F6}"/>
              </a:ext>
            </a:extLst>
          </p:cNvPr>
          <p:cNvSpPr/>
          <p:nvPr/>
        </p:nvSpPr>
        <p:spPr>
          <a:xfrm>
            <a:off x="7642526" y="1441315"/>
            <a:ext cx="805524" cy="810119"/>
          </a:xfrm>
          <a:prstGeom prst="rect">
            <a:avLst/>
          </a:prstGeom>
          <a:solidFill>
            <a:srgbClr val="CC4125">
              <a:alpha val="16863"/>
            </a:srgb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EB40D716-20FA-C949-8839-46A6A8C827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562" t="10239" r="7810" b="7450"/>
          <a:stretch/>
        </p:blipFill>
        <p:spPr>
          <a:xfrm>
            <a:off x="1581781" y="1415434"/>
            <a:ext cx="1550126" cy="3008691"/>
          </a:xfrm>
          <a:prstGeom prst="rect">
            <a:avLst/>
          </a:prstGeom>
        </p:spPr>
      </p:pic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976F7D8E-9034-4249-B976-4293C21628AD}"/>
              </a:ext>
            </a:extLst>
          </p:cNvPr>
          <p:cNvSpPr txBox="1">
            <a:spLocks/>
          </p:cNvSpPr>
          <p:nvPr/>
        </p:nvSpPr>
        <p:spPr>
          <a:xfrm>
            <a:off x="3131908" y="1856422"/>
            <a:ext cx="2338700" cy="875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just" fontAlgn="base">
              <a:spcAft>
                <a:spcPts val="800"/>
              </a:spcAft>
              <a:buClr>
                <a:srgbClr val="000000"/>
              </a:buClr>
              <a:buFont typeface="Tinos"/>
              <a:buNone/>
            </a:pPr>
            <a:r>
              <a:rPr lang="es-MX" sz="1200" dirty="0">
                <a:sym typeface="Arial"/>
              </a:rPr>
              <a:t>Deuterostomos: cordados y los equinodermos poseen un esqueleto interno desarrollado</a:t>
            </a:r>
          </a:p>
          <a:p>
            <a:pPr algn="just">
              <a:buSzPct val="100000"/>
            </a:pPr>
            <a:endParaRPr lang="en" sz="1600" dirty="0"/>
          </a:p>
        </p:txBody>
      </p:sp>
      <p:sp>
        <p:nvSpPr>
          <p:cNvPr id="13" name="Google Shape;93;p17">
            <a:extLst>
              <a:ext uri="{FF2B5EF4-FFF2-40B4-BE49-F238E27FC236}">
                <a16:creationId xmlns:a16="http://schemas.microsoft.com/office/drawing/2014/main" id="{646CBF74-BC7F-344F-B5DC-B31BFF619557}"/>
              </a:ext>
            </a:extLst>
          </p:cNvPr>
          <p:cNvSpPr txBox="1">
            <a:spLocks/>
          </p:cNvSpPr>
          <p:nvPr/>
        </p:nvSpPr>
        <p:spPr>
          <a:xfrm>
            <a:off x="3114489" y="2609307"/>
            <a:ext cx="2338701" cy="137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just">
              <a:buSzPct val="100000"/>
              <a:buNone/>
            </a:pPr>
            <a:r>
              <a:rPr lang="en" sz="1200" dirty="0"/>
              <a:t>Los </a:t>
            </a:r>
            <a:r>
              <a:rPr lang="en" sz="1200" dirty="0" err="1"/>
              <a:t>equinodermos</a:t>
            </a:r>
            <a:r>
              <a:rPr lang="en" sz="1200" dirty="0"/>
              <a:t> </a:t>
            </a:r>
            <a:r>
              <a:rPr lang="en" sz="1200" dirty="0" err="1"/>
              <a:t>surgieron</a:t>
            </a:r>
            <a:r>
              <a:rPr lang="en" sz="1200" dirty="0"/>
              <a:t> </a:t>
            </a:r>
            <a:r>
              <a:rPr lang="en" sz="1200" dirty="0" err="1"/>
              <a:t>en</a:t>
            </a:r>
            <a:r>
              <a:rPr lang="en" sz="1200" dirty="0"/>
              <a:t> el </a:t>
            </a:r>
            <a:r>
              <a:rPr lang="en" sz="1200" dirty="0" err="1"/>
              <a:t>precámbrico</a:t>
            </a:r>
            <a:r>
              <a:rPr lang="en" sz="1200" dirty="0"/>
              <a:t> y se </a:t>
            </a:r>
            <a:r>
              <a:rPr lang="en" sz="1200" dirty="0" err="1"/>
              <a:t>diversificaron</a:t>
            </a:r>
            <a:r>
              <a:rPr lang="en" sz="1200" dirty="0"/>
              <a:t> </a:t>
            </a:r>
            <a:r>
              <a:rPr lang="en" sz="1200" dirty="0" err="1"/>
              <a:t>en</a:t>
            </a:r>
            <a:r>
              <a:rPr lang="en" sz="1200" dirty="0"/>
              <a:t> el </a:t>
            </a:r>
            <a:r>
              <a:rPr lang="en" sz="1200" dirty="0" err="1"/>
              <a:t>paleozoico</a:t>
            </a:r>
            <a:endParaRPr lang="en" sz="1200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48B82986-9579-6948-8979-BD810073C83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1592335"/>
                  </p:ext>
                </p:extLst>
              </p:nvPr>
            </p:nvGraphicFramePr>
            <p:xfrm>
              <a:off x="7550524" y="3938452"/>
              <a:ext cx="991654" cy="658253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91654" cy="65825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48B82986-9579-6948-8979-BD810073C83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50524" y="3938452"/>
                <a:ext cx="991654" cy="65825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4352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1854928" y="3201693"/>
            <a:ext cx="6226628" cy="2095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None/>
            </a:pPr>
            <a:r>
              <a:rPr lang="es-MX" sz="1800" dirty="0"/>
              <a:t>Los hemicordados son un filo de animales deuteróstomos, de aspecto vermiforme, que se suele relacionar con los cordados, pero no presentan una auténtica notocorda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PHYLUM HEMICHORDATA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40390DF6-1DD3-9349-A07E-9E5438B7EBD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65785149"/>
                  </p:ext>
                </p:extLst>
              </p:nvPr>
            </p:nvGraphicFramePr>
            <p:xfrm>
              <a:off x="3112994" y="786850"/>
              <a:ext cx="3267635" cy="2942124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267635" cy="294212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extLst>
                  <a:ext uri="{FF2B5EF4-FFF2-40B4-BE49-F238E27FC236}">
                    <a16:creationId xmlns:a16="http://schemas.microsoft.com/office/drawing/2014/main" id="{40390DF6-1DD3-9349-A07E-9E5438B7EBD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12994" y="786850"/>
                <a:ext cx="3267635" cy="294212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0072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768841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HEMICHORDATA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556174" y="1409631"/>
            <a:ext cx="4663103" cy="14825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buSzPct val="100000"/>
            </a:pPr>
            <a:r>
              <a:rPr lang="es-MX" sz="1400" dirty="0"/>
              <a:t>Celomados con simetría bilateral</a:t>
            </a:r>
          </a:p>
          <a:p>
            <a:pPr algn="just">
              <a:buSzPct val="100000"/>
            </a:pPr>
            <a:r>
              <a:rPr lang="es-MX" sz="1400" dirty="0"/>
              <a:t>Bentónicos marinos </a:t>
            </a:r>
          </a:p>
          <a:p>
            <a:pPr algn="just">
              <a:buSzPct val="100000"/>
            </a:pPr>
            <a:r>
              <a:rPr lang="es-MX" sz="1400" dirty="0"/>
              <a:t>Sésiles  o sedentarios de movimiento muy limitado</a:t>
            </a:r>
          </a:p>
          <a:p>
            <a:pPr algn="just">
              <a:buSzPct val="100000"/>
            </a:pPr>
            <a:r>
              <a:rPr lang="es-MX" sz="1400" dirty="0"/>
              <a:t>Coloniales o solitarios</a:t>
            </a:r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1600" b="1" dirty="0"/>
          </a:p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SzPts val="2600"/>
              <a:buChar char="◈"/>
            </a:pPr>
            <a:endParaRPr dirty="0"/>
          </a:p>
        </p:txBody>
      </p:sp>
      <p:pic>
        <p:nvPicPr>
          <p:cNvPr id="10242" name="Picture 2" descr="Hemicordados | Qué son, características, alimentación, reproducción, hábitat">
            <a:extLst>
              <a:ext uri="{FF2B5EF4-FFF2-40B4-BE49-F238E27FC236}">
                <a16:creationId xmlns:a16="http://schemas.microsoft.com/office/drawing/2014/main" id="{D3E2C792-B2B5-F842-B2E0-F0700E8181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7" r="21813"/>
          <a:stretch/>
        </p:blipFill>
        <p:spPr bwMode="auto">
          <a:xfrm>
            <a:off x="6226175" y="1409631"/>
            <a:ext cx="1653772" cy="2314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93;p17">
            <a:extLst>
              <a:ext uri="{FF2B5EF4-FFF2-40B4-BE49-F238E27FC236}">
                <a16:creationId xmlns:a16="http://schemas.microsoft.com/office/drawing/2014/main" id="{1E853FB0-99A8-594D-B1D1-A580C91EAD68}"/>
              </a:ext>
            </a:extLst>
          </p:cNvPr>
          <p:cNvSpPr txBox="1">
            <a:spLocks/>
          </p:cNvSpPr>
          <p:nvPr/>
        </p:nvSpPr>
        <p:spPr>
          <a:xfrm>
            <a:off x="1751273" y="2841186"/>
            <a:ext cx="4272903" cy="148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ctr">
              <a:buSzPct val="100000"/>
              <a:buNone/>
            </a:pPr>
            <a:r>
              <a:rPr lang="es-MX" sz="1400" b="1" dirty="0"/>
              <a:t>Se les consideró cordados, pero después se comprobó que la evaginación de la parte anterior del tubo digestivo (divertículo bucal o estomocorda) no era homólogo de la notocorda, con que se les clasificó como un nuevo filo</a:t>
            </a:r>
            <a:endParaRPr lang="es-MX" sz="900" b="1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398B0A73-A1B7-D84C-BDA9-AACF53CE729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08082521"/>
                  </p:ext>
                </p:extLst>
              </p:nvPr>
            </p:nvGraphicFramePr>
            <p:xfrm>
              <a:off x="7191967" y="3491887"/>
              <a:ext cx="1375960" cy="1238892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5960" cy="123889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extLst>
                  <a:ext uri="{FF2B5EF4-FFF2-40B4-BE49-F238E27FC236}">
                    <a16:creationId xmlns:a16="http://schemas.microsoft.com/office/drawing/2014/main" id="{398B0A73-A1B7-D84C-BDA9-AACF53CE729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91967" y="3491887"/>
                <a:ext cx="1375960" cy="1238892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361FAB5-E174-B245-88B3-84CBFB7DA0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4401" y="4013713"/>
            <a:ext cx="857866" cy="62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23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634555" y="1512440"/>
            <a:ext cx="3719463" cy="29447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buNone/>
            </a:pPr>
            <a:r>
              <a:rPr lang="es-MX" sz="1800" dirty="0"/>
              <a:t>Poseen una organización característica del cuerpo en tres partes:</a:t>
            </a:r>
          </a:p>
          <a:p>
            <a:pPr lvl="0" indent="-342900">
              <a:lnSpc>
                <a:spcPct val="150000"/>
              </a:lnSpc>
              <a:spcBef>
                <a:spcPts val="1600"/>
              </a:spcBef>
              <a:buSzPts val="1800"/>
              <a:buChar char="●"/>
            </a:pPr>
            <a:r>
              <a:rPr lang="es-419" sz="1600" b="1" dirty="0"/>
              <a:t>PROTOSOMA </a:t>
            </a:r>
            <a:r>
              <a:rPr lang="es-419" sz="1600" dirty="0"/>
              <a:t>(cabeza o proboscis)</a:t>
            </a:r>
          </a:p>
          <a:p>
            <a:pPr lvl="0" indent="-342900">
              <a:lnSpc>
                <a:spcPct val="150000"/>
              </a:lnSpc>
              <a:spcBef>
                <a:spcPts val="0"/>
              </a:spcBef>
              <a:buSzPts val="1800"/>
              <a:buChar char="●"/>
            </a:pPr>
            <a:r>
              <a:rPr lang="es-419" sz="1600" b="1" dirty="0"/>
              <a:t>MESOSOMA</a:t>
            </a:r>
            <a:r>
              <a:rPr lang="es-419" sz="1600" dirty="0"/>
              <a:t> (collar o cuello)</a:t>
            </a:r>
          </a:p>
          <a:p>
            <a:pPr lvl="0" indent="-342900">
              <a:lnSpc>
                <a:spcPct val="150000"/>
              </a:lnSpc>
              <a:spcBef>
                <a:spcPts val="0"/>
              </a:spcBef>
              <a:buSzPts val="1800"/>
              <a:buChar char="●"/>
            </a:pPr>
            <a:r>
              <a:rPr lang="es-419" sz="1600" b="1" dirty="0"/>
              <a:t>METASOMA </a:t>
            </a:r>
            <a:r>
              <a:rPr lang="es-419" sz="1600" dirty="0"/>
              <a:t>(tronco)</a:t>
            </a:r>
          </a:p>
          <a:p>
            <a:pPr marL="0" lvl="0" indent="0">
              <a:buNone/>
            </a:pPr>
            <a:endParaRPr sz="1600" b="1" dirty="0"/>
          </a:p>
        </p:txBody>
      </p:sp>
      <p:sp>
        <p:nvSpPr>
          <p:cNvPr id="16" name="Google Shape;92;p17">
            <a:extLst>
              <a:ext uri="{FF2B5EF4-FFF2-40B4-BE49-F238E27FC236}">
                <a16:creationId xmlns:a16="http://schemas.microsoft.com/office/drawing/2014/main" id="{1AEB9031-CADE-6149-A3BD-DE5BEB518D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768841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HEMICHORDATA</a:t>
            </a:r>
            <a:endParaRPr sz="3600" dirty="0"/>
          </a:p>
        </p:txBody>
      </p:sp>
      <p:pic>
        <p:nvPicPr>
          <p:cNvPr id="11266" name="Picture 2" descr="Phylum Hemichordata: Classification , Habitat and general features">
            <a:extLst>
              <a:ext uri="{FF2B5EF4-FFF2-40B4-BE49-F238E27FC236}">
                <a16:creationId xmlns:a16="http://schemas.microsoft.com/office/drawing/2014/main" id="{95F8B638-523A-174E-8E70-97260778A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572" y="1419275"/>
            <a:ext cx="1837508" cy="25745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Vista general de diapositiva 5">
                <a:extLst>
                  <a:ext uri="{FF2B5EF4-FFF2-40B4-BE49-F238E27FC236}">
                    <a16:creationId xmlns:a16="http://schemas.microsoft.com/office/drawing/2014/main" id="{0297D853-50AB-164C-A370-22472882D67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7376966"/>
                  </p:ext>
                </p:extLst>
              </p:nvPr>
            </p:nvGraphicFramePr>
            <p:xfrm>
              <a:off x="7191967" y="3491887"/>
              <a:ext cx="1375960" cy="1238892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5960" cy="123889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Vista general de diapositiva 5">
                <a:extLst>
                  <a:ext uri="{FF2B5EF4-FFF2-40B4-BE49-F238E27FC236}">
                    <a16:creationId xmlns:a16="http://schemas.microsoft.com/office/drawing/2014/main" id="{0297D853-50AB-164C-A370-22472882D67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91967" y="3491887"/>
                <a:ext cx="1375960" cy="1238892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n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F44BCAA-7FED-514A-9A9D-85E3A2F3CB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4230" y="4052205"/>
            <a:ext cx="857866" cy="620144"/>
          </a:xfrm>
          <a:prstGeom prst="rect">
            <a:avLst/>
          </a:prstGeom>
        </p:spPr>
      </p:pic>
      <p:pic>
        <p:nvPicPr>
          <p:cNvPr id="8" name="Picture 2" descr="Hemicordados | Qué son, características, alimentación, reproducción, hábitat">
            <a:extLst>
              <a:ext uri="{FF2B5EF4-FFF2-40B4-BE49-F238E27FC236}">
                <a16:creationId xmlns:a16="http://schemas.microsoft.com/office/drawing/2014/main" id="{E47D4260-E4F9-D14C-AEFB-F2464D3663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7" r="21813"/>
          <a:stretch/>
        </p:blipFill>
        <p:spPr bwMode="auto">
          <a:xfrm>
            <a:off x="-1089064" y="1512440"/>
            <a:ext cx="1653772" cy="2314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875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369886" y="1387459"/>
            <a:ext cx="5109291" cy="1416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Bef>
                <a:spcPts val="0"/>
              </a:spcBef>
              <a:buSzPct val="100000"/>
            </a:pPr>
            <a:r>
              <a:rPr lang="es-MX" sz="1400" b="1" dirty="0">
                <a:solidFill>
                  <a:schemeClr val="accent5"/>
                </a:solidFill>
              </a:rPr>
              <a:t>Sistema circulatorio: </a:t>
            </a:r>
            <a:r>
              <a:rPr lang="es-MX" sz="1400" dirty="0"/>
              <a:t>abierto bien desarrollado, sin pigmentos en su sangre</a:t>
            </a:r>
          </a:p>
          <a:p>
            <a:pPr algn="just">
              <a:spcBef>
                <a:spcPts val="0"/>
              </a:spcBef>
              <a:buSzPct val="100000"/>
            </a:pPr>
            <a:r>
              <a:rPr lang="es-MX" sz="1400" b="1" dirty="0">
                <a:solidFill>
                  <a:schemeClr val="accent5"/>
                </a:solidFill>
              </a:rPr>
              <a:t>Sistema digestivo: </a:t>
            </a:r>
            <a:r>
              <a:rPr lang="es-MX" sz="1400" dirty="0"/>
              <a:t>completo; mediante filtración las partículas se ingieren y pasan a la </a:t>
            </a:r>
            <a:r>
              <a:rPr lang="es-419" sz="1400" dirty="0"/>
              <a:t> faringe digestiva, presentan un esófago corto, intestino alargado y ano </a:t>
            </a:r>
          </a:p>
        </p:txBody>
      </p:sp>
      <p:sp>
        <p:nvSpPr>
          <p:cNvPr id="11" name="Google Shape;92;p17">
            <a:extLst>
              <a:ext uri="{FF2B5EF4-FFF2-40B4-BE49-F238E27FC236}">
                <a16:creationId xmlns:a16="http://schemas.microsoft.com/office/drawing/2014/main" id="{B60C0E59-A5E7-614B-BA6B-B93A3B225F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768841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HEMICHORDATA</a:t>
            </a:r>
            <a:endParaRPr sz="3600" dirty="0"/>
          </a:p>
        </p:txBody>
      </p:sp>
      <p:pic>
        <p:nvPicPr>
          <p:cNvPr id="14338" name="Picture 2" descr="Phylum Hemichordata You'll Remember | Quizlet">
            <a:extLst>
              <a:ext uri="{FF2B5EF4-FFF2-40B4-BE49-F238E27FC236}">
                <a16:creationId xmlns:a16="http://schemas.microsoft.com/office/drawing/2014/main" id="{51000E87-BB0F-1F43-A3D5-2FA6593BD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177" y="1446736"/>
            <a:ext cx="1689463" cy="160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93;p17">
            <a:extLst>
              <a:ext uri="{FF2B5EF4-FFF2-40B4-BE49-F238E27FC236}">
                <a16:creationId xmlns:a16="http://schemas.microsoft.com/office/drawing/2014/main" id="{61FADD29-4A8B-FC42-8D82-C902FFCB1A85}"/>
              </a:ext>
            </a:extLst>
          </p:cNvPr>
          <p:cNvSpPr txBox="1">
            <a:spLocks/>
          </p:cNvSpPr>
          <p:nvPr/>
        </p:nvSpPr>
        <p:spPr>
          <a:xfrm>
            <a:off x="1369886" y="2646540"/>
            <a:ext cx="6917025" cy="1416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algn="just">
              <a:spcBef>
                <a:spcPts val="0"/>
              </a:spcBef>
              <a:buSzPct val="100000"/>
            </a:pPr>
            <a:r>
              <a:rPr lang="es-419" sz="1400" b="1" dirty="0">
                <a:solidFill>
                  <a:schemeClr val="accent5"/>
                </a:solidFill>
              </a:rPr>
              <a:t>Sistema excretor: </a:t>
            </a:r>
            <a:r>
              <a:rPr lang="es-419" sz="1400" dirty="0"/>
              <a:t>a través de la piel mediante glomerulos </a:t>
            </a:r>
            <a:endParaRPr lang="es-MX" sz="1400" b="1" dirty="0">
              <a:solidFill>
                <a:schemeClr val="accent5"/>
              </a:solidFill>
            </a:endParaRPr>
          </a:p>
          <a:p>
            <a:pPr algn="just">
              <a:spcBef>
                <a:spcPts val="0"/>
              </a:spcBef>
              <a:buSzPct val="100000"/>
            </a:pPr>
            <a:r>
              <a:rPr lang="es-419" sz="1400" b="1" dirty="0">
                <a:solidFill>
                  <a:schemeClr val="accent5"/>
                </a:solidFill>
              </a:rPr>
              <a:t>Sistema excretor: </a:t>
            </a:r>
            <a:r>
              <a:rPr lang="es-419" sz="1400" dirty="0"/>
              <a:t>a través de la piel mediante glomerulos </a:t>
            </a:r>
          </a:p>
          <a:p>
            <a:pPr algn="just">
              <a:spcBef>
                <a:spcPts val="0"/>
              </a:spcBef>
              <a:buSzPct val="100000"/>
            </a:pPr>
            <a:r>
              <a:rPr lang="es-419" sz="1400" b="1" dirty="0">
                <a:solidFill>
                  <a:schemeClr val="accent5"/>
                </a:solidFill>
              </a:rPr>
              <a:t>Sistema respiratorio: </a:t>
            </a:r>
            <a:r>
              <a:rPr lang="es-419" sz="1400" dirty="0"/>
              <a:t>poseen más de 100 pares de branquias a lo largo de sus paredes</a:t>
            </a:r>
          </a:p>
          <a:p>
            <a:pPr algn="just">
              <a:spcBef>
                <a:spcPts val="0"/>
              </a:spcBef>
              <a:buSzPct val="100000"/>
            </a:pPr>
            <a:r>
              <a:rPr lang="es-MX" sz="1400" b="1" dirty="0">
                <a:solidFill>
                  <a:schemeClr val="accent5"/>
                </a:solidFill>
              </a:rPr>
              <a:t>Sistema nervioso: </a:t>
            </a:r>
            <a:r>
              <a:rPr lang="es-MX" sz="1400" dirty="0"/>
              <a:t>compuesto por una neurocorda hueca y un plexo reticular epidérmico</a:t>
            </a:r>
          </a:p>
          <a:p>
            <a:pPr marL="63500" indent="0" algn="just">
              <a:spcBef>
                <a:spcPts val="0"/>
              </a:spcBef>
              <a:buSzPct val="100000"/>
              <a:buFont typeface="Tinos"/>
              <a:buNone/>
            </a:pPr>
            <a:endParaRPr lang="es-MX" sz="1800" b="1" dirty="0">
              <a:solidFill>
                <a:schemeClr val="tx1"/>
              </a:solidFill>
            </a:endParaRPr>
          </a:p>
          <a:p>
            <a:pPr lvl="1">
              <a:buFont typeface="Tinos"/>
              <a:buChar char="◈"/>
            </a:pPr>
            <a:endParaRPr lang="es-MX" sz="2800" dirty="0">
              <a:latin typeface="Century Gothic" panose="020B0502020202020204" pitchFamily="34" charset="0"/>
            </a:endParaRPr>
          </a:p>
          <a:p>
            <a:pPr marL="520700" lvl="1" indent="0">
              <a:buFont typeface="Tinos"/>
              <a:buNone/>
            </a:pPr>
            <a:endParaRPr lang="en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4DD7CF7E-2640-4340-AE6C-BD54AFD166C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7376966"/>
                  </p:ext>
                </p:extLst>
              </p:nvPr>
            </p:nvGraphicFramePr>
            <p:xfrm>
              <a:off x="7191967" y="3491887"/>
              <a:ext cx="1375960" cy="1238892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5960" cy="123889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extLst>
                  <a:ext uri="{FF2B5EF4-FFF2-40B4-BE49-F238E27FC236}">
                    <a16:creationId xmlns:a16="http://schemas.microsoft.com/office/drawing/2014/main" id="{4DD7CF7E-2640-4340-AE6C-BD54AFD166C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91967" y="3491887"/>
                <a:ext cx="1375960" cy="1238892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n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7938880-53AD-4D48-BFBC-7ED9A51554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0953" y="4003964"/>
            <a:ext cx="857866" cy="620144"/>
          </a:xfrm>
          <a:prstGeom prst="rect">
            <a:avLst/>
          </a:prstGeom>
        </p:spPr>
      </p:pic>
      <p:pic>
        <p:nvPicPr>
          <p:cNvPr id="9" name="Picture 2" descr="Phylum Hemichordata: Classification , Habitat and general features">
            <a:extLst>
              <a:ext uri="{FF2B5EF4-FFF2-40B4-BE49-F238E27FC236}">
                <a16:creationId xmlns:a16="http://schemas.microsoft.com/office/drawing/2014/main" id="{0BA8FD20-5E4E-6545-ACCB-39B948154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3232" y="1387459"/>
            <a:ext cx="1837508" cy="25745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87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92;p17">
            <a:extLst>
              <a:ext uri="{FF2B5EF4-FFF2-40B4-BE49-F238E27FC236}">
                <a16:creationId xmlns:a16="http://schemas.microsoft.com/office/drawing/2014/main" id="{1D8BF46C-7258-5F4B-88F5-DCC1626ABD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6174" y="719375"/>
            <a:ext cx="6768841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HEMICHORDATA</a:t>
            </a:r>
            <a:endParaRPr sz="3600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4AD8EF0-8F97-9A4D-80C8-64B28726A3F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556173" y="1622596"/>
            <a:ext cx="3682741" cy="2020228"/>
          </a:xfrm>
        </p:spPr>
        <p:txBody>
          <a:bodyPr/>
          <a:lstStyle/>
          <a:p>
            <a:pPr algn="just"/>
            <a:r>
              <a:rPr lang="es-MX" dirty="0"/>
              <a:t>Epidermis ciliada con células glandulares productoras de moco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Músculos circulares y longitudinales en la pared  del cuerpo de la probóscide y en otras partes solo fibras longitudinales</a:t>
            </a:r>
          </a:p>
          <a:p>
            <a:endParaRPr lang="es-MX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D8CD8A61-484C-4846-8A5F-27194F7B9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955" y="1824077"/>
            <a:ext cx="2541655" cy="17650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Vista general de diapositiva 5">
                <a:extLst>
                  <a:ext uri="{FF2B5EF4-FFF2-40B4-BE49-F238E27FC236}">
                    <a16:creationId xmlns:a16="http://schemas.microsoft.com/office/drawing/2014/main" id="{ECCD040D-2ADF-C14D-8854-CD20732BCF5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7376966"/>
                  </p:ext>
                </p:extLst>
              </p:nvPr>
            </p:nvGraphicFramePr>
            <p:xfrm>
              <a:off x="7191967" y="3491887"/>
              <a:ext cx="1375960" cy="1238892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5960" cy="123889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Vista general de diapositiva 5">
                <a:extLst>
                  <a:ext uri="{FF2B5EF4-FFF2-40B4-BE49-F238E27FC236}">
                    <a16:creationId xmlns:a16="http://schemas.microsoft.com/office/drawing/2014/main" id="{ECCD040D-2ADF-C14D-8854-CD20732BCF5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91967" y="3491887"/>
                <a:ext cx="1375960" cy="1238892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n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1F54B11-692A-A745-BC2F-F6B3F39761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0953" y="4003964"/>
            <a:ext cx="857866" cy="620144"/>
          </a:xfrm>
          <a:prstGeom prst="rect">
            <a:avLst/>
          </a:prstGeom>
        </p:spPr>
      </p:pic>
      <p:pic>
        <p:nvPicPr>
          <p:cNvPr id="8" name="Picture 2" descr="Phylum Hemichordata You'll Remember | Quizlet">
            <a:extLst>
              <a:ext uri="{FF2B5EF4-FFF2-40B4-BE49-F238E27FC236}">
                <a16:creationId xmlns:a16="http://schemas.microsoft.com/office/drawing/2014/main" id="{9F619826-FF08-6A4C-96BB-5FDE28562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7047" y="1534141"/>
            <a:ext cx="1689463" cy="160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93;p17">
            <a:extLst>
              <a:ext uri="{FF2B5EF4-FFF2-40B4-BE49-F238E27FC236}">
                <a16:creationId xmlns:a16="http://schemas.microsoft.com/office/drawing/2014/main" id="{E037A2E1-5D55-4741-9523-C5FD9563C85A}"/>
              </a:ext>
            </a:extLst>
          </p:cNvPr>
          <p:cNvSpPr txBox="1">
            <a:spLocks/>
          </p:cNvSpPr>
          <p:nvPr/>
        </p:nvSpPr>
        <p:spPr>
          <a:xfrm>
            <a:off x="-6066338" y="2733945"/>
            <a:ext cx="6917025" cy="1416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algn="just">
              <a:spcBef>
                <a:spcPts val="0"/>
              </a:spcBef>
              <a:buSzPct val="100000"/>
            </a:pPr>
            <a:r>
              <a:rPr lang="es-419" sz="1400" b="1" dirty="0">
                <a:solidFill>
                  <a:schemeClr val="accent5"/>
                </a:solidFill>
              </a:rPr>
              <a:t>Sistema excretor: </a:t>
            </a:r>
            <a:r>
              <a:rPr lang="es-419" sz="1400" dirty="0"/>
              <a:t>a través de la piel mediante glomerulos </a:t>
            </a:r>
            <a:endParaRPr lang="es-MX" sz="1400" b="1" dirty="0">
              <a:solidFill>
                <a:schemeClr val="accent5"/>
              </a:solidFill>
            </a:endParaRPr>
          </a:p>
          <a:p>
            <a:pPr algn="just">
              <a:spcBef>
                <a:spcPts val="0"/>
              </a:spcBef>
              <a:buSzPct val="100000"/>
            </a:pPr>
            <a:r>
              <a:rPr lang="es-419" sz="1400" b="1" dirty="0">
                <a:solidFill>
                  <a:schemeClr val="accent5"/>
                </a:solidFill>
              </a:rPr>
              <a:t>Sistema excretor: </a:t>
            </a:r>
            <a:r>
              <a:rPr lang="es-419" sz="1400" dirty="0"/>
              <a:t>a través de la piel mediante glomerulos </a:t>
            </a:r>
          </a:p>
          <a:p>
            <a:pPr algn="just">
              <a:spcBef>
                <a:spcPts val="0"/>
              </a:spcBef>
              <a:buSzPct val="100000"/>
            </a:pPr>
            <a:r>
              <a:rPr lang="es-419" sz="1400" b="1" dirty="0">
                <a:solidFill>
                  <a:schemeClr val="accent5"/>
                </a:solidFill>
              </a:rPr>
              <a:t>Sistema respiratorio: </a:t>
            </a:r>
            <a:r>
              <a:rPr lang="es-419" sz="1400" dirty="0"/>
              <a:t>poseen más de 100 pares de branquias a lo largo de sus paredes</a:t>
            </a:r>
          </a:p>
          <a:p>
            <a:pPr algn="just">
              <a:spcBef>
                <a:spcPts val="0"/>
              </a:spcBef>
              <a:buSzPct val="100000"/>
            </a:pPr>
            <a:r>
              <a:rPr lang="es-MX" sz="1400" b="1" dirty="0">
                <a:solidFill>
                  <a:schemeClr val="accent5"/>
                </a:solidFill>
              </a:rPr>
              <a:t>Sistema nervioso: </a:t>
            </a:r>
            <a:r>
              <a:rPr lang="es-MX" sz="1400" dirty="0"/>
              <a:t>compuesto por una neurocorda hueca y un plexo reticular epidérmico</a:t>
            </a:r>
          </a:p>
          <a:p>
            <a:pPr marL="63500" indent="0" algn="just">
              <a:spcBef>
                <a:spcPts val="0"/>
              </a:spcBef>
              <a:buSzPct val="100000"/>
              <a:buFont typeface="Tinos"/>
              <a:buNone/>
            </a:pPr>
            <a:endParaRPr lang="es-MX" sz="1800" b="1" dirty="0">
              <a:solidFill>
                <a:schemeClr val="tx1"/>
              </a:solidFill>
            </a:endParaRPr>
          </a:p>
          <a:p>
            <a:pPr lvl="1">
              <a:buFont typeface="Tinos"/>
              <a:buChar char="◈"/>
            </a:pPr>
            <a:endParaRPr lang="es-MX" sz="2800" dirty="0">
              <a:latin typeface="Century Gothic" panose="020B0502020202020204" pitchFamily="34" charset="0"/>
            </a:endParaRPr>
          </a:p>
          <a:p>
            <a:pPr marL="520700" lvl="1" indent="0">
              <a:buFont typeface="Tinos"/>
              <a:buNone/>
            </a:pP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2545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>
            <a:spLocks noGrp="1"/>
          </p:cNvSpPr>
          <p:nvPr>
            <p:ph type="ctrTitle" idx="4294967295"/>
          </p:nvPr>
        </p:nvSpPr>
        <p:spPr>
          <a:xfrm>
            <a:off x="1603913" y="292189"/>
            <a:ext cx="6814174" cy="12962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HEMICHORDATA</a:t>
            </a:r>
            <a:endParaRPr sz="3200" dirty="0"/>
          </a:p>
        </p:txBody>
      </p:sp>
      <p:sp>
        <p:nvSpPr>
          <p:cNvPr id="184" name="Google Shape;184;p27"/>
          <p:cNvSpPr txBox="1">
            <a:spLocks noGrp="1"/>
          </p:cNvSpPr>
          <p:nvPr>
            <p:ph type="subTitle" idx="4294967295"/>
          </p:nvPr>
        </p:nvSpPr>
        <p:spPr>
          <a:xfrm>
            <a:off x="3678089" y="1432616"/>
            <a:ext cx="4637313" cy="12962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8100" indent="0" algn="just">
              <a:buNone/>
            </a:pPr>
            <a:r>
              <a:rPr lang="es-MX" sz="1200" dirty="0"/>
              <a:t>-Fragmentación del cuerpo puede dar origen a nuevos organismos</a:t>
            </a:r>
          </a:p>
          <a:p>
            <a:pPr marL="38100" indent="0" algn="just">
              <a:buNone/>
            </a:pPr>
            <a:r>
              <a:rPr lang="es-MX" sz="1200" dirty="0"/>
              <a:t>-Formación de yemas a partir del pedúnculo o estolones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185" name="Google Shape;185;p27"/>
          <p:cNvSpPr txBox="1">
            <a:spLocks noGrp="1"/>
          </p:cNvSpPr>
          <p:nvPr>
            <p:ph type="ctrTitle" idx="4294967295"/>
          </p:nvPr>
        </p:nvSpPr>
        <p:spPr>
          <a:xfrm>
            <a:off x="1848175" y="3414909"/>
            <a:ext cx="5997000" cy="8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Desarrollo</a:t>
            </a:r>
            <a:endParaRPr dirty="0"/>
          </a:p>
        </p:txBody>
      </p:sp>
      <p:sp>
        <p:nvSpPr>
          <p:cNvPr id="186" name="Google Shape;186;p27"/>
          <p:cNvSpPr txBox="1">
            <a:spLocks noGrp="1"/>
          </p:cNvSpPr>
          <p:nvPr>
            <p:ph type="subTitle" idx="4294967295"/>
          </p:nvPr>
        </p:nvSpPr>
        <p:spPr>
          <a:xfrm>
            <a:off x="3718560" y="3510712"/>
            <a:ext cx="4596842" cy="66739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8100" indent="0" algn="just">
              <a:buNone/>
            </a:pPr>
            <a:r>
              <a:rPr lang="es-MX" sz="1200" dirty="0"/>
              <a:t>-Directo en organismos con huevos con vitelo</a:t>
            </a:r>
          </a:p>
          <a:p>
            <a:pPr marL="38100" indent="0" algn="just">
              <a:buNone/>
            </a:pPr>
            <a:r>
              <a:rPr lang="es-MX" sz="1200" dirty="0"/>
              <a:t>-Etapa de larva con bandas ciliadas, de nado libre y suspensívoras en organismos con huevos sin vitelo</a:t>
            </a:r>
          </a:p>
        </p:txBody>
      </p:sp>
      <p:sp>
        <p:nvSpPr>
          <p:cNvPr id="187" name="Google Shape;187;p27"/>
          <p:cNvSpPr txBox="1">
            <a:spLocks noGrp="1"/>
          </p:cNvSpPr>
          <p:nvPr>
            <p:ph type="ctrTitle" idx="4294967295"/>
          </p:nvPr>
        </p:nvSpPr>
        <p:spPr>
          <a:xfrm>
            <a:off x="1848175" y="2506295"/>
            <a:ext cx="5997000" cy="8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Sexual</a:t>
            </a:r>
            <a:endParaRPr dirty="0"/>
          </a:p>
        </p:txBody>
      </p:sp>
      <p:sp>
        <p:nvSpPr>
          <p:cNvPr id="188" name="Google Shape;188;p27"/>
          <p:cNvSpPr txBox="1">
            <a:spLocks noGrp="1"/>
          </p:cNvSpPr>
          <p:nvPr>
            <p:ph type="subTitle" idx="4294967295"/>
          </p:nvPr>
        </p:nvSpPr>
        <p:spPr>
          <a:xfrm>
            <a:off x="3678089" y="1889576"/>
            <a:ext cx="4596843" cy="189741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8100" indent="0" algn="just">
              <a:buNone/>
            </a:pPr>
            <a:r>
              <a:rPr lang="es-MX" sz="1200" dirty="0"/>
              <a:t>-Organismos dioicos sin dimorfismo externo</a:t>
            </a:r>
          </a:p>
          <a:p>
            <a:pPr marL="38100" indent="0" algn="just">
              <a:buNone/>
            </a:pPr>
            <a:r>
              <a:rPr lang="es-MX" sz="1200" dirty="0"/>
              <a:t>-Gónadas sacciformes. Pares en enteropneusta y solitarias en pterobranquios</a:t>
            </a:r>
          </a:p>
          <a:p>
            <a:pPr marL="38100" indent="0" algn="just">
              <a:buNone/>
            </a:pPr>
            <a:r>
              <a:rPr lang="es-MX" sz="1200" dirty="0"/>
              <a:t>-Fecundación externa: huevos son expulsados por la hembra cubiertos de sustancia mucosa que se degrada posterior a la fecundación</a:t>
            </a:r>
            <a:endParaRPr sz="1200" dirty="0"/>
          </a:p>
        </p:txBody>
      </p:sp>
      <p:cxnSp>
        <p:nvCxnSpPr>
          <p:cNvPr id="190" name="Google Shape;190;p27"/>
          <p:cNvCxnSpPr/>
          <p:nvPr/>
        </p:nvCxnSpPr>
        <p:spPr>
          <a:xfrm>
            <a:off x="1848175" y="2279283"/>
            <a:ext cx="61206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91" name="Google Shape;191;p27"/>
          <p:cNvCxnSpPr/>
          <p:nvPr/>
        </p:nvCxnSpPr>
        <p:spPr>
          <a:xfrm>
            <a:off x="1924573" y="3509811"/>
            <a:ext cx="61206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" name="Google Shape;110;p19">
            <a:extLst>
              <a:ext uri="{FF2B5EF4-FFF2-40B4-BE49-F238E27FC236}">
                <a16:creationId xmlns:a16="http://schemas.microsoft.com/office/drawing/2014/main" id="{70E343C8-D070-F64F-8A36-8F7B975A8FD4}"/>
              </a:ext>
            </a:extLst>
          </p:cNvPr>
          <p:cNvSpPr txBox="1">
            <a:spLocks/>
          </p:cNvSpPr>
          <p:nvPr/>
        </p:nvSpPr>
        <p:spPr>
          <a:xfrm>
            <a:off x="4245543" y="1009920"/>
            <a:ext cx="2236567" cy="50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◈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◆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⬥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>
              <a:buFont typeface="Tinos"/>
              <a:buNone/>
            </a:pPr>
            <a:r>
              <a:rPr lang="es-MX" sz="2400" b="1" dirty="0"/>
              <a:t>Reproducción</a:t>
            </a:r>
          </a:p>
        </p:txBody>
      </p:sp>
      <p:sp>
        <p:nvSpPr>
          <p:cNvPr id="15" name="Google Shape;187;p27">
            <a:extLst>
              <a:ext uri="{FF2B5EF4-FFF2-40B4-BE49-F238E27FC236}">
                <a16:creationId xmlns:a16="http://schemas.microsoft.com/office/drawing/2014/main" id="{2B5E5E6D-8000-3342-9DB8-E53A19F90B20}"/>
              </a:ext>
            </a:extLst>
          </p:cNvPr>
          <p:cNvSpPr txBox="1">
            <a:spLocks/>
          </p:cNvSpPr>
          <p:nvPr/>
        </p:nvSpPr>
        <p:spPr>
          <a:xfrm>
            <a:off x="1839976" y="1450523"/>
            <a:ext cx="1775900" cy="8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s-MX" dirty="0"/>
              <a:t>Asexual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CFE61B5A-0B10-C74A-A867-BE53ADF64FB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15302383"/>
                  </p:ext>
                </p:extLst>
              </p:nvPr>
            </p:nvGraphicFramePr>
            <p:xfrm>
              <a:off x="7571708" y="3800736"/>
              <a:ext cx="946930" cy="852600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46930" cy="85260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CFE61B5A-0B10-C74A-A867-BE53ADF64F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71708" y="3800736"/>
                <a:ext cx="946930" cy="85260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Imagen 1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E563BC7-7A7A-0E4C-AD3A-965F642E8F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375" y="4026213"/>
            <a:ext cx="857866" cy="62014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FDD0FBC-B5C3-AE46-A712-692FAEF0AF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738767" y="1888689"/>
            <a:ext cx="2541655" cy="17650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02841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556174" y="651474"/>
            <a:ext cx="6769219" cy="76780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HEMICHORDATA</a:t>
            </a:r>
            <a:endParaRPr sz="3600" dirty="0"/>
          </a:p>
        </p:txBody>
      </p:sp>
      <p:sp>
        <p:nvSpPr>
          <p:cNvPr id="119" name="Google Shape;119;p20"/>
          <p:cNvSpPr txBox="1">
            <a:spLocks noGrp="1"/>
          </p:cNvSpPr>
          <p:nvPr>
            <p:ph type="body" idx="1"/>
          </p:nvPr>
        </p:nvSpPr>
        <p:spPr>
          <a:xfrm>
            <a:off x="1556175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" b="1" dirty="0" err="1"/>
              <a:t>Clase</a:t>
            </a:r>
            <a:r>
              <a:rPr lang="en" b="1" dirty="0"/>
              <a:t> </a:t>
            </a:r>
            <a:r>
              <a:rPr lang="es-MX" b="1" dirty="0"/>
              <a:t>Enteropneusta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dirty="0"/>
              <a:t>Construyen galerías en forma de u bajo tierra en las que viven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100" dirty="0"/>
              <a:t>Presentan estructuras rígidas que sirven de esqueleto a la probóscide y soporte para hendiduras branquiales</a:t>
            </a:r>
            <a:endParaRPr b="1" dirty="0"/>
          </a:p>
        </p:txBody>
      </p:sp>
      <p:sp>
        <p:nvSpPr>
          <p:cNvPr id="120" name="Google Shape;120;p20"/>
          <p:cNvSpPr txBox="1">
            <a:spLocks noGrp="1"/>
          </p:cNvSpPr>
          <p:nvPr>
            <p:ph type="body" idx="2"/>
          </p:nvPr>
        </p:nvSpPr>
        <p:spPr>
          <a:xfrm>
            <a:off x="3702427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" b="1" dirty="0" err="1"/>
              <a:t>Clase</a:t>
            </a:r>
            <a:r>
              <a:rPr lang="en" b="1" dirty="0"/>
              <a:t> </a:t>
            </a:r>
            <a:r>
              <a:rPr lang="es-MX" b="1" dirty="0"/>
              <a:t>Pterobranchia</a:t>
            </a:r>
            <a:endParaRPr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MX" sz="1100" dirty="0"/>
              <a:t>Zooides coloniales tubícolas. Formas globulares o sacciformes.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100" dirty="0"/>
              <a:t>Miden al rededor de 1 cm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20"/>
          <p:cNvSpPr txBox="1">
            <a:spLocks noGrp="1"/>
          </p:cNvSpPr>
          <p:nvPr>
            <p:ph type="body" idx="3"/>
          </p:nvPr>
        </p:nvSpPr>
        <p:spPr>
          <a:xfrm>
            <a:off x="5902575" y="1428144"/>
            <a:ext cx="2520249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" b="1" dirty="0" err="1"/>
              <a:t>Clase</a:t>
            </a:r>
            <a:r>
              <a:rPr lang="en" b="1" dirty="0"/>
              <a:t> </a:t>
            </a:r>
            <a:r>
              <a:rPr lang="es-MX" b="1" dirty="0"/>
              <a:t>Planctosphaeroidea</a:t>
            </a:r>
            <a:endParaRPr b="1" dirty="0"/>
          </a:p>
          <a:p>
            <a:pPr marL="285750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1100" dirty="0"/>
              <a:t>Cuerpo esférico con celoma poco desarrollado.</a:t>
            </a:r>
          </a:p>
          <a:p>
            <a:pPr marL="285750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1100" dirty="0"/>
              <a:t>Superficie presenta complejas bandas ciliadas.</a:t>
            </a:r>
          </a:p>
          <a:p>
            <a:pPr marL="285750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1100" dirty="0"/>
              <a:t>Se presume la posibilidad de que se trate de un estado larvario.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946A32-9600-864C-BC0E-A059322CF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183" y="3257093"/>
            <a:ext cx="1661713" cy="102096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BEBEBA5-00E9-FB4C-A0E8-B464194C4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606" y="2964482"/>
            <a:ext cx="1343163" cy="1262924"/>
          </a:xfrm>
          <a:prstGeom prst="rect">
            <a:avLst/>
          </a:prstGeom>
        </p:spPr>
      </p:pic>
      <p:pic>
        <p:nvPicPr>
          <p:cNvPr id="15364" name="Picture 4" descr="Two new records of Planctosphaera larvae (Hemichordata: Planctosphaeroidea)">
            <a:extLst>
              <a:ext uri="{FF2B5EF4-FFF2-40B4-BE49-F238E27FC236}">
                <a16:creationId xmlns:a16="http://schemas.microsoft.com/office/drawing/2014/main" id="{AB06B87F-4CBD-EC46-90EC-EE71E408B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39" y="2964482"/>
            <a:ext cx="1202523" cy="126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9CE76A9D-5D81-DB43-A18F-37501EE3040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19338030"/>
                  </p:ext>
                </p:extLst>
              </p:nvPr>
            </p:nvGraphicFramePr>
            <p:xfrm>
              <a:off x="7417837" y="3657599"/>
              <a:ext cx="1072435" cy="965603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72435" cy="96560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9CE76A9D-5D81-DB43-A18F-37501EE3040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17837" y="3657599"/>
                <a:ext cx="1072435" cy="965603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Google Shape;184;p27">
            <a:extLst>
              <a:ext uri="{FF2B5EF4-FFF2-40B4-BE49-F238E27FC236}">
                <a16:creationId xmlns:a16="http://schemas.microsoft.com/office/drawing/2014/main" id="{755FB5C1-DAD0-3145-A2BB-F181DE187840}"/>
              </a:ext>
            </a:extLst>
          </p:cNvPr>
          <p:cNvSpPr txBox="1">
            <a:spLocks/>
          </p:cNvSpPr>
          <p:nvPr/>
        </p:nvSpPr>
        <p:spPr>
          <a:xfrm>
            <a:off x="-3830213" y="1275452"/>
            <a:ext cx="4637313" cy="1296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38100" indent="0" algn="just">
              <a:buFont typeface="Tinos"/>
              <a:buNone/>
            </a:pPr>
            <a:r>
              <a:rPr lang="es-MX" sz="1200"/>
              <a:t>-Fragmentación del cuerpo puede dar origen a nuevos organismos</a:t>
            </a:r>
          </a:p>
          <a:p>
            <a:pPr marL="38100" indent="0" algn="just">
              <a:buFont typeface="Tinos"/>
              <a:buNone/>
            </a:pPr>
            <a:r>
              <a:rPr lang="es-MX" sz="1200"/>
              <a:t>-Formación de yemas a partir del pedúnculo o estolones</a:t>
            </a:r>
          </a:p>
          <a:p>
            <a:pPr marL="0" indent="0">
              <a:buFont typeface="Tinos"/>
              <a:buNone/>
            </a:pPr>
            <a:endParaRPr lang="es-MX" sz="1800" dirty="0"/>
          </a:p>
        </p:txBody>
      </p:sp>
      <p:sp>
        <p:nvSpPr>
          <p:cNvPr id="13" name="Google Shape;186;p27">
            <a:extLst>
              <a:ext uri="{FF2B5EF4-FFF2-40B4-BE49-F238E27FC236}">
                <a16:creationId xmlns:a16="http://schemas.microsoft.com/office/drawing/2014/main" id="{45B60D3F-3307-254B-B089-57BB5EE7D428}"/>
              </a:ext>
            </a:extLst>
          </p:cNvPr>
          <p:cNvSpPr txBox="1">
            <a:spLocks/>
          </p:cNvSpPr>
          <p:nvPr/>
        </p:nvSpPr>
        <p:spPr>
          <a:xfrm>
            <a:off x="-3789742" y="3353548"/>
            <a:ext cx="4596842" cy="667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38100" indent="0" algn="just">
              <a:buFont typeface="Tinos"/>
              <a:buNone/>
            </a:pPr>
            <a:r>
              <a:rPr lang="es-MX" sz="1200"/>
              <a:t>-Directo en organismos con huevos con vitelo</a:t>
            </a:r>
          </a:p>
          <a:p>
            <a:pPr marL="38100" indent="0" algn="just">
              <a:buFont typeface="Tinos"/>
              <a:buNone/>
            </a:pPr>
            <a:r>
              <a:rPr lang="es-MX" sz="1200"/>
              <a:t>-Etapa de larva con bandas ciliadas, de nado libre y suspensívoras en organismos con huevos sin vitelo</a:t>
            </a:r>
            <a:endParaRPr lang="es-MX" sz="1200" dirty="0"/>
          </a:p>
        </p:txBody>
      </p:sp>
      <p:sp>
        <p:nvSpPr>
          <p:cNvPr id="14" name="Google Shape;188;p27">
            <a:extLst>
              <a:ext uri="{FF2B5EF4-FFF2-40B4-BE49-F238E27FC236}">
                <a16:creationId xmlns:a16="http://schemas.microsoft.com/office/drawing/2014/main" id="{F534410F-1A81-374F-9AD8-53CF1A55E91B}"/>
              </a:ext>
            </a:extLst>
          </p:cNvPr>
          <p:cNvSpPr txBox="1">
            <a:spLocks/>
          </p:cNvSpPr>
          <p:nvPr/>
        </p:nvSpPr>
        <p:spPr>
          <a:xfrm>
            <a:off x="-3830213" y="1732412"/>
            <a:ext cx="4596843" cy="1897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38100" indent="0" algn="just">
              <a:buFont typeface="Tinos"/>
              <a:buNone/>
            </a:pPr>
            <a:r>
              <a:rPr lang="es-MX" sz="1200"/>
              <a:t>-Organismos dioicos sin dimorfismo externo</a:t>
            </a:r>
          </a:p>
          <a:p>
            <a:pPr marL="38100" indent="0" algn="just">
              <a:buFont typeface="Tinos"/>
              <a:buNone/>
            </a:pPr>
            <a:r>
              <a:rPr lang="es-MX" sz="1200"/>
              <a:t>-Gónadas sacciformes. Pares en enteropneusta y solitarias en pterobranquios</a:t>
            </a:r>
          </a:p>
          <a:p>
            <a:pPr marL="38100" indent="0" algn="just">
              <a:buFont typeface="Tinos"/>
              <a:buNone/>
            </a:pPr>
            <a:r>
              <a:rPr lang="es-MX" sz="1200"/>
              <a:t>-Fecundación externa: huevos son expulsados por la hembra cubiertos de sustancia mucosa que se degrada posterior a la fecundación</a:t>
            </a:r>
            <a:endParaRPr lang="es-MX" sz="1200" dirty="0"/>
          </a:p>
        </p:txBody>
      </p:sp>
      <p:cxnSp>
        <p:nvCxnSpPr>
          <p:cNvPr id="15" name="Google Shape;190;p27">
            <a:extLst>
              <a:ext uri="{FF2B5EF4-FFF2-40B4-BE49-F238E27FC236}">
                <a16:creationId xmlns:a16="http://schemas.microsoft.com/office/drawing/2014/main" id="{8B9F547C-5BB6-7540-AED9-65AF4D097631}"/>
              </a:ext>
            </a:extLst>
          </p:cNvPr>
          <p:cNvCxnSpPr/>
          <p:nvPr/>
        </p:nvCxnSpPr>
        <p:spPr>
          <a:xfrm>
            <a:off x="-5660127" y="2122119"/>
            <a:ext cx="61206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6" name="Google Shape;191;p27">
            <a:extLst>
              <a:ext uri="{FF2B5EF4-FFF2-40B4-BE49-F238E27FC236}">
                <a16:creationId xmlns:a16="http://schemas.microsoft.com/office/drawing/2014/main" id="{76D477F2-C79E-034B-93FF-EE1FD07B96F2}"/>
              </a:ext>
            </a:extLst>
          </p:cNvPr>
          <p:cNvCxnSpPr/>
          <p:nvPr/>
        </p:nvCxnSpPr>
        <p:spPr>
          <a:xfrm>
            <a:off x="-5583729" y="3352647"/>
            <a:ext cx="61206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742532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/>
          <p:nvPr/>
        </p:nvSpPr>
        <p:spPr>
          <a:xfrm>
            <a:off x="5053925" y="1879220"/>
            <a:ext cx="2597964" cy="2219205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HEMICHORDATA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532763" y="1188762"/>
            <a:ext cx="3424944" cy="10539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just">
              <a:buSzPct val="100000"/>
            </a:pPr>
            <a:r>
              <a:rPr lang="es-MX" sz="1600" b="1" dirty="0"/>
              <a:t>Enteropneusta: vermiformes</a:t>
            </a:r>
          </a:p>
          <a:p>
            <a:pPr marL="285750" indent="-285750" algn="just">
              <a:buSzPct val="100000"/>
            </a:pPr>
            <a:endParaRPr lang="es-ES" sz="1100" dirty="0"/>
          </a:p>
          <a:p>
            <a:pPr marL="285750" indent="-285750"/>
            <a:endParaRPr lang="en" sz="1800" dirty="0"/>
          </a:p>
          <a:p>
            <a:pPr marL="285750" indent="-285750"/>
            <a:endParaRPr sz="1800" dirty="0"/>
          </a:p>
        </p:txBody>
      </p:sp>
      <p:sp>
        <p:nvSpPr>
          <p:cNvPr id="7" name="Google Shape;127;p21">
            <a:extLst>
              <a:ext uri="{FF2B5EF4-FFF2-40B4-BE49-F238E27FC236}">
                <a16:creationId xmlns:a16="http://schemas.microsoft.com/office/drawing/2014/main" id="{F1DD9DE6-300D-574D-8C86-C1B8A500D72B}"/>
              </a:ext>
            </a:extLst>
          </p:cNvPr>
          <p:cNvSpPr/>
          <p:nvPr/>
        </p:nvSpPr>
        <p:spPr>
          <a:xfrm>
            <a:off x="1628981" y="1654629"/>
            <a:ext cx="2845425" cy="2769496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29;p21">
            <a:extLst>
              <a:ext uri="{FF2B5EF4-FFF2-40B4-BE49-F238E27FC236}">
                <a16:creationId xmlns:a16="http://schemas.microsoft.com/office/drawing/2014/main" id="{CDC5B9B5-B03F-E041-A8A1-1C0271BAB0C5}"/>
              </a:ext>
            </a:extLst>
          </p:cNvPr>
          <p:cNvSpPr txBox="1">
            <a:spLocks/>
          </p:cNvSpPr>
          <p:nvPr/>
        </p:nvSpPr>
        <p:spPr>
          <a:xfrm>
            <a:off x="4669596" y="1179321"/>
            <a:ext cx="3503379" cy="1053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285750" indent="-285750" algn="just">
              <a:buSzPct val="100000"/>
            </a:pPr>
            <a:r>
              <a:rPr lang="es-MX" sz="1600" b="1" dirty="0"/>
              <a:t>Pterobranchia: corto y compacto con peductulo para fijarse</a:t>
            </a:r>
          </a:p>
          <a:p>
            <a:pPr marL="285750" indent="-285750" algn="just">
              <a:buSzPct val="100000"/>
            </a:pPr>
            <a:endParaRPr lang="es-MX" sz="1100" dirty="0"/>
          </a:p>
          <a:p>
            <a:pPr marL="285750" indent="-285750"/>
            <a:endParaRPr lang="es-MX" sz="1800" dirty="0"/>
          </a:p>
          <a:p>
            <a:pPr marL="285750" indent="-285750"/>
            <a:endParaRPr lang="es-MX" sz="18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8A6EB5E-1DB3-054A-B893-1C9A8D8FF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7302" y="1679656"/>
            <a:ext cx="1567543" cy="274446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7B9D0D0-E4A4-654A-B383-71119018C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9764" y="1938737"/>
            <a:ext cx="2121230" cy="2064783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F4E141C6-5F23-7541-AF0C-3A05BB1CDE2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76990731"/>
                  </p:ext>
                </p:extLst>
              </p:nvPr>
            </p:nvGraphicFramePr>
            <p:xfrm>
              <a:off x="7515020" y="3723587"/>
              <a:ext cx="1066354" cy="960128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66354" cy="96012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F4E141C6-5F23-7541-AF0C-3A05BB1CDE2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15020" y="3723587"/>
                <a:ext cx="1066354" cy="96012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0004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FILOGENIA  HEMICHORDATA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556175" y="2303126"/>
            <a:ext cx="3962400" cy="17840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 algn="just">
              <a:buNone/>
            </a:pPr>
            <a:r>
              <a:rPr lang="es-MX" sz="1200" dirty="0"/>
              <a:t>Disyuntiva entre derivación de los clados:</a:t>
            </a:r>
          </a:p>
          <a:p>
            <a:pPr algn="just">
              <a:buSzPct val="100000"/>
            </a:pPr>
            <a:r>
              <a:rPr lang="es-MX" sz="1200" dirty="0"/>
              <a:t>Consideración de pterobranquios como  formas derivadas de linajes sedimentívoros de enteropneustos</a:t>
            </a:r>
          </a:p>
          <a:p>
            <a:pPr algn="just">
              <a:buSzPct val="100000"/>
            </a:pPr>
            <a:r>
              <a:rPr lang="es-MX" sz="1200" dirty="0"/>
              <a:t>Evidencia de una especie viviente de graptolito  (</a:t>
            </a:r>
            <a:r>
              <a:rPr lang="es-MX" sz="1200" i="1" dirty="0"/>
              <a:t>Rhabdopleura</a:t>
            </a:r>
            <a:r>
              <a:rPr lang="es-MX" sz="1200" dirty="0"/>
              <a:t>) clasificado como pterobranquio</a:t>
            </a:r>
          </a:p>
        </p:txBody>
      </p:sp>
      <p:sp>
        <p:nvSpPr>
          <p:cNvPr id="6" name="Google Shape;93;p17">
            <a:extLst>
              <a:ext uri="{FF2B5EF4-FFF2-40B4-BE49-F238E27FC236}">
                <a16:creationId xmlns:a16="http://schemas.microsoft.com/office/drawing/2014/main" id="{9DBA227B-03AF-BC47-BBE3-BA1F001E4769}"/>
              </a:ext>
            </a:extLst>
          </p:cNvPr>
          <p:cNvSpPr txBox="1">
            <a:spLocks/>
          </p:cNvSpPr>
          <p:nvPr/>
        </p:nvSpPr>
        <p:spPr>
          <a:xfrm>
            <a:off x="1303078" y="3661122"/>
            <a:ext cx="4587766" cy="84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ctr">
              <a:buSzPct val="100000"/>
              <a:buNone/>
            </a:pPr>
            <a:r>
              <a:rPr lang="es-MX" sz="1400" b="1" dirty="0"/>
              <a:t>Los hemicordados estan compuestos de dos clados altamente divergentes</a:t>
            </a:r>
          </a:p>
        </p:txBody>
      </p:sp>
      <p:sp>
        <p:nvSpPr>
          <p:cNvPr id="2" name="AutoShape 2" descr="Zoowiki">
            <a:extLst>
              <a:ext uri="{FF2B5EF4-FFF2-40B4-BE49-F238E27FC236}">
                <a16:creationId xmlns:a16="http://schemas.microsoft.com/office/drawing/2014/main" id="{308D1B89-0725-FF46-9ED8-A7FCCB1342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" name="Picture 4" descr="Phylogenomic Resolution of the Hemichordate and Echinoderm Clade -  ScienceDirect">
            <a:extLst>
              <a:ext uri="{FF2B5EF4-FFF2-40B4-BE49-F238E27FC236}">
                <a16:creationId xmlns:a16="http://schemas.microsoft.com/office/drawing/2014/main" id="{04CBBA91-603D-EA49-93BC-D7DFF5BDF6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5"/>
          <a:stretch/>
        </p:blipFill>
        <p:spPr bwMode="auto">
          <a:xfrm>
            <a:off x="5677990" y="1455735"/>
            <a:ext cx="2568876" cy="212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93;p17">
            <a:extLst>
              <a:ext uri="{FF2B5EF4-FFF2-40B4-BE49-F238E27FC236}">
                <a16:creationId xmlns:a16="http://schemas.microsoft.com/office/drawing/2014/main" id="{813B251B-F14E-AF49-9D69-6BD034BCF501}"/>
              </a:ext>
            </a:extLst>
          </p:cNvPr>
          <p:cNvSpPr txBox="1">
            <a:spLocks/>
          </p:cNvSpPr>
          <p:nvPr/>
        </p:nvSpPr>
        <p:spPr>
          <a:xfrm>
            <a:off x="1556175" y="1397931"/>
            <a:ext cx="4191482" cy="84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just">
              <a:buSzPct val="100000"/>
              <a:buNone/>
            </a:pPr>
            <a:r>
              <a:rPr lang="es-MX" sz="1200" dirty="0"/>
              <a:t>Las hendiduras branquiales y el tubo neural dorsal apoyan un agrupamiento con los cordados, mientras que la falta de una segmentación interna y de una cola detrás del ano parece indicar lo contrario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8B2E6DCD-3EFF-2A4D-95EA-DA8851BF8CA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82264366"/>
                  </p:ext>
                </p:extLst>
              </p:nvPr>
            </p:nvGraphicFramePr>
            <p:xfrm>
              <a:off x="7348818" y="3573941"/>
              <a:ext cx="1232556" cy="1109774"/>
            </p:xfrm>
            <a:graphic>
              <a:graphicData uri="http://schemas.microsoft.com/office/powerpoint/2016/slidezoom">
                <pslz:sldZm>
                  <pslz:sldZmObj sldId="258" cId="0">
                    <pslz:zmPr id="{A9C6F7D9-E815-6940-B6C5-063F3BED8413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32556" cy="110977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8B2E6DCD-3EFF-2A4D-95EA-DA8851BF8CA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48818" y="3573941"/>
                <a:ext cx="1232556" cy="110977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66836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us template">
  <a:themeElements>
    <a:clrScheme name="Custom 347">
      <a:dk1>
        <a:srgbClr val="25212A"/>
      </a:dk1>
      <a:lt1>
        <a:srgbClr val="FFFFFF"/>
      </a:lt1>
      <a:dk2>
        <a:srgbClr val="797281"/>
      </a:dk2>
      <a:lt2>
        <a:srgbClr val="E7E6E9"/>
      </a:lt2>
      <a:accent1>
        <a:srgbClr val="B87647"/>
      </a:accent1>
      <a:accent2>
        <a:srgbClr val="A85A5A"/>
      </a:accent2>
      <a:accent3>
        <a:srgbClr val="853E61"/>
      </a:accent3>
      <a:accent4>
        <a:srgbClr val="5C3959"/>
      </a:accent4>
      <a:accent5>
        <a:srgbClr val="CC4125"/>
      </a:accent5>
      <a:accent6>
        <a:srgbClr val="DD916B"/>
      </a:accent6>
      <a:hlink>
        <a:srgbClr val="25212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1266</Words>
  <Application>Microsoft Macintosh PowerPoint</Application>
  <PresentationFormat>Presentación en pantalla (16:9)</PresentationFormat>
  <Paragraphs>145</Paragraphs>
  <Slides>24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1" baseType="lpstr">
      <vt:lpstr>Century Gothic</vt:lpstr>
      <vt:lpstr>Josefin Sans</vt:lpstr>
      <vt:lpstr>Oswald</vt:lpstr>
      <vt:lpstr>Arial</vt:lpstr>
      <vt:lpstr>Wingdings</vt:lpstr>
      <vt:lpstr>Tinos</vt:lpstr>
      <vt:lpstr>Quintus template</vt:lpstr>
      <vt:lpstr>Biología de animales I</vt:lpstr>
      <vt:lpstr>Presentación de PowerPoint</vt:lpstr>
      <vt:lpstr>Presentación de PowerPoint</vt:lpstr>
      <vt:lpstr>Presentación de PowerPoint</vt:lpstr>
      <vt:lpstr>CARACTERÍSTICAS ECHINODERMATA</vt:lpstr>
      <vt:lpstr>CARACTERÍSTICAS ECHINODERMATA</vt:lpstr>
      <vt:lpstr>Presentación de PowerPoint</vt:lpstr>
      <vt:lpstr>Presentación de PowerPoint</vt:lpstr>
      <vt:lpstr>Presentación de PowerPoint</vt:lpstr>
      <vt:lpstr>ANATOMÍA ECHINODERMATA</vt:lpstr>
      <vt:lpstr>ANATOMÍA ECHINODERMATA</vt:lpstr>
      <vt:lpstr>ANATOMÍA ECHINODERMATA</vt:lpstr>
      <vt:lpstr>ANATOMÍA ECHINODERMATA</vt:lpstr>
      <vt:lpstr>ANATOMÍA ECHINODERMATA</vt:lpstr>
      <vt:lpstr>FILOGENIA  ECHINODERMATA</vt:lpstr>
      <vt:lpstr>Presentación de PowerPoint</vt:lpstr>
      <vt:lpstr>CARACTERÍSTICAS HEMICHORDATA</vt:lpstr>
      <vt:lpstr>CARACTERÍSTICAS HEMICHORDATA</vt:lpstr>
      <vt:lpstr>CARACTERÍSTICAS HEMICHORDATA</vt:lpstr>
      <vt:lpstr>CARACTERÍSTICAS HEMICHORDATA</vt:lpstr>
      <vt:lpstr>CARACTERÍSTICAS HEMICHORDATA</vt:lpstr>
      <vt:lpstr>CARACTERÍSTICAS HEMICHORDATA</vt:lpstr>
      <vt:lpstr>ANATOMÍA HEMICHORDATA</vt:lpstr>
      <vt:lpstr>FILOGENIA  HEMICHORDATA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Biología de animales II</dc:title>
  <cp:lastModifiedBy>ERICK JOSE PONCE MANJARREZ</cp:lastModifiedBy>
  <cp:revision>72</cp:revision>
  <dcterms:modified xsi:type="dcterms:W3CDTF">2020-11-29T10:24:19Z</dcterms:modified>
</cp:coreProperties>
</file>