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4"/>
  </p:sldMasterIdLst>
  <p:notesMasterIdLst>
    <p:notesMasterId r:id="rId79"/>
  </p:notesMasterIdLst>
  <p:sldIdLst>
    <p:sldId id="256" r:id="rId5"/>
    <p:sldId id="258" r:id="rId6"/>
    <p:sldId id="322" r:id="rId7"/>
    <p:sldId id="323" r:id="rId8"/>
    <p:sldId id="393" r:id="rId9"/>
    <p:sldId id="287" r:id="rId10"/>
    <p:sldId id="300" r:id="rId11"/>
    <p:sldId id="299" r:id="rId12"/>
    <p:sldId id="364" r:id="rId13"/>
    <p:sldId id="310" r:id="rId14"/>
    <p:sldId id="376" r:id="rId15"/>
    <p:sldId id="377" r:id="rId16"/>
    <p:sldId id="311" r:id="rId17"/>
    <p:sldId id="316" r:id="rId18"/>
    <p:sldId id="379" r:id="rId19"/>
    <p:sldId id="298" r:id="rId20"/>
    <p:sldId id="302" r:id="rId21"/>
    <p:sldId id="365" r:id="rId22"/>
    <p:sldId id="303" r:id="rId23"/>
    <p:sldId id="326" r:id="rId24"/>
    <p:sldId id="327" r:id="rId25"/>
    <p:sldId id="328" r:id="rId26"/>
    <p:sldId id="380" r:id="rId27"/>
    <p:sldId id="309" r:id="rId28"/>
    <p:sldId id="305" r:id="rId29"/>
    <p:sldId id="330" r:id="rId30"/>
    <p:sldId id="366" r:id="rId31"/>
    <p:sldId id="334" r:id="rId32"/>
    <p:sldId id="346" r:id="rId33"/>
    <p:sldId id="382" r:id="rId34"/>
    <p:sldId id="347" r:id="rId35"/>
    <p:sldId id="381" r:id="rId36"/>
    <p:sldId id="338" r:id="rId37"/>
    <p:sldId id="348" r:id="rId38"/>
    <p:sldId id="342" r:id="rId39"/>
    <p:sldId id="331" r:id="rId40"/>
    <p:sldId id="336" r:id="rId41"/>
    <p:sldId id="349" r:id="rId42"/>
    <p:sldId id="367" r:id="rId43"/>
    <p:sldId id="351" r:id="rId44"/>
    <p:sldId id="350" r:id="rId45"/>
    <p:sldId id="339" r:id="rId46"/>
    <p:sldId id="343" r:id="rId47"/>
    <p:sldId id="332" r:id="rId48"/>
    <p:sldId id="337" r:id="rId49"/>
    <p:sldId id="357" r:id="rId50"/>
    <p:sldId id="354" r:id="rId51"/>
    <p:sldId id="355" r:id="rId52"/>
    <p:sldId id="368" r:id="rId53"/>
    <p:sldId id="356" r:id="rId54"/>
    <p:sldId id="383" r:id="rId55"/>
    <p:sldId id="333" r:id="rId56"/>
    <p:sldId id="335" r:id="rId57"/>
    <p:sldId id="385" r:id="rId58"/>
    <p:sldId id="387" r:id="rId59"/>
    <p:sldId id="359" r:id="rId60"/>
    <p:sldId id="360" r:id="rId61"/>
    <p:sldId id="384" r:id="rId62"/>
    <p:sldId id="386" r:id="rId63"/>
    <p:sldId id="341" r:id="rId64"/>
    <p:sldId id="362" r:id="rId65"/>
    <p:sldId id="345" r:id="rId66"/>
    <p:sldId id="369" r:id="rId67"/>
    <p:sldId id="370" r:id="rId68"/>
    <p:sldId id="371" r:id="rId69"/>
    <p:sldId id="372" r:id="rId70"/>
    <p:sldId id="388" r:id="rId71"/>
    <p:sldId id="389" r:id="rId72"/>
    <p:sldId id="390" r:id="rId73"/>
    <p:sldId id="392" r:id="rId74"/>
    <p:sldId id="391" r:id="rId75"/>
    <p:sldId id="373" r:id="rId76"/>
    <p:sldId id="374" r:id="rId77"/>
    <p:sldId id="375" r:id="rId78"/>
  </p:sldIdLst>
  <p:sldSz cx="9144000" cy="5143500" type="screen16x9"/>
  <p:notesSz cx="6858000" cy="9144000"/>
  <p:embeddedFontLst>
    <p:embeddedFont>
      <p:font typeface="Abadi Extra Light" panose="020F0302020204030204" pitchFamily="34" charset="0"/>
      <p:regular r:id="rId80"/>
    </p:embeddedFont>
    <p:embeddedFont>
      <p:font typeface="Bodoni MT" panose="02070603080606020203" pitchFamily="18" charset="77"/>
      <p:regular r:id="rId81"/>
      <p:bold r:id="rId82"/>
      <p:italic r:id="rId83"/>
      <p:boldItalic r:id="rId84"/>
    </p:embeddedFont>
    <p:embeddedFont>
      <p:font typeface="Century Gothic" panose="020B0502020202020204" pitchFamily="34" charset="0"/>
      <p:regular r:id="rId85"/>
      <p:bold r:id="rId86"/>
      <p:italic r:id="rId87"/>
      <p:boldItalic r:id="rId88"/>
    </p:embeddedFont>
    <p:embeddedFont>
      <p:font typeface="Corbel" panose="020B0503020204020204" pitchFamily="34" charset="0"/>
      <p:regular r:id="rId89"/>
      <p:bold r:id="rId90"/>
      <p:italic r:id="rId91"/>
      <p:boldItalic r:id="rId92"/>
    </p:embeddedFont>
    <p:embeddedFont>
      <p:font typeface="Daytona" panose="020B0604030500040204" pitchFamily="34" charset="0"/>
      <p:regular r:id="rId93"/>
      <p:bold r:id="rId94"/>
      <p:italic r:id="rId95"/>
      <p:boldItalic r:id="rId96"/>
    </p:embeddedFont>
    <p:embeddedFont>
      <p:font typeface="DM Sans" panose="020F0502020204030204" pitchFamily="34" charset="0"/>
      <p:regular r:id="rId97"/>
      <p:bold r:id="rId98"/>
      <p:italic r:id="rId99"/>
      <p:boldItalic r:id="rId100"/>
    </p:embeddedFont>
    <p:embeddedFont>
      <p:font typeface="Oswald" pitchFamily="2" charset="77"/>
      <p:regular r:id="rId101"/>
      <p:bold r:id="rId102"/>
    </p:embeddedFont>
    <p:embeddedFont>
      <p:font typeface="Tinos" panose="02020603050405020304" pitchFamily="18" charset="0"/>
      <p:regular r:id="rId103"/>
      <p:bold r:id="rId104"/>
      <p:italic r:id="rId105"/>
      <p:boldItalic r:id="rId10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modifyVerifier cryptProviderType="rsaAES" cryptAlgorithmClass="hash" cryptAlgorithmType="typeAny" cryptAlgorithmSid="14" spinCount="100000" saltData="xGfVtbdeutY9A1yA6MQf1w==" hashData="YKSxxeGD6LxG0Xm9V97rk2l0NAPMxWQ9ZTdaDd9Kd8Fh0S16Q7asHHe1cSu0/PNiXPuTHkEu9GBIqsI4eUQIIA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B391"/>
    <a:srgbClr val="86C581"/>
    <a:srgbClr val="BAEFBC"/>
    <a:srgbClr val="C7EA8F"/>
    <a:srgbClr val="0688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DB41269-2075-40D9-B18E-776F517F32B3}">
  <a:tblStyle styleId="{1DB41269-2075-40D9-B18E-776F517F32B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/>
    <p:restoredTop sz="95782"/>
  </p:normalViewPr>
  <p:slideViewPr>
    <p:cSldViewPr snapToGrid="0" snapToObjects="1">
      <p:cViewPr varScale="1">
        <p:scale>
          <a:sx n="163" d="100"/>
          <a:sy n="163" d="100"/>
        </p:scale>
        <p:origin x="13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font" Target="fonts/font5.fntdata"/><Relationship Id="rId89" Type="http://schemas.openxmlformats.org/officeDocument/2006/relationships/font" Target="fonts/font10.fntdata"/><Relationship Id="rId16" Type="http://schemas.openxmlformats.org/officeDocument/2006/relationships/slide" Target="slides/slide12.xml"/><Relationship Id="rId107" Type="http://schemas.openxmlformats.org/officeDocument/2006/relationships/presProps" Target="presProps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notesMaster" Target="notesMasters/notesMaster1.xml"/><Relationship Id="rId102" Type="http://schemas.openxmlformats.org/officeDocument/2006/relationships/font" Target="fonts/font23.fntdata"/><Relationship Id="rId5" Type="http://schemas.openxmlformats.org/officeDocument/2006/relationships/slide" Target="slides/slide1.xml"/><Relationship Id="rId90" Type="http://schemas.openxmlformats.org/officeDocument/2006/relationships/font" Target="fonts/font11.fntdata"/><Relationship Id="rId95" Type="http://schemas.openxmlformats.org/officeDocument/2006/relationships/font" Target="fonts/font16.fntdata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0" Type="http://schemas.openxmlformats.org/officeDocument/2006/relationships/font" Target="fonts/font1.fntdata"/><Relationship Id="rId85" Type="http://schemas.openxmlformats.org/officeDocument/2006/relationships/font" Target="fonts/font6.fntdata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font" Target="fonts/font24.fntdata"/><Relationship Id="rId108" Type="http://schemas.openxmlformats.org/officeDocument/2006/relationships/viewProps" Target="viewProps.xml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font" Target="fonts/font12.fntdata"/><Relationship Id="rId96" Type="http://schemas.openxmlformats.org/officeDocument/2006/relationships/font" Target="fonts/font17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6" Type="http://schemas.openxmlformats.org/officeDocument/2006/relationships/font" Target="fonts/font27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font" Target="fonts/font2.fntdata"/><Relationship Id="rId86" Type="http://schemas.openxmlformats.org/officeDocument/2006/relationships/font" Target="fonts/font7.fntdata"/><Relationship Id="rId94" Type="http://schemas.openxmlformats.org/officeDocument/2006/relationships/font" Target="fonts/font15.fntdata"/><Relationship Id="rId99" Type="http://schemas.openxmlformats.org/officeDocument/2006/relationships/font" Target="fonts/font20.fntdata"/><Relationship Id="rId101" Type="http://schemas.openxmlformats.org/officeDocument/2006/relationships/font" Target="fonts/font2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theme" Target="theme/theme1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font" Target="fonts/font18.fntdata"/><Relationship Id="rId104" Type="http://schemas.openxmlformats.org/officeDocument/2006/relationships/font" Target="fonts/font25.fntdata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font" Target="fonts/font13.fntdata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font" Target="fonts/font8.fntdata"/><Relationship Id="rId110" Type="http://schemas.openxmlformats.org/officeDocument/2006/relationships/tableStyles" Target="tableStyles.xml"/><Relationship Id="rId61" Type="http://schemas.openxmlformats.org/officeDocument/2006/relationships/slide" Target="slides/slide57.xml"/><Relationship Id="rId82" Type="http://schemas.openxmlformats.org/officeDocument/2006/relationships/font" Target="fonts/font3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font" Target="fonts/font21.fntdata"/><Relationship Id="rId105" Type="http://schemas.openxmlformats.org/officeDocument/2006/relationships/font" Target="fonts/font26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font" Target="fonts/font14.fntdata"/><Relationship Id="rId98" Type="http://schemas.openxmlformats.org/officeDocument/2006/relationships/font" Target="fonts/font19.fntdata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font" Target="fonts/font4.fntdata"/><Relationship Id="rId88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0517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78229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5769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81030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08811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047733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286065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52642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147017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755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97883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36574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75625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49199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51270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91704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50242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05118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52893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49253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83766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8109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39836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97694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164075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423857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789051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679239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070627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010383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496329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410371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045163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722820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1893627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1731078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1915986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8070073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4656330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852340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168855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744351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1707020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225682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9846568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/>
            <a:r>
              <a:rPr lang="es-MX" sz="1100" b="1" dirty="0">
                <a:latin typeface="Abadi Extra Light" panose="020B0204020104020204" pitchFamily="34" charset="0"/>
              </a:rPr>
              <a:t>Sistema digestivo completo que inicia en la boca, posteriormente un tubo bucal conduce hacia la faringe bulbosa</a:t>
            </a:r>
          </a:p>
          <a:p>
            <a:pPr marL="0" lvl="0" indent="0" algn="just">
              <a:buNone/>
            </a:pPr>
            <a:r>
              <a:rPr lang="es-MX" sz="1100" b="1" dirty="0">
                <a:latin typeface="Abadi Extra Light" panose="020B0204020104020204" pitchFamily="34" charset="0"/>
              </a:rPr>
              <a:t> </a:t>
            </a:r>
          </a:p>
          <a:p>
            <a:pPr marL="0" lvl="0" indent="0" algn="just"/>
            <a:r>
              <a:rPr lang="es-MX" sz="1100" b="1" dirty="0">
                <a:latin typeface="Abadi Extra Light" panose="020B0204020104020204" pitchFamily="34" charset="0"/>
              </a:rPr>
              <a:t>La región media del intestino, que es larga, forma la mayor parte del tubo digestivo</a:t>
            </a:r>
          </a:p>
          <a:p>
            <a:pPr marL="0" lvl="0" indent="0" algn="just">
              <a:buNone/>
            </a:pPr>
            <a:endParaRPr lang="es-MX" sz="1100" b="1" dirty="0">
              <a:latin typeface="Abadi Extra Light" panose="020B0204020104020204" pitchFamily="34" charset="0"/>
            </a:endParaRPr>
          </a:p>
          <a:p>
            <a:pPr marL="0" indent="0" algn="just"/>
            <a:r>
              <a:rPr lang="es-MX" sz="11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Esófago que desemboca en estómago amplio y este a un recto corto hacia el ano</a:t>
            </a:r>
            <a:endParaRPr lang="es-MX" sz="1100" b="1" dirty="0">
              <a:latin typeface="Abadi Extra Light" panose="020B0204020104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8026912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5458923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879275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719493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212436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8533353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6517246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5946212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2394914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7731736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8254739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017626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100253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939277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942936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360886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851393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862534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0593456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6184644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301318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1990733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6483773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15201845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549518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062718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9145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2195400" y="1915625"/>
            <a:ext cx="53079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1556175" y="1378821"/>
            <a:ext cx="6616800" cy="30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SzPts val="2600"/>
              <a:buChar char="◈"/>
              <a:defRPr sz="2600"/>
            </a:lvl1pPr>
            <a:lvl2pPr marL="914400" lvl="1" indent="-393700">
              <a:spcBef>
                <a:spcPts val="0"/>
              </a:spcBef>
              <a:spcAft>
                <a:spcPts val="0"/>
              </a:spcAft>
              <a:buSzPts val="2600"/>
              <a:buChar char="◆"/>
              <a:defRPr sz="2600"/>
            </a:lvl2pPr>
            <a:lvl3pPr marL="1371600" lvl="2" indent="-393700">
              <a:spcBef>
                <a:spcPts val="0"/>
              </a:spcBef>
              <a:spcAft>
                <a:spcPts val="0"/>
              </a:spcAft>
              <a:buSzPts val="2600"/>
              <a:buChar char="◇"/>
              <a:defRPr sz="2600"/>
            </a:lvl3pPr>
            <a:lvl4pPr marL="1828800" lvl="3" indent="-393700">
              <a:spcBef>
                <a:spcPts val="0"/>
              </a:spcBef>
              <a:spcAft>
                <a:spcPts val="0"/>
              </a:spcAft>
              <a:buSzPts val="2600"/>
              <a:buChar char="⬥"/>
              <a:defRPr sz="2600"/>
            </a:lvl4pPr>
            <a:lvl5pPr marL="2286000" lvl="4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5pPr>
            <a:lvl6pPr marL="2743200" lvl="5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6pPr>
            <a:lvl7pPr marL="3200400" lvl="6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7pPr>
            <a:lvl8pPr marL="3657600" lvl="7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cxnSp>
        <p:nvCxnSpPr>
          <p:cNvPr id="24" name="Google Shape;24;p5"/>
          <p:cNvCxnSpPr/>
          <p:nvPr/>
        </p:nvCxnSpPr>
        <p:spPr>
          <a:xfrm>
            <a:off x="1664750" y="1357125"/>
            <a:ext cx="6526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 txBox="1">
            <a:spLocks noGrp="1"/>
          </p:cNvSpPr>
          <p:nvPr>
            <p:ph type="body" idx="1"/>
          </p:nvPr>
        </p:nvSpPr>
        <p:spPr>
          <a:xfrm>
            <a:off x="1592350" y="3640275"/>
            <a:ext cx="65625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>
              <a:spcBef>
                <a:spcPts val="360"/>
              </a:spcBef>
              <a:spcAft>
                <a:spcPts val="0"/>
              </a:spcAft>
              <a:buClr>
                <a:srgbClr val="666666"/>
              </a:buClr>
              <a:buSzPts val="1600"/>
              <a:buNone/>
              <a:defRPr sz="1600" i="1">
                <a:solidFill>
                  <a:srgbClr val="666666"/>
                </a:solidFill>
              </a:defRPr>
            </a:lvl1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cxnSp>
        <p:nvCxnSpPr>
          <p:cNvPr id="45" name="Google Shape;45;p9"/>
          <p:cNvCxnSpPr/>
          <p:nvPr/>
        </p:nvCxnSpPr>
        <p:spPr>
          <a:xfrm>
            <a:off x="1706950" y="3643125"/>
            <a:ext cx="63213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1556175" y="1419658"/>
            <a:ext cx="2132700" cy="34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◈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◆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⬥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2"/>
          </p:nvPr>
        </p:nvSpPr>
        <p:spPr>
          <a:xfrm>
            <a:off x="3798226" y="1419658"/>
            <a:ext cx="2132700" cy="34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◈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◆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⬥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3"/>
          </p:nvPr>
        </p:nvSpPr>
        <p:spPr>
          <a:xfrm>
            <a:off x="6040277" y="1419658"/>
            <a:ext cx="2132700" cy="34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◈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◆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⬥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cxnSp>
        <p:nvCxnSpPr>
          <p:cNvPr id="37" name="Google Shape;37;p7"/>
          <p:cNvCxnSpPr/>
          <p:nvPr/>
        </p:nvCxnSpPr>
        <p:spPr>
          <a:xfrm>
            <a:off x="1664750" y="1357125"/>
            <a:ext cx="6526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777418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7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 descr="libro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1556175" y="1378821"/>
            <a:ext cx="6616800" cy="30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nos"/>
              <a:buChar char="◈"/>
              <a:defRPr sz="30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◆"/>
              <a:defRPr sz="24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◇"/>
              <a:defRPr sz="24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⬥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1pPr>
            <a:lvl2pPr lvl="1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2pPr>
            <a:lvl3pPr lvl="2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3pPr>
            <a:lvl4pPr lvl="3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4pPr>
            <a:lvl5pPr lvl="4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5pPr>
            <a:lvl6pPr lvl="5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6pPr>
            <a:lvl7pPr lvl="6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7pPr>
            <a:lvl8pPr lvl="7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8pPr>
            <a:lvl9pPr lvl="8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5" r:id="rId3"/>
    <p:sldLayoutId id="2147483657" r:id="rId4"/>
    <p:sldLayoutId id="2147483659" r:id="rId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8" Type="http://schemas.openxmlformats.org/officeDocument/2006/relationships/image" Target="../media/image7.png"/><Relationship Id="rId13" Type="http://schemas.openxmlformats.org/officeDocument/2006/relationships/image" Target="../media/image8.png"/><Relationship Id="rId26" Type="http://schemas.openxmlformats.org/officeDocument/2006/relationships/image" Target="../media/image8.png"/><Relationship Id="rId3" Type="http://schemas.openxmlformats.org/officeDocument/2006/relationships/image" Target="../media/image4.png"/><Relationship Id="rId21" Type="http://schemas.openxmlformats.org/officeDocument/2006/relationships/slide" Target="slide24.xml"/><Relationship Id="rId17" Type="http://schemas.openxmlformats.org/officeDocument/2006/relationships/image" Target="../media/image7.png"/><Relationship Id="rId25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11" Type="http://schemas.openxmlformats.org/officeDocument/2006/relationships/image" Target="../media/image6.png"/><Relationship Id="rId24" Type="http://schemas.openxmlformats.org/officeDocument/2006/relationships/slide" Target="slide7.xml"/><Relationship Id="rId5" Type="http://schemas.openxmlformats.org/officeDocument/2006/relationships/image" Target="../media/image5.png"/><Relationship Id="rId15" Type="http://schemas.openxmlformats.org/officeDocument/2006/relationships/slide" Target="slide16.xml"/><Relationship Id="rId10" Type="http://schemas.openxmlformats.org/officeDocument/2006/relationships/image" Target="../media/image5.png"/><Relationship Id="rId19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slide" Target="slide8.xml"/><Relationship Id="rId22" Type="http://schemas.openxmlformats.org/officeDocument/2006/relationships/image" Target="../media/image9.png"/><Relationship Id="rId27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openxmlformats.org/officeDocument/2006/relationships/image" Target="../media/image6.png"/><Relationship Id="rId3" Type="http://schemas.openxmlformats.org/officeDocument/2006/relationships/image" Target="../media/image9.png"/><Relationship Id="rId21" Type="http://schemas.openxmlformats.org/officeDocument/2006/relationships/image" Target="../media/image8.png"/><Relationship Id="rId12" Type="http://schemas.openxmlformats.org/officeDocument/2006/relationships/image" Target="../media/image11.png"/><Relationship Id="rId1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5.png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11" Type="http://schemas.openxmlformats.org/officeDocument/2006/relationships/slide" Target="slide6.xml"/><Relationship Id="rId15" Type="http://schemas.openxmlformats.org/officeDocument/2006/relationships/image" Target="../media/image12.png"/><Relationship Id="rId23" Type="http://schemas.openxmlformats.org/officeDocument/2006/relationships/image" Target="../media/image13.png"/><Relationship Id="rId10" Type="http://schemas.openxmlformats.org/officeDocument/2006/relationships/image" Target="../media/image9.png"/><Relationship Id="rId19" Type="http://schemas.openxmlformats.org/officeDocument/2006/relationships/image" Target="../media/image6.png"/><Relationship Id="rId14" Type="http://schemas.openxmlformats.org/officeDocument/2006/relationships/image" Target="../media/image12.png"/><Relationship Id="rId2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.png"/><Relationship Id="rId18" Type="http://schemas.openxmlformats.org/officeDocument/2006/relationships/image" Target="../media/image8.png"/><Relationship Id="rId3" Type="http://schemas.openxmlformats.org/officeDocument/2006/relationships/image" Target="../media/image9.png"/><Relationship Id="rId21" Type="http://schemas.openxmlformats.org/officeDocument/2006/relationships/image" Target="../media/image6.png"/><Relationship Id="rId12" Type="http://schemas.openxmlformats.org/officeDocument/2006/relationships/image" Target="../media/image14.png"/><Relationship Id="rId1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11" Type="http://schemas.openxmlformats.org/officeDocument/2006/relationships/slide" Target="slide6.xml"/><Relationship Id="rId15" Type="http://schemas.openxmlformats.org/officeDocument/2006/relationships/image" Target="../media/image15.png"/><Relationship Id="rId23" Type="http://schemas.openxmlformats.org/officeDocument/2006/relationships/image" Target="../media/image13.png"/><Relationship Id="rId10" Type="http://schemas.openxmlformats.org/officeDocument/2006/relationships/image" Target="../media/image9.png"/><Relationship Id="rId19" Type="http://schemas.openxmlformats.org/officeDocument/2006/relationships/image" Target="../media/image8.png"/><Relationship Id="rId14" Type="http://schemas.openxmlformats.org/officeDocument/2006/relationships/image" Target="../media/image15.png"/><Relationship Id="rId2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6.png"/><Relationship Id="rId3" Type="http://schemas.openxmlformats.org/officeDocument/2006/relationships/image" Target="../media/image9.png"/><Relationship Id="rId7" Type="http://schemas.openxmlformats.org/officeDocument/2006/relationships/image" Target="../media/image16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11" Type="http://schemas.openxmlformats.org/officeDocument/2006/relationships/image" Target="../media/image8.png"/><Relationship Id="rId5" Type="http://schemas.openxmlformats.org/officeDocument/2006/relationships/slide" Target="slide6.xml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9.png"/><Relationship Id="rId9" Type="http://schemas.openxmlformats.org/officeDocument/2006/relationships/image" Target="../media/image5.png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9.pn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9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9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30.png"/><Relationship Id="rId4" Type="http://schemas.openxmlformats.org/officeDocument/2006/relationships/image" Target="../media/image31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32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3.png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3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30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30.png"/><Relationship Id="rId4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40.png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40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40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40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40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0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0.png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0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40.png"/><Relationship Id="rId4" Type="http://schemas.openxmlformats.org/officeDocument/2006/relationships/image" Target="../media/image4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50.png"/><Relationship Id="rId4" Type="http://schemas.openxmlformats.org/officeDocument/2006/relationships/image" Target="../media/image5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50.pn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50.png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5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50.png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0.png"/><Relationship Id="rId4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8.png"/><Relationship Id="rId4" Type="http://schemas.openxmlformats.org/officeDocument/2006/relationships/image" Target="../media/image59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5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8.png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61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3.png"/><Relationship Id="rId4" Type="http://schemas.openxmlformats.org/officeDocument/2006/relationships/image" Target="../media/image6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8.png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58.png"/><Relationship Id="rId4" Type="http://schemas.openxmlformats.org/officeDocument/2006/relationships/image" Target="../media/image5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7.png"/><Relationship Id="rId4" Type="http://schemas.openxmlformats.org/officeDocument/2006/relationships/image" Target="../media/image68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68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7.png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7.png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71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3.png"/><Relationship Id="rId4" Type="http://schemas.openxmlformats.org/officeDocument/2006/relationships/image" Target="../media/image72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73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7.png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7.png"/><Relationship Id="rId4" Type="http://schemas.openxmlformats.org/officeDocument/2006/relationships/image" Target="../media/image6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3.png"/><Relationship Id="rId4" Type="http://schemas.openxmlformats.org/officeDocument/2006/relationships/image" Target="../media/image7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9.png"/><Relationship Id="rId4" Type="http://schemas.openxmlformats.org/officeDocument/2006/relationships/image" Target="../media/image80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8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9.png"/><Relationship Id="rId4" Type="http://schemas.openxmlformats.org/officeDocument/2006/relationships/image" Target="../media/image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9.png"/><Relationship Id="rId4" Type="http://schemas.openxmlformats.org/officeDocument/2006/relationships/image" Target="../media/image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7" Type="http://schemas.openxmlformats.org/officeDocument/2006/relationships/image" Target="../media/image8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9.png"/><Relationship Id="rId4" Type="http://schemas.openxmlformats.org/officeDocument/2006/relationships/image" Target="../media/image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9.png"/><Relationship Id="rId4" Type="http://schemas.openxmlformats.org/officeDocument/2006/relationships/image" Target="../media/image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9.png"/><Relationship Id="rId4" Type="http://schemas.openxmlformats.org/officeDocument/2006/relationships/image" Target="../media/image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7" Type="http://schemas.openxmlformats.org/officeDocument/2006/relationships/image" Target="../media/image85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9.png"/><Relationship Id="rId4" Type="http://schemas.openxmlformats.org/officeDocument/2006/relationships/image" Target="../media/image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gif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79.png"/><Relationship Id="rId4" Type="http://schemas.openxmlformats.org/officeDocument/2006/relationships/image" Target="../media/image79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3.png"/><Relationship Id="rId4" Type="http://schemas.openxmlformats.org/officeDocument/2006/relationships/image" Target="../media/image89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7" Type="http://schemas.openxmlformats.org/officeDocument/2006/relationships/image" Target="../media/image89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jpeg"/><Relationship Id="rId5" Type="http://schemas.openxmlformats.org/officeDocument/2006/relationships/image" Target="../media/image79.png"/><Relationship Id="rId4" Type="http://schemas.openxmlformats.org/officeDocument/2006/relationships/image" Target="../media/image79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png"/><Relationship Id="rId4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>
            <a:spLocks noGrp="1"/>
          </p:cNvSpPr>
          <p:nvPr>
            <p:ph type="ctrTitle"/>
          </p:nvPr>
        </p:nvSpPr>
        <p:spPr>
          <a:xfrm>
            <a:off x="1974081" y="651772"/>
            <a:ext cx="5970134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Biología</a:t>
            </a:r>
            <a:r>
              <a:rPr lang="en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 de </a:t>
            </a:r>
            <a:r>
              <a:rPr lang="en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animales</a:t>
            </a:r>
            <a:r>
              <a:rPr lang="en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 I</a:t>
            </a:r>
            <a:endParaRPr dirty="0">
              <a:ln w="19050">
                <a:solidFill>
                  <a:schemeClr val="tx1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3" name="Google Shape;56;p12">
            <a:extLst>
              <a:ext uri="{FF2B5EF4-FFF2-40B4-BE49-F238E27FC236}">
                <a16:creationId xmlns:a16="http://schemas.microsoft.com/office/drawing/2014/main" id="{54C2D086-5C77-184A-BD65-285CAF8FF3B4}"/>
              </a:ext>
            </a:extLst>
          </p:cNvPr>
          <p:cNvSpPr txBox="1">
            <a:spLocks/>
          </p:cNvSpPr>
          <p:nvPr/>
        </p:nvSpPr>
        <p:spPr>
          <a:xfrm>
            <a:off x="1470483" y="2082385"/>
            <a:ext cx="6868532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algn="ctr"/>
            <a:r>
              <a:rPr lang="es-MX" sz="4400" dirty="0">
                <a:solidFill>
                  <a:schemeClr val="accent5"/>
                </a:solidFill>
              </a:rPr>
              <a:t>“CLADO PROTOSTOMATA ECDYSOZOA”</a:t>
            </a:r>
          </a:p>
        </p:txBody>
      </p:sp>
      <p:sp>
        <p:nvSpPr>
          <p:cNvPr id="5" name="Google Shape;86;p16">
            <a:extLst>
              <a:ext uri="{FF2B5EF4-FFF2-40B4-BE49-F238E27FC236}">
                <a16:creationId xmlns:a16="http://schemas.microsoft.com/office/drawing/2014/main" id="{2062F9DD-26D3-EB46-A0C1-DF311960B707}"/>
              </a:ext>
            </a:extLst>
          </p:cNvPr>
          <p:cNvSpPr txBox="1">
            <a:spLocks/>
          </p:cNvSpPr>
          <p:nvPr/>
        </p:nvSpPr>
        <p:spPr>
          <a:xfrm>
            <a:off x="1782165" y="3331928"/>
            <a:ext cx="6353965" cy="8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nos"/>
              <a:buChar char="◈"/>
              <a:defRPr sz="30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◆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◇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⬥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indent="0" algn="ctr">
              <a:buFont typeface="Tinos"/>
              <a:buNone/>
            </a:pPr>
            <a:r>
              <a:rPr lang="es-MX" sz="2000" dirty="0">
                <a:solidFill>
                  <a:schemeClr val="tx1"/>
                </a:solidFill>
              </a:rPr>
              <a:t>Urquidez Bejarano Perla</a:t>
            </a:r>
          </a:p>
          <a:p>
            <a:pPr marL="0" indent="0" algn="ctr">
              <a:buFont typeface="Tinos"/>
              <a:buNone/>
            </a:pPr>
            <a:r>
              <a:rPr lang="es-MX" sz="2000" dirty="0">
                <a:solidFill>
                  <a:schemeClr val="tx1"/>
                </a:solidFill>
              </a:rPr>
              <a:t>Ponce Manjarrez Erick Jose</a:t>
            </a:r>
          </a:p>
        </p:txBody>
      </p:sp>
      <p:pic>
        <p:nvPicPr>
          <p:cNvPr id="6" name="Imagen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F1D795D-091B-7D4C-B0F5-6B713B8F2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1835" y="3729728"/>
            <a:ext cx="1054100" cy="762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Abrir llave 24">
            <a:extLst>
              <a:ext uri="{FF2B5EF4-FFF2-40B4-BE49-F238E27FC236}">
                <a16:creationId xmlns:a16="http://schemas.microsoft.com/office/drawing/2014/main" id="{393A9444-A68C-9A47-81DF-53A79E150EE5}"/>
              </a:ext>
            </a:extLst>
          </p:cNvPr>
          <p:cNvSpPr/>
          <p:nvPr/>
        </p:nvSpPr>
        <p:spPr>
          <a:xfrm rot="5400000">
            <a:off x="4843306" y="-277976"/>
            <a:ext cx="371789" cy="3776434"/>
          </a:xfrm>
          <a:prstGeom prst="leftBrac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371789 w 371789"/>
                      <a:gd name="connsiteY0" fmla="*/ 3402312 h 3402312"/>
                      <a:gd name="connsiteX1" fmla="*/ 185894 w 371789"/>
                      <a:gd name="connsiteY1" fmla="*/ 3371331 h 3402312"/>
                      <a:gd name="connsiteX2" fmla="*/ 185895 w 371789"/>
                      <a:gd name="connsiteY2" fmla="*/ 1732137 h 3402312"/>
                      <a:gd name="connsiteX3" fmla="*/ 0 w 371789"/>
                      <a:gd name="connsiteY3" fmla="*/ 1701156 h 3402312"/>
                      <a:gd name="connsiteX4" fmla="*/ 185895 w 371789"/>
                      <a:gd name="connsiteY4" fmla="*/ 1670175 h 3402312"/>
                      <a:gd name="connsiteX5" fmla="*/ 185895 w 371789"/>
                      <a:gd name="connsiteY5" fmla="*/ 1156561 h 3402312"/>
                      <a:gd name="connsiteX6" fmla="*/ 185895 w 371789"/>
                      <a:gd name="connsiteY6" fmla="*/ 577379 h 3402312"/>
                      <a:gd name="connsiteX7" fmla="*/ 185895 w 371789"/>
                      <a:gd name="connsiteY7" fmla="*/ 30981 h 3402312"/>
                      <a:gd name="connsiteX8" fmla="*/ 371790 w 371789"/>
                      <a:gd name="connsiteY8" fmla="*/ 0 h 3402312"/>
                      <a:gd name="connsiteX9" fmla="*/ 371789 w 371789"/>
                      <a:gd name="connsiteY9" fmla="*/ 3402312 h 3402312"/>
                      <a:gd name="connsiteX0" fmla="*/ 371789 w 371789"/>
                      <a:gd name="connsiteY0" fmla="*/ 3402312 h 3402312"/>
                      <a:gd name="connsiteX1" fmla="*/ 185894 w 371789"/>
                      <a:gd name="connsiteY1" fmla="*/ 3371331 h 3402312"/>
                      <a:gd name="connsiteX2" fmla="*/ 185895 w 371789"/>
                      <a:gd name="connsiteY2" fmla="*/ 1732137 h 3402312"/>
                      <a:gd name="connsiteX3" fmla="*/ 0 w 371789"/>
                      <a:gd name="connsiteY3" fmla="*/ 1701156 h 3402312"/>
                      <a:gd name="connsiteX4" fmla="*/ 185895 w 371789"/>
                      <a:gd name="connsiteY4" fmla="*/ 1670175 h 3402312"/>
                      <a:gd name="connsiteX5" fmla="*/ 185895 w 371789"/>
                      <a:gd name="connsiteY5" fmla="*/ 1123777 h 3402312"/>
                      <a:gd name="connsiteX6" fmla="*/ 185895 w 371789"/>
                      <a:gd name="connsiteY6" fmla="*/ 593771 h 3402312"/>
                      <a:gd name="connsiteX7" fmla="*/ 185895 w 371789"/>
                      <a:gd name="connsiteY7" fmla="*/ 30981 h 3402312"/>
                      <a:gd name="connsiteX8" fmla="*/ 371790 w 371789"/>
                      <a:gd name="connsiteY8" fmla="*/ 0 h 34023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71789" h="3402312" stroke="0" extrusionOk="0">
                        <a:moveTo>
                          <a:pt x="371789" y="3402312"/>
                        </a:moveTo>
                        <a:cubicBezTo>
                          <a:pt x="266640" y="3400781"/>
                          <a:pt x="183440" y="3389362"/>
                          <a:pt x="185894" y="3371331"/>
                        </a:cubicBezTo>
                        <a:cubicBezTo>
                          <a:pt x="330321" y="2855338"/>
                          <a:pt x="66566" y="2282329"/>
                          <a:pt x="185895" y="1732137"/>
                        </a:cubicBezTo>
                        <a:cubicBezTo>
                          <a:pt x="176970" y="1723742"/>
                          <a:pt x="99287" y="1719839"/>
                          <a:pt x="0" y="1701156"/>
                        </a:cubicBezTo>
                        <a:cubicBezTo>
                          <a:pt x="100147" y="1699777"/>
                          <a:pt x="188101" y="1688339"/>
                          <a:pt x="185895" y="1670175"/>
                        </a:cubicBezTo>
                        <a:cubicBezTo>
                          <a:pt x="126327" y="1417268"/>
                          <a:pt x="243640" y="1322892"/>
                          <a:pt x="185895" y="1156561"/>
                        </a:cubicBezTo>
                        <a:cubicBezTo>
                          <a:pt x="128150" y="990230"/>
                          <a:pt x="249876" y="701225"/>
                          <a:pt x="185895" y="577379"/>
                        </a:cubicBezTo>
                        <a:cubicBezTo>
                          <a:pt x="121914" y="453533"/>
                          <a:pt x="234692" y="235880"/>
                          <a:pt x="185895" y="30981"/>
                        </a:cubicBezTo>
                        <a:cubicBezTo>
                          <a:pt x="182517" y="19459"/>
                          <a:pt x="254112" y="-17411"/>
                          <a:pt x="371790" y="0"/>
                        </a:cubicBezTo>
                        <a:cubicBezTo>
                          <a:pt x="380546" y="1194699"/>
                          <a:pt x="328474" y="2265731"/>
                          <a:pt x="371789" y="3402312"/>
                        </a:cubicBezTo>
                        <a:close/>
                      </a:path>
                      <a:path w="371789" h="3402312" fill="none" extrusionOk="0">
                        <a:moveTo>
                          <a:pt x="371789" y="3402312"/>
                        </a:moveTo>
                        <a:cubicBezTo>
                          <a:pt x="270657" y="3398102"/>
                          <a:pt x="187120" y="3392249"/>
                          <a:pt x="185894" y="3371331"/>
                        </a:cubicBezTo>
                        <a:cubicBezTo>
                          <a:pt x="263627" y="2748120"/>
                          <a:pt x="298932" y="2205647"/>
                          <a:pt x="185895" y="1732137"/>
                        </a:cubicBezTo>
                        <a:cubicBezTo>
                          <a:pt x="176128" y="1712528"/>
                          <a:pt x="110101" y="1691927"/>
                          <a:pt x="0" y="1701156"/>
                        </a:cubicBezTo>
                        <a:cubicBezTo>
                          <a:pt x="100453" y="1700300"/>
                          <a:pt x="184117" y="1682852"/>
                          <a:pt x="185895" y="1670175"/>
                        </a:cubicBezTo>
                        <a:cubicBezTo>
                          <a:pt x="122347" y="1489616"/>
                          <a:pt x="224770" y="1358871"/>
                          <a:pt x="185895" y="1123777"/>
                        </a:cubicBezTo>
                        <a:cubicBezTo>
                          <a:pt x="147020" y="888683"/>
                          <a:pt x="203125" y="816195"/>
                          <a:pt x="185895" y="593771"/>
                        </a:cubicBezTo>
                        <a:cubicBezTo>
                          <a:pt x="168665" y="371347"/>
                          <a:pt x="201596" y="290888"/>
                          <a:pt x="185895" y="30981"/>
                        </a:cubicBezTo>
                        <a:cubicBezTo>
                          <a:pt x="191522" y="18053"/>
                          <a:pt x="268840" y="6719"/>
                          <a:pt x="371790" y="0"/>
                        </a:cubicBezTo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BB5E8C48-55F0-AE47-BB57-F6A95D4F19A7}"/>
              </a:ext>
            </a:extLst>
          </p:cNvPr>
          <p:cNvCxnSpPr>
            <a:cxnSpLocks/>
          </p:cNvCxnSpPr>
          <p:nvPr/>
        </p:nvCxnSpPr>
        <p:spPr>
          <a:xfrm>
            <a:off x="3140983" y="2342908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de flecha 38">
            <a:extLst>
              <a:ext uri="{FF2B5EF4-FFF2-40B4-BE49-F238E27FC236}">
                <a16:creationId xmlns:a16="http://schemas.microsoft.com/office/drawing/2014/main" id="{130BFC9E-77EF-E144-9F9F-A794A750B8C6}"/>
              </a:ext>
            </a:extLst>
          </p:cNvPr>
          <p:cNvCxnSpPr>
            <a:cxnSpLocks/>
          </p:cNvCxnSpPr>
          <p:nvPr/>
        </p:nvCxnSpPr>
        <p:spPr>
          <a:xfrm>
            <a:off x="6917417" y="2250342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de flecha 39">
            <a:extLst>
              <a:ext uri="{FF2B5EF4-FFF2-40B4-BE49-F238E27FC236}">
                <a16:creationId xmlns:a16="http://schemas.microsoft.com/office/drawing/2014/main" id="{BCCFFFB1-7D2B-144C-A360-F44CC94DC467}"/>
              </a:ext>
            </a:extLst>
          </p:cNvPr>
          <p:cNvCxnSpPr>
            <a:cxnSpLocks/>
          </p:cNvCxnSpPr>
          <p:nvPr/>
        </p:nvCxnSpPr>
        <p:spPr>
          <a:xfrm>
            <a:off x="3140983" y="2973188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de flecha 40">
            <a:extLst>
              <a:ext uri="{FF2B5EF4-FFF2-40B4-BE49-F238E27FC236}">
                <a16:creationId xmlns:a16="http://schemas.microsoft.com/office/drawing/2014/main" id="{684E17DB-B015-6B46-AE13-1BDEC28B0D67}"/>
              </a:ext>
            </a:extLst>
          </p:cNvPr>
          <p:cNvCxnSpPr>
            <a:cxnSpLocks/>
          </p:cNvCxnSpPr>
          <p:nvPr/>
        </p:nvCxnSpPr>
        <p:spPr>
          <a:xfrm>
            <a:off x="6917417" y="2973188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de flecha 42">
            <a:extLst>
              <a:ext uri="{FF2B5EF4-FFF2-40B4-BE49-F238E27FC236}">
                <a16:creationId xmlns:a16="http://schemas.microsoft.com/office/drawing/2014/main" id="{68FEE4C0-3B99-9C40-81C2-FA2EDEDB0847}"/>
              </a:ext>
            </a:extLst>
          </p:cNvPr>
          <p:cNvCxnSpPr>
            <a:cxnSpLocks/>
          </p:cNvCxnSpPr>
          <p:nvPr/>
        </p:nvCxnSpPr>
        <p:spPr>
          <a:xfrm>
            <a:off x="3140832" y="3665728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de flecha 44">
            <a:extLst>
              <a:ext uri="{FF2B5EF4-FFF2-40B4-BE49-F238E27FC236}">
                <a16:creationId xmlns:a16="http://schemas.microsoft.com/office/drawing/2014/main" id="{E4286BF2-9E76-E043-B2AA-715352535688}"/>
              </a:ext>
            </a:extLst>
          </p:cNvPr>
          <p:cNvCxnSpPr>
            <a:cxnSpLocks/>
          </p:cNvCxnSpPr>
          <p:nvPr/>
        </p:nvCxnSpPr>
        <p:spPr>
          <a:xfrm>
            <a:off x="6917266" y="3665728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Vista general de diapositiva 4">
                <a:extLst>
                  <a:ext uri="{FF2B5EF4-FFF2-40B4-BE49-F238E27FC236}">
                    <a16:creationId xmlns:a16="http://schemas.microsoft.com/office/drawing/2014/main" id="{C73F7D93-A713-0F49-ABD6-6B8A3E0F8AB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25906828"/>
                  </p:ext>
                </p:extLst>
              </p:nvPr>
            </p:nvGraphicFramePr>
            <p:xfrm>
              <a:off x="1674353" y="1811739"/>
              <a:ext cx="2932953" cy="762106"/>
            </p:xfrm>
            <a:graphic>
              <a:graphicData uri="http://schemas.microsoft.com/office/powerpoint/2016/slidezoom">
                <pslz:sldZm>
                  <pslz:sldZmObj sldId="300" cId="2836005009">
                    <pslz:zmPr id="{4968893A-6CAF-E64B-9268-029B7FD81917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932953" cy="762106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Vista general de diapositiva 4">
                <a:extLst>
                  <a:ext uri="{FF2B5EF4-FFF2-40B4-BE49-F238E27FC236}">
                    <a16:creationId xmlns:a16="http://schemas.microsoft.com/office/drawing/2014/main" id="{C73F7D93-A713-0F49-ABD6-6B8A3E0F8AB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74353" y="1811739"/>
                <a:ext cx="2932953" cy="76210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Vista general de diapositiva 6">
                <a:extLst>
                  <a:ext uri="{FF2B5EF4-FFF2-40B4-BE49-F238E27FC236}">
                    <a16:creationId xmlns:a16="http://schemas.microsoft.com/office/drawing/2014/main" id="{9FE427CE-E6DA-8747-B3A4-AC92C6EC741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84669668"/>
                  </p:ext>
                </p:extLst>
              </p:nvPr>
            </p:nvGraphicFramePr>
            <p:xfrm>
              <a:off x="1647980" y="2494954"/>
              <a:ext cx="3117786" cy="684392"/>
            </p:xfrm>
            <a:graphic>
              <a:graphicData uri="http://schemas.microsoft.com/office/powerpoint/2016/slidezoom">
                <pslz:sldZm>
                  <pslz:sldZmObj sldId="299" cId="1196063322">
                    <pslz:zmPr id="{E64D94DC-820F-4B4A-A71F-DA1270B1E0B6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117786" cy="684392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Vista general de diapositiva 6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9FE427CE-E6DA-8747-B3A4-AC92C6EC741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647980" y="2494954"/>
                <a:ext cx="3117786" cy="6843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5" name="Vista general de diapositiva 14">
                <a:extLst>
                  <a:ext uri="{FF2B5EF4-FFF2-40B4-BE49-F238E27FC236}">
                    <a16:creationId xmlns:a16="http://schemas.microsoft.com/office/drawing/2014/main" id="{2C827665-928D-E948-8E1D-B865373CFA3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64260604"/>
                  </p:ext>
                </p:extLst>
              </p:nvPr>
            </p:nvGraphicFramePr>
            <p:xfrm>
              <a:off x="2456036" y="3823438"/>
              <a:ext cx="1369589" cy="697715"/>
            </p:xfrm>
            <a:graphic>
              <a:graphicData uri="http://schemas.microsoft.com/office/powerpoint/2016/slidezoom">
                <pslz:sldZm>
                  <pslz:sldZmObj sldId="298" cId="4164352751">
                    <pslz:zmPr id="{1027DF46-A8ED-9C45-9983-B4508B87775C}" returnToParent="0" imageType="cover" transitionDur="1000">
                      <p166:blipFill xmlns:p166="http://schemas.microsoft.com/office/powerpoint/2016/6/main">
                        <a:blip r:embed="rId1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69589" cy="69771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5" name="Vista general de diapositiva 14">
                <a:hlinkClick r:id="rId15" action="ppaction://hlinksldjump"/>
                <a:extLst>
                  <a:ext uri="{FF2B5EF4-FFF2-40B4-BE49-F238E27FC236}">
                    <a16:creationId xmlns:a16="http://schemas.microsoft.com/office/drawing/2014/main" id="{2C827665-928D-E948-8E1D-B865373CFA3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456036" y="3823438"/>
                <a:ext cx="1369589" cy="6977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Vista general de diapositiva 3">
                <a:extLst>
                  <a:ext uri="{FF2B5EF4-FFF2-40B4-BE49-F238E27FC236}">
                    <a16:creationId xmlns:a16="http://schemas.microsoft.com/office/drawing/2014/main" id="{99B2DC20-967A-454F-9DB4-5494515E29F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73327164"/>
                  </p:ext>
                </p:extLst>
              </p:nvPr>
            </p:nvGraphicFramePr>
            <p:xfrm>
              <a:off x="5364974" y="1896443"/>
              <a:ext cx="3104584" cy="739187"/>
            </p:xfrm>
            <a:graphic>
              <a:graphicData uri="http://schemas.microsoft.com/office/powerpoint/2016/slidezoom">
                <pslz:sldZm>
                  <pslz:sldZmObj sldId="302" cId="3207473999">
                    <pslz:zmPr id="{45B3E3C4-798F-6844-8192-ED2AEE7B0398}" returnToParent="0" imageType="cover" transitionDur="1000">
                      <p166:blipFill xmlns:p166="http://schemas.microsoft.com/office/powerpoint/2016/6/main">
                        <a:blip r:embed="rId1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104584" cy="739187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Vista general de diapositiva 3">
                <a:extLst>
                  <a:ext uri="{FF2B5EF4-FFF2-40B4-BE49-F238E27FC236}">
                    <a16:creationId xmlns:a16="http://schemas.microsoft.com/office/drawing/2014/main" id="{99B2DC20-967A-454F-9DB4-5494515E29F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364974" y="1896443"/>
                <a:ext cx="3104584" cy="73918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2" name="Vista general de diapositiva 11">
                <a:extLst>
                  <a:ext uri="{FF2B5EF4-FFF2-40B4-BE49-F238E27FC236}">
                    <a16:creationId xmlns:a16="http://schemas.microsoft.com/office/drawing/2014/main" id="{D248246A-E989-FF45-9DA8-F2470CA4A00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54520914"/>
                  </p:ext>
                </p:extLst>
              </p:nvPr>
            </p:nvGraphicFramePr>
            <p:xfrm>
              <a:off x="5691425" y="3152894"/>
              <a:ext cx="2550593" cy="693238"/>
            </p:xfrm>
            <a:graphic>
              <a:graphicData uri="http://schemas.microsoft.com/office/powerpoint/2016/slidezoom">
                <pslz:sldZm>
                  <pslz:sldZmObj sldId="309" cId="227567285">
                    <pslz:zmPr id="{E6D0708F-03B7-D84A-9238-1C8FE6B77A5A}" returnToParent="0" imageType="cover" transitionDur="1000">
                      <p166:blipFill xmlns:p166="http://schemas.microsoft.com/office/powerpoint/2016/6/main">
                        <a:blip r:embed="rId1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550593" cy="69323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2" name="Vista general de diapositiva 11">
                <a:hlinkClick r:id="rId21" action="ppaction://hlinksldjump"/>
                <a:extLst>
                  <a:ext uri="{FF2B5EF4-FFF2-40B4-BE49-F238E27FC236}">
                    <a16:creationId xmlns:a16="http://schemas.microsoft.com/office/drawing/2014/main" id="{D248246A-E989-FF45-9DA8-F2470CA4A00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691425" y="3152894"/>
                <a:ext cx="2550593" cy="69323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1B8B7015-CD41-7F4F-9D51-9DB39AA26EE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49898243"/>
                  </p:ext>
                </p:extLst>
              </p:nvPr>
            </p:nvGraphicFramePr>
            <p:xfrm>
              <a:off x="6232472" y="3797506"/>
              <a:ext cx="1369588" cy="697715"/>
            </p:xfrm>
            <a:graphic>
              <a:graphicData uri="http://schemas.microsoft.com/office/powerpoint/2016/slidezoom">
                <pslz:sldZm>
                  <pslz:sldZmObj sldId="305" cId="3019812274">
                    <pslz:zmPr id="{1BC6AE37-68B9-FE40-83C1-06C7AD3D7577}" returnToParent="0" imageType="cover" transitionDur="1000">
                      <p166:blipFill xmlns:p166="http://schemas.microsoft.com/office/powerpoint/2016/6/main">
                        <a:blip r:embed="rId1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69588" cy="69771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1B8B7015-CD41-7F4F-9D51-9DB39AA26EE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232472" y="3797506"/>
                <a:ext cx="1369588" cy="6977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00B3B3AF-C8CC-9740-898E-020DA05EC89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51358435"/>
                  </p:ext>
                </p:extLst>
              </p:nvPr>
            </p:nvGraphicFramePr>
            <p:xfrm>
              <a:off x="1776700" y="524073"/>
              <a:ext cx="6237097" cy="1058695"/>
            </p:xfrm>
            <a:graphic>
              <a:graphicData uri="http://schemas.microsoft.com/office/powerpoint/2016/slidezoom">
                <pslz:sldZm>
                  <pslz:sldZmObj sldId="287" cId="2550087902">
                    <pslz:zmPr id="{DC3482FE-6F7B-B048-AC5D-7A49A251E93C}" returnToParent="0" imageType="cover" transitionDur="1000">
                      <p166:blipFill xmlns:p166="http://schemas.microsoft.com/office/powerpoint/2016/6/main">
                        <a:blip r:embed="rId2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237097" cy="105869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Vista general de diapositiva 2">
                <a:hlinkClick r:id="rId24" action="ppaction://hlinksldjump"/>
                <a:extLst>
                  <a:ext uri="{FF2B5EF4-FFF2-40B4-BE49-F238E27FC236}">
                    <a16:creationId xmlns:a16="http://schemas.microsoft.com/office/drawing/2014/main" id="{00B3B3AF-C8CC-9740-898E-020DA05EC89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776700" y="524073"/>
                <a:ext cx="6237097" cy="105869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" name="Vista general de diapositiva 5">
                <a:extLst>
                  <a:ext uri="{FF2B5EF4-FFF2-40B4-BE49-F238E27FC236}">
                    <a16:creationId xmlns:a16="http://schemas.microsoft.com/office/drawing/2014/main" id="{3A8DE98E-E910-9F47-83D3-E562A6DBC58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54377509"/>
                  </p:ext>
                </p:extLst>
              </p:nvPr>
            </p:nvGraphicFramePr>
            <p:xfrm>
              <a:off x="1928087" y="3138272"/>
              <a:ext cx="2425484" cy="659234"/>
            </p:xfrm>
            <a:graphic>
              <a:graphicData uri="http://schemas.microsoft.com/office/powerpoint/2016/slidezoom">
                <pslz:sldZm>
                  <pslz:sldZmObj sldId="379" cId="3234105612">
                    <pslz:zmPr id="{FBD0B701-14CC-DD46-B90A-A3785D5A8869}" returnToParent="0" imageType="cover" transitionDur="1000">
                      <p166:blipFill xmlns:p166="http://schemas.microsoft.com/office/powerpoint/2016/6/main">
                        <a:blip r:embed="rId1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425484" cy="659234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" name="Vista general de diapositiva 5">
                <a:extLst>
                  <a:ext uri="{FF2B5EF4-FFF2-40B4-BE49-F238E27FC236}">
                    <a16:creationId xmlns:a16="http://schemas.microsoft.com/office/drawing/2014/main" id="{3A8DE98E-E910-9F47-83D3-E562A6DBC58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928087" y="3138272"/>
                <a:ext cx="2425484" cy="65923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1" name="Vista general de diapositiva 10">
                <a:extLst>
                  <a:ext uri="{FF2B5EF4-FFF2-40B4-BE49-F238E27FC236}">
                    <a16:creationId xmlns:a16="http://schemas.microsoft.com/office/drawing/2014/main" id="{359C771C-9913-4A4D-A301-4F96FEF69DB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01627039"/>
                  </p:ext>
                </p:extLst>
              </p:nvPr>
            </p:nvGraphicFramePr>
            <p:xfrm>
              <a:off x="5407830" y="2450571"/>
              <a:ext cx="3117781" cy="684391"/>
            </p:xfrm>
            <a:graphic>
              <a:graphicData uri="http://schemas.microsoft.com/office/powerpoint/2016/slidezoom">
                <pslz:sldZm>
                  <pslz:sldZmObj sldId="365" cId="3177741810">
                    <pslz:zmPr id="{CC4F80D4-CECC-DA44-9F16-80E464314F97}" returnToParent="0" imageType="cover" transitionDur="1000">
                      <p166:blipFill xmlns:p166="http://schemas.microsoft.com/office/powerpoint/2016/6/main">
                        <a:blip r:embed="rId1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117781" cy="684391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1" name="Vista general de diapositiva 10">
                <a:extLst>
                  <a:ext uri="{FF2B5EF4-FFF2-40B4-BE49-F238E27FC236}">
                    <a16:creationId xmlns:a16="http://schemas.microsoft.com/office/drawing/2014/main" id="{359C771C-9913-4A4D-A301-4F96FEF69DB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407830" y="2450571"/>
                <a:ext cx="3117781" cy="684391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n 2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C8BF2D3-D36C-9040-ADDE-50EBA1B5D9C8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646083" y="3972829"/>
            <a:ext cx="823475" cy="5952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Abrir llave 24">
            <a:extLst>
              <a:ext uri="{FF2B5EF4-FFF2-40B4-BE49-F238E27FC236}">
                <a16:creationId xmlns:a16="http://schemas.microsoft.com/office/drawing/2014/main" id="{393A9444-A68C-9A47-81DF-53A79E150EE5}"/>
              </a:ext>
            </a:extLst>
          </p:cNvPr>
          <p:cNvSpPr/>
          <p:nvPr/>
        </p:nvSpPr>
        <p:spPr>
          <a:xfrm rot="5400000">
            <a:off x="4843306" y="-277976"/>
            <a:ext cx="371789" cy="3776434"/>
          </a:xfrm>
          <a:prstGeom prst="leftBrac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371789 w 371789"/>
                      <a:gd name="connsiteY0" fmla="*/ 3402312 h 3402312"/>
                      <a:gd name="connsiteX1" fmla="*/ 185894 w 371789"/>
                      <a:gd name="connsiteY1" fmla="*/ 3371331 h 3402312"/>
                      <a:gd name="connsiteX2" fmla="*/ 185895 w 371789"/>
                      <a:gd name="connsiteY2" fmla="*/ 1732137 h 3402312"/>
                      <a:gd name="connsiteX3" fmla="*/ 0 w 371789"/>
                      <a:gd name="connsiteY3" fmla="*/ 1701156 h 3402312"/>
                      <a:gd name="connsiteX4" fmla="*/ 185895 w 371789"/>
                      <a:gd name="connsiteY4" fmla="*/ 1670175 h 3402312"/>
                      <a:gd name="connsiteX5" fmla="*/ 185895 w 371789"/>
                      <a:gd name="connsiteY5" fmla="*/ 1156561 h 3402312"/>
                      <a:gd name="connsiteX6" fmla="*/ 185895 w 371789"/>
                      <a:gd name="connsiteY6" fmla="*/ 577379 h 3402312"/>
                      <a:gd name="connsiteX7" fmla="*/ 185895 w 371789"/>
                      <a:gd name="connsiteY7" fmla="*/ 30981 h 3402312"/>
                      <a:gd name="connsiteX8" fmla="*/ 371790 w 371789"/>
                      <a:gd name="connsiteY8" fmla="*/ 0 h 3402312"/>
                      <a:gd name="connsiteX9" fmla="*/ 371789 w 371789"/>
                      <a:gd name="connsiteY9" fmla="*/ 3402312 h 3402312"/>
                      <a:gd name="connsiteX0" fmla="*/ 371789 w 371789"/>
                      <a:gd name="connsiteY0" fmla="*/ 3402312 h 3402312"/>
                      <a:gd name="connsiteX1" fmla="*/ 185894 w 371789"/>
                      <a:gd name="connsiteY1" fmla="*/ 3371331 h 3402312"/>
                      <a:gd name="connsiteX2" fmla="*/ 185895 w 371789"/>
                      <a:gd name="connsiteY2" fmla="*/ 1732137 h 3402312"/>
                      <a:gd name="connsiteX3" fmla="*/ 0 w 371789"/>
                      <a:gd name="connsiteY3" fmla="*/ 1701156 h 3402312"/>
                      <a:gd name="connsiteX4" fmla="*/ 185895 w 371789"/>
                      <a:gd name="connsiteY4" fmla="*/ 1670175 h 3402312"/>
                      <a:gd name="connsiteX5" fmla="*/ 185895 w 371789"/>
                      <a:gd name="connsiteY5" fmla="*/ 1123777 h 3402312"/>
                      <a:gd name="connsiteX6" fmla="*/ 185895 w 371789"/>
                      <a:gd name="connsiteY6" fmla="*/ 593771 h 3402312"/>
                      <a:gd name="connsiteX7" fmla="*/ 185895 w 371789"/>
                      <a:gd name="connsiteY7" fmla="*/ 30981 h 3402312"/>
                      <a:gd name="connsiteX8" fmla="*/ 371790 w 371789"/>
                      <a:gd name="connsiteY8" fmla="*/ 0 h 34023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71789" h="3402312" stroke="0" extrusionOk="0">
                        <a:moveTo>
                          <a:pt x="371789" y="3402312"/>
                        </a:moveTo>
                        <a:cubicBezTo>
                          <a:pt x="266640" y="3400781"/>
                          <a:pt x="183440" y="3389362"/>
                          <a:pt x="185894" y="3371331"/>
                        </a:cubicBezTo>
                        <a:cubicBezTo>
                          <a:pt x="330321" y="2855338"/>
                          <a:pt x="66566" y="2282329"/>
                          <a:pt x="185895" y="1732137"/>
                        </a:cubicBezTo>
                        <a:cubicBezTo>
                          <a:pt x="176970" y="1723742"/>
                          <a:pt x="99287" y="1719839"/>
                          <a:pt x="0" y="1701156"/>
                        </a:cubicBezTo>
                        <a:cubicBezTo>
                          <a:pt x="100147" y="1699777"/>
                          <a:pt x="188101" y="1688339"/>
                          <a:pt x="185895" y="1670175"/>
                        </a:cubicBezTo>
                        <a:cubicBezTo>
                          <a:pt x="126327" y="1417268"/>
                          <a:pt x="243640" y="1322892"/>
                          <a:pt x="185895" y="1156561"/>
                        </a:cubicBezTo>
                        <a:cubicBezTo>
                          <a:pt x="128150" y="990230"/>
                          <a:pt x="249876" y="701225"/>
                          <a:pt x="185895" y="577379"/>
                        </a:cubicBezTo>
                        <a:cubicBezTo>
                          <a:pt x="121914" y="453533"/>
                          <a:pt x="234692" y="235880"/>
                          <a:pt x="185895" y="30981"/>
                        </a:cubicBezTo>
                        <a:cubicBezTo>
                          <a:pt x="182517" y="19459"/>
                          <a:pt x="254112" y="-17411"/>
                          <a:pt x="371790" y="0"/>
                        </a:cubicBezTo>
                        <a:cubicBezTo>
                          <a:pt x="380546" y="1194699"/>
                          <a:pt x="328474" y="2265731"/>
                          <a:pt x="371789" y="3402312"/>
                        </a:cubicBezTo>
                        <a:close/>
                      </a:path>
                      <a:path w="371789" h="3402312" fill="none" extrusionOk="0">
                        <a:moveTo>
                          <a:pt x="371789" y="3402312"/>
                        </a:moveTo>
                        <a:cubicBezTo>
                          <a:pt x="270657" y="3398102"/>
                          <a:pt x="187120" y="3392249"/>
                          <a:pt x="185894" y="3371331"/>
                        </a:cubicBezTo>
                        <a:cubicBezTo>
                          <a:pt x="263627" y="2748120"/>
                          <a:pt x="298932" y="2205647"/>
                          <a:pt x="185895" y="1732137"/>
                        </a:cubicBezTo>
                        <a:cubicBezTo>
                          <a:pt x="176128" y="1712528"/>
                          <a:pt x="110101" y="1691927"/>
                          <a:pt x="0" y="1701156"/>
                        </a:cubicBezTo>
                        <a:cubicBezTo>
                          <a:pt x="100453" y="1700300"/>
                          <a:pt x="184117" y="1682852"/>
                          <a:pt x="185895" y="1670175"/>
                        </a:cubicBezTo>
                        <a:cubicBezTo>
                          <a:pt x="122347" y="1489616"/>
                          <a:pt x="224770" y="1358871"/>
                          <a:pt x="185895" y="1123777"/>
                        </a:cubicBezTo>
                        <a:cubicBezTo>
                          <a:pt x="147020" y="888683"/>
                          <a:pt x="203125" y="816195"/>
                          <a:pt x="185895" y="593771"/>
                        </a:cubicBezTo>
                        <a:cubicBezTo>
                          <a:pt x="168665" y="371347"/>
                          <a:pt x="201596" y="290888"/>
                          <a:pt x="185895" y="30981"/>
                        </a:cubicBezTo>
                        <a:cubicBezTo>
                          <a:pt x="191522" y="18053"/>
                          <a:pt x="268840" y="6719"/>
                          <a:pt x="371790" y="0"/>
                        </a:cubicBezTo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BB5E8C48-55F0-AE47-BB57-F6A95D4F19A7}"/>
              </a:ext>
            </a:extLst>
          </p:cNvPr>
          <p:cNvCxnSpPr>
            <a:cxnSpLocks/>
          </p:cNvCxnSpPr>
          <p:nvPr/>
        </p:nvCxnSpPr>
        <p:spPr>
          <a:xfrm>
            <a:off x="3140983" y="2342908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de flecha 38">
            <a:extLst>
              <a:ext uri="{FF2B5EF4-FFF2-40B4-BE49-F238E27FC236}">
                <a16:creationId xmlns:a16="http://schemas.microsoft.com/office/drawing/2014/main" id="{130BFC9E-77EF-E144-9F9F-A794A750B8C6}"/>
              </a:ext>
            </a:extLst>
          </p:cNvPr>
          <p:cNvCxnSpPr>
            <a:cxnSpLocks/>
          </p:cNvCxnSpPr>
          <p:nvPr/>
        </p:nvCxnSpPr>
        <p:spPr>
          <a:xfrm>
            <a:off x="6917417" y="2250342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de flecha 39">
            <a:extLst>
              <a:ext uri="{FF2B5EF4-FFF2-40B4-BE49-F238E27FC236}">
                <a16:creationId xmlns:a16="http://schemas.microsoft.com/office/drawing/2014/main" id="{BCCFFFB1-7D2B-144C-A360-F44CC94DC467}"/>
              </a:ext>
            </a:extLst>
          </p:cNvPr>
          <p:cNvCxnSpPr>
            <a:cxnSpLocks/>
          </p:cNvCxnSpPr>
          <p:nvPr/>
        </p:nvCxnSpPr>
        <p:spPr>
          <a:xfrm>
            <a:off x="3140983" y="2973188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de flecha 40">
            <a:extLst>
              <a:ext uri="{FF2B5EF4-FFF2-40B4-BE49-F238E27FC236}">
                <a16:creationId xmlns:a16="http://schemas.microsoft.com/office/drawing/2014/main" id="{684E17DB-B015-6B46-AE13-1BDEC28B0D67}"/>
              </a:ext>
            </a:extLst>
          </p:cNvPr>
          <p:cNvCxnSpPr>
            <a:cxnSpLocks/>
          </p:cNvCxnSpPr>
          <p:nvPr/>
        </p:nvCxnSpPr>
        <p:spPr>
          <a:xfrm>
            <a:off x="6917417" y="2973188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de flecha 42">
            <a:extLst>
              <a:ext uri="{FF2B5EF4-FFF2-40B4-BE49-F238E27FC236}">
                <a16:creationId xmlns:a16="http://schemas.microsoft.com/office/drawing/2014/main" id="{68FEE4C0-3B99-9C40-81C2-FA2EDEDB0847}"/>
              </a:ext>
            </a:extLst>
          </p:cNvPr>
          <p:cNvCxnSpPr>
            <a:cxnSpLocks/>
          </p:cNvCxnSpPr>
          <p:nvPr/>
        </p:nvCxnSpPr>
        <p:spPr>
          <a:xfrm>
            <a:off x="3140832" y="3665728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de flecha 44">
            <a:extLst>
              <a:ext uri="{FF2B5EF4-FFF2-40B4-BE49-F238E27FC236}">
                <a16:creationId xmlns:a16="http://schemas.microsoft.com/office/drawing/2014/main" id="{E4286BF2-9E76-E043-B2AA-715352535688}"/>
              </a:ext>
            </a:extLst>
          </p:cNvPr>
          <p:cNvCxnSpPr>
            <a:cxnSpLocks/>
          </p:cNvCxnSpPr>
          <p:nvPr/>
        </p:nvCxnSpPr>
        <p:spPr>
          <a:xfrm>
            <a:off x="6917266" y="3665728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7" name="Vista general de diapositiva 16">
                <a:extLst>
                  <a:ext uri="{FF2B5EF4-FFF2-40B4-BE49-F238E27FC236}">
                    <a16:creationId xmlns:a16="http://schemas.microsoft.com/office/drawing/2014/main" id="{56481B86-0ADD-EC4D-B333-4082AC52AF0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95289561"/>
                  </p:ext>
                </p:extLst>
              </p:nvPr>
            </p:nvGraphicFramePr>
            <p:xfrm>
              <a:off x="1776700" y="524073"/>
              <a:ext cx="6237097" cy="1058695"/>
            </p:xfrm>
            <a:graphic>
              <a:graphicData uri="http://schemas.microsoft.com/office/powerpoint/2016/slidezoom">
                <pslz:sldZm>
                  <pslz:sldZmObj sldId="287" cId="2550087902">
                    <pslz:zmPr id="{DC3482FE-6F7B-B048-AC5D-7A49A251E93C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237097" cy="105869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7" name="Vista general de diapositiva 16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56481B86-0ADD-EC4D-B333-4082AC52AF0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776700" y="524073"/>
                <a:ext cx="6237097" cy="105869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D6B37912-8164-EF49-AC60-098240AFCF7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66081034"/>
                  </p:ext>
                </p:extLst>
              </p:nvPr>
            </p:nvGraphicFramePr>
            <p:xfrm>
              <a:off x="1492592" y="1825136"/>
              <a:ext cx="3428562" cy="819325"/>
            </p:xfrm>
            <a:graphic>
              <a:graphicData uri="http://schemas.microsoft.com/office/powerpoint/2016/slidezoom">
                <pslz:sldZm>
                  <pslz:sldZmObj sldId="330" cId="3080922563">
                    <pslz:zmPr id="{B909FE5C-91E3-5B4A-BC95-79FEBBC5E3BB}" returnToParent="0" imageType="cover" transitionDur="1000">
                      <p166:blipFill xmlns:p166="http://schemas.microsoft.com/office/powerpoint/2016/6/main">
                        <a:blip r:embed="rId1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428562" cy="81932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Vista general de diapositiva 2">
                <a:extLst>
                  <a:ext uri="{FF2B5EF4-FFF2-40B4-BE49-F238E27FC236}">
                    <a16:creationId xmlns:a16="http://schemas.microsoft.com/office/drawing/2014/main" id="{D6B37912-8164-EF49-AC60-098240AFCF7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492592" y="1825136"/>
                <a:ext cx="3428562" cy="8193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Vista general de diapositiva 4">
                <a:extLst>
                  <a:ext uri="{FF2B5EF4-FFF2-40B4-BE49-F238E27FC236}">
                    <a16:creationId xmlns:a16="http://schemas.microsoft.com/office/drawing/2014/main" id="{3C204EFF-E31B-364E-8A1C-FE14141FB45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75388907"/>
                  </p:ext>
                </p:extLst>
              </p:nvPr>
            </p:nvGraphicFramePr>
            <p:xfrm>
              <a:off x="5359192" y="1810611"/>
              <a:ext cx="3116147" cy="821976"/>
            </p:xfrm>
            <a:graphic>
              <a:graphicData uri="http://schemas.microsoft.com/office/powerpoint/2016/slidezoom">
                <pslz:sldZm>
                  <pslz:sldZmObj sldId="331" cId="3870555074">
                    <pslz:zmPr id="{40A254A0-3F70-634A-9776-3E88E0DFE4B1}" returnToParent="0" imageType="cover" transitionDur="1000">
                      <p166:blipFill xmlns:p166="http://schemas.microsoft.com/office/powerpoint/2016/6/main">
                        <a:blip r:embed="rId1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116147" cy="821976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Vista general de diapositiva 4">
                <a:extLst>
                  <a:ext uri="{FF2B5EF4-FFF2-40B4-BE49-F238E27FC236}">
                    <a16:creationId xmlns:a16="http://schemas.microsoft.com/office/drawing/2014/main" id="{3C204EFF-E31B-364E-8A1C-FE14141FB45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359192" y="1810611"/>
                <a:ext cx="3116147" cy="82197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2244B39D-E496-8A46-89DA-240D27D99AB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03344785"/>
                  </p:ext>
                </p:extLst>
              </p:nvPr>
            </p:nvGraphicFramePr>
            <p:xfrm>
              <a:off x="1557626" y="2505406"/>
              <a:ext cx="3166411" cy="695066"/>
            </p:xfrm>
            <a:graphic>
              <a:graphicData uri="http://schemas.microsoft.com/office/powerpoint/2016/slidezoom">
                <pslz:sldZm>
                  <pslz:sldZmObj sldId="366" cId="2578033846">
                    <pslz:zmPr id="{57F2F2E1-0DAA-9A41-80A1-BAF50ACB0FCA}" returnToParent="0" imageType="cover" transitionDur="1000">
                      <p166:blipFill xmlns:p166="http://schemas.microsoft.com/office/powerpoint/2016/6/main">
                        <a:blip r:embed="rId1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166411" cy="695066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2244B39D-E496-8A46-89DA-240D27D99AB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557626" y="2505406"/>
                <a:ext cx="3166411" cy="6950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8" name="Vista general de diapositiva 17">
                <a:extLst>
                  <a:ext uri="{FF2B5EF4-FFF2-40B4-BE49-F238E27FC236}">
                    <a16:creationId xmlns:a16="http://schemas.microsoft.com/office/drawing/2014/main" id="{E8E4388A-B3D3-2F40-8286-97E1CD9EB8A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79896372"/>
                  </p:ext>
                </p:extLst>
              </p:nvPr>
            </p:nvGraphicFramePr>
            <p:xfrm>
              <a:off x="2444412" y="3828678"/>
              <a:ext cx="1392838" cy="709559"/>
            </p:xfrm>
            <a:graphic>
              <a:graphicData uri="http://schemas.microsoft.com/office/powerpoint/2016/slidezoom">
                <pslz:sldZm>
                  <pslz:sldZmObj sldId="342" cId="2601616181">
                    <pslz:zmPr id="{EA52E5FB-C0BD-CD43-B061-0B778BAEB4D1}" returnToParent="0" imageType="cover" transitionDur="1000">
                      <p166:blipFill xmlns:p166="http://schemas.microsoft.com/office/powerpoint/2016/6/main">
                        <a:blip r:embed="rId1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92838" cy="709559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8" name="Vista general de diapositiva 17">
                <a:extLst>
                  <a:ext uri="{FF2B5EF4-FFF2-40B4-BE49-F238E27FC236}">
                    <a16:creationId xmlns:a16="http://schemas.microsoft.com/office/drawing/2014/main" id="{E8E4388A-B3D3-2F40-8286-97E1CD9EB8A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444412" y="3828678"/>
                <a:ext cx="1392838" cy="70955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1" name="Vista general de diapositiva 20">
                <a:extLst>
                  <a:ext uri="{FF2B5EF4-FFF2-40B4-BE49-F238E27FC236}">
                    <a16:creationId xmlns:a16="http://schemas.microsoft.com/office/drawing/2014/main" id="{8B448AF1-7D7A-794E-915E-B41A6274D27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14069127"/>
                  </p:ext>
                </p:extLst>
              </p:nvPr>
            </p:nvGraphicFramePr>
            <p:xfrm>
              <a:off x="1997831" y="3185527"/>
              <a:ext cx="2286000" cy="621323"/>
            </p:xfrm>
            <a:graphic>
              <a:graphicData uri="http://schemas.microsoft.com/office/powerpoint/2016/slidezoom">
                <pslz:sldZm>
                  <pslz:sldZmObj sldId="338" cId="3969901890">
                    <pslz:zmPr id="{29C61F3E-01C3-654A-BD21-062A97066328}" returnToParent="0" imageType="cover" transitionDur="1000">
                      <p166:blipFill xmlns:p166="http://schemas.microsoft.com/office/powerpoint/2016/6/main">
                        <a:blip r:embed="rId2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86000" cy="621323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1" name="Vista general de diapositiva 20">
                <a:extLst>
                  <a:ext uri="{FF2B5EF4-FFF2-40B4-BE49-F238E27FC236}">
                    <a16:creationId xmlns:a16="http://schemas.microsoft.com/office/drawing/2014/main" id="{8B448AF1-7D7A-794E-915E-B41A6274D27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997831" y="3185527"/>
                <a:ext cx="2286000" cy="62132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4" name="Vista general de diapositiva 23">
                <a:extLst>
                  <a:ext uri="{FF2B5EF4-FFF2-40B4-BE49-F238E27FC236}">
                    <a16:creationId xmlns:a16="http://schemas.microsoft.com/office/drawing/2014/main" id="{B1EF60D4-5D5F-E643-A0A1-92BCEFAFC64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71559736"/>
                  </p:ext>
                </p:extLst>
              </p:nvPr>
            </p:nvGraphicFramePr>
            <p:xfrm>
              <a:off x="5334061" y="2464706"/>
              <a:ext cx="3166407" cy="695065"/>
            </p:xfrm>
            <a:graphic>
              <a:graphicData uri="http://schemas.microsoft.com/office/powerpoint/2016/slidezoom">
                <pslz:sldZm>
                  <pslz:sldZmObj sldId="336" cId="4221578964">
                    <pslz:zmPr id="{28E38BC9-0236-D240-899E-FDFEFFA34F9D}" returnToParent="0" imageType="cover" transitionDur="1000">
                      <p166:blipFill xmlns:p166="http://schemas.microsoft.com/office/powerpoint/2016/6/main">
                        <a:blip r:embed="rId1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166407" cy="69506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4" name="Vista general de diapositiva 23">
                <a:extLst>
                  <a:ext uri="{FF2B5EF4-FFF2-40B4-BE49-F238E27FC236}">
                    <a16:creationId xmlns:a16="http://schemas.microsoft.com/office/drawing/2014/main" id="{B1EF60D4-5D5F-E643-A0A1-92BCEFAFC64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334061" y="2464706"/>
                <a:ext cx="3166407" cy="69506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8" name="Vista general de diapositiva 27">
                <a:extLst>
                  <a:ext uri="{FF2B5EF4-FFF2-40B4-BE49-F238E27FC236}">
                    <a16:creationId xmlns:a16="http://schemas.microsoft.com/office/drawing/2014/main" id="{44B4FA9F-0E07-4440-8AC1-CC3CEFACB16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23694964"/>
                  </p:ext>
                </p:extLst>
              </p:nvPr>
            </p:nvGraphicFramePr>
            <p:xfrm>
              <a:off x="5774264" y="3178712"/>
              <a:ext cx="2286000" cy="621323"/>
            </p:xfrm>
            <a:graphic>
              <a:graphicData uri="http://schemas.microsoft.com/office/powerpoint/2016/slidezoom">
                <pslz:sldZm>
                  <pslz:sldZmObj sldId="350" cId="2785920360">
                    <pslz:zmPr id="{A3F35023-DD31-EB46-BD0E-5BCACCD6F9B2}" returnToParent="0" imageType="cover" transitionDur="1000">
                      <p166:blipFill xmlns:p166="http://schemas.microsoft.com/office/powerpoint/2016/6/main">
                        <a:blip r:embed="rId2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86000" cy="621323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8" name="Vista general de diapositiva 27">
                <a:extLst>
                  <a:ext uri="{FF2B5EF4-FFF2-40B4-BE49-F238E27FC236}">
                    <a16:creationId xmlns:a16="http://schemas.microsoft.com/office/drawing/2014/main" id="{44B4FA9F-0E07-4440-8AC1-CC3CEFACB16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774264" y="3178712"/>
                <a:ext cx="2286000" cy="62132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0" name="Vista general de diapositiva 29">
                <a:extLst>
                  <a:ext uri="{FF2B5EF4-FFF2-40B4-BE49-F238E27FC236}">
                    <a16:creationId xmlns:a16="http://schemas.microsoft.com/office/drawing/2014/main" id="{E666E0DB-ED3B-6749-8EB7-CCEB8B251DF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78997318"/>
                  </p:ext>
                </p:extLst>
              </p:nvPr>
            </p:nvGraphicFramePr>
            <p:xfrm>
              <a:off x="6220845" y="3828677"/>
              <a:ext cx="1392838" cy="709559"/>
            </p:xfrm>
            <a:graphic>
              <a:graphicData uri="http://schemas.microsoft.com/office/powerpoint/2016/slidezoom">
                <pslz:sldZm>
                  <pslz:sldZmObj sldId="343" cId="2062657071">
                    <pslz:zmPr id="{48AD6B4E-5C3F-D045-A946-C5BD2AAF969D}" returnToParent="0" imageType="cover" transitionDur="1000">
                      <p166:blipFill xmlns:p166="http://schemas.microsoft.com/office/powerpoint/2016/6/main">
                        <a:blip r:embed="rId1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92838" cy="709559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0" name="Vista general de diapositiva 29">
                <a:extLst>
                  <a:ext uri="{FF2B5EF4-FFF2-40B4-BE49-F238E27FC236}">
                    <a16:creationId xmlns:a16="http://schemas.microsoft.com/office/drawing/2014/main" id="{E666E0DB-ED3B-6749-8EB7-CCEB8B251DF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220845" y="3828677"/>
                <a:ext cx="1392838" cy="709559"/>
              </a:xfrm>
              <a:prstGeom prst="rect">
                <a:avLst/>
              </a:prstGeom>
            </p:spPr>
          </p:pic>
        </mc:Fallback>
      </mc:AlternateContent>
      <p:pic>
        <p:nvPicPr>
          <p:cNvPr id="36" name="Imagen 3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272F613-2980-2A4E-BA76-81686327FD5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636656" y="4003794"/>
            <a:ext cx="823475" cy="595283"/>
          </a:xfrm>
          <a:prstGeom prst="rect">
            <a:avLst/>
          </a:prstGeom>
        </p:spPr>
      </p:pic>
      <p:pic>
        <p:nvPicPr>
          <p:cNvPr id="37" name="Imagen 36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3B43DB22-8FD1-E245-85E4-D4C111799D6E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372397" y="3980450"/>
            <a:ext cx="854336" cy="563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0471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Abrir llave 24">
            <a:extLst>
              <a:ext uri="{FF2B5EF4-FFF2-40B4-BE49-F238E27FC236}">
                <a16:creationId xmlns:a16="http://schemas.microsoft.com/office/drawing/2014/main" id="{393A9444-A68C-9A47-81DF-53A79E150EE5}"/>
              </a:ext>
            </a:extLst>
          </p:cNvPr>
          <p:cNvSpPr/>
          <p:nvPr/>
        </p:nvSpPr>
        <p:spPr>
          <a:xfrm rot="5400000">
            <a:off x="4843306" y="-277976"/>
            <a:ext cx="371789" cy="3776434"/>
          </a:xfrm>
          <a:prstGeom prst="leftBrac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371789 w 371789"/>
                      <a:gd name="connsiteY0" fmla="*/ 3402312 h 3402312"/>
                      <a:gd name="connsiteX1" fmla="*/ 185894 w 371789"/>
                      <a:gd name="connsiteY1" fmla="*/ 3371331 h 3402312"/>
                      <a:gd name="connsiteX2" fmla="*/ 185895 w 371789"/>
                      <a:gd name="connsiteY2" fmla="*/ 1732137 h 3402312"/>
                      <a:gd name="connsiteX3" fmla="*/ 0 w 371789"/>
                      <a:gd name="connsiteY3" fmla="*/ 1701156 h 3402312"/>
                      <a:gd name="connsiteX4" fmla="*/ 185895 w 371789"/>
                      <a:gd name="connsiteY4" fmla="*/ 1670175 h 3402312"/>
                      <a:gd name="connsiteX5" fmla="*/ 185895 w 371789"/>
                      <a:gd name="connsiteY5" fmla="*/ 1156561 h 3402312"/>
                      <a:gd name="connsiteX6" fmla="*/ 185895 w 371789"/>
                      <a:gd name="connsiteY6" fmla="*/ 577379 h 3402312"/>
                      <a:gd name="connsiteX7" fmla="*/ 185895 w 371789"/>
                      <a:gd name="connsiteY7" fmla="*/ 30981 h 3402312"/>
                      <a:gd name="connsiteX8" fmla="*/ 371790 w 371789"/>
                      <a:gd name="connsiteY8" fmla="*/ 0 h 3402312"/>
                      <a:gd name="connsiteX9" fmla="*/ 371789 w 371789"/>
                      <a:gd name="connsiteY9" fmla="*/ 3402312 h 3402312"/>
                      <a:gd name="connsiteX0" fmla="*/ 371789 w 371789"/>
                      <a:gd name="connsiteY0" fmla="*/ 3402312 h 3402312"/>
                      <a:gd name="connsiteX1" fmla="*/ 185894 w 371789"/>
                      <a:gd name="connsiteY1" fmla="*/ 3371331 h 3402312"/>
                      <a:gd name="connsiteX2" fmla="*/ 185895 w 371789"/>
                      <a:gd name="connsiteY2" fmla="*/ 1732137 h 3402312"/>
                      <a:gd name="connsiteX3" fmla="*/ 0 w 371789"/>
                      <a:gd name="connsiteY3" fmla="*/ 1701156 h 3402312"/>
                      <a:gd name="connsiteX4" fmla="*/ 185895 w 371789"/>
                      <a:gd name="connsiteY4" fmla="*/ 1670175 h 3402312"/>
                      <a:gd name="connsiteX5" fmla="*/ 185895 w 371789"/>
                      <a:gd name="connsiteY5" fmla="*/ 1123777 h 3402312"/>
                      <a:gd name="connsiteX6" fmla="*/ 185895 w 371789"/>
                      <a:gd name="connsiteY6" fmla="*/ 593771 h 3402312"/>
                      <a:gd name="connsiteX7" fmla="*/ 185895 w 371789"/>
                      <a:gd name="connsiteY7" fmla="*/ 30981 h 3402312"/>
                      <a:gd name="connsiteX8" fmla="*/ 371790 w 371789"/>
                      <a:gd name="connsiteY8" fmla="*/ 0 h 34023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71789" h="3402312" stroke="0" extrusionOk="0">
                        <a:moveTo>
                          <a:pt x="371789" y="3402312"/>
                        </a:moveTo>
                        <a:cubicBezTo>
                          <a:pt x="266640" y="3400781"/>
                          <a:pt x="183440" y="3389362"/>
                          <a:pt x="185894" y="3371331"/>
                        </a:cubicBezTo>
                        <a:cubicBezTo>
                          <a:pt x="330321" y="2855338"/>
                          <a:pt x="66566" y="2282329"/>
                          <a:pt x="185895" y="1732137"/>
                        </a:cubicBezTo>
                        <a:cubicBezTo>
                          <a:pt x="176970" y="1723742"/>
                          <a:pt x="99287" y="1719839"/>
                          <a:pt x="0" y="1701156"/>
                        </a:cubicBezTo>
                        <a:cubicBezTo>
                          <a:pt x="100147" y="1699777"/>
                          <a:pt x="188101" y="1688339"/>
                          <a:pt x="185895" y="1670175"/>
                        </a:cubicBezTo>
                        <a:cubicBezTo>
                          <a:pt x="126327" y="1417268"/>
                          <a:pt x="243640" y="1322892"/>
                          <a:pt x="185895" y="1156561"/>
                        </a:cubicBezTo>
                        <a:cubicBezTo>
                          <a:pt x="128150" y="990230"/>
                          <a:pt x="249876" y="701225"/>
                          <a:pt x="185895" y="577379"/>
                        </a:cubicBezTo>
                        <a:cubicBezTo>
                          <a:pt x="121914" y="453533"/>
                          <a:pt x="234692" y="235880"/>
                          <a:pt x="185895" y="30981"/>
                        </a:cubicBezTo>
                        <a:cubicBezTo>
                          <a:pt x="182517" y="19459"/>
                          <a:pt x="254112" y="-17411"/>
                          <a:pt x="371790" y="0"/>
                        </a:cubicBezTo>
                        <a:cubicBezTo>
                          <a:pt x="380546" y="1194699"/>
                          <a:pt x="328474" y="2265731"/>
                          <a:pt x="371789" y="3402312"/>
                        </a:cubicBezTo>
                        <a:close/>
                      </a:path>
                      <a:path w="371789" h="3402312" fill="none" extrusionOk="0">
                        <a:moveTo>
                          <a:pt x="371789" y="3402312"/>
                        </a:moveTo>
                        <a:cubicBezTo>
                          <a:pt x="270657" y="3398102"/>
                          <a:pt x="187120" y="3392249"/>
                          <a:pt x="185894" y="3371331"/>
                        </a:cubicBezTo>
                        <a:cubicBezTo>
                          <a:pt x="263627" y="2748120"/>
                          <a:pt x="298932" y="2205647"/>
                          <a:pt x="185895" y="1732137"/>
                        </a:cubicBezTo>
                        <a:cubicBezTo>
                          <a:pt x="176128" y="1712528"/>
                          <a:pt x="110101" y="1691927"/>
                          <a:pt x="0" y="1701156"/>
                        </a:cubicBezTo>
                        <a:cubicBezTo>
                          <a:pt x="100453" y="1700300"/>
                          <a:pt x="184117" y="1682852"/>
                          <a:pt x="185895" y="1670175"/>
                        </a:cubicBezTo>
                        <a:cubicBezTo>
                          <a:pt x="122347" y="1489616"/>
                          <a:pt x="224770" y="1358871"/>
                          <a:pt x="185895" y="1123777"/>
                        </a:cubicBezTo>
                        <a:cubicBezTo>
                          <a:pt x="147020" y="888683"/>
                          <a:pt x="203125" y="816195"/>
                          <a:pt x="185895" y="593771"/>
                        </a:cubicBezTo>
                        <a:cubicBezTo>
                          <a:pt x="168665" y="371347"/>
                          <a:pt x="201596" y="290888"/>
                          <a:pt x="185895" y="30981"/>
                        </a:cubicBezTo>
                        <a:cubicBezTo>
                          <a:pt x="191522" y="18053"/>
                          <a:pt x="268840" y="6719"/>
                          <a:pt x="371790" y="0"/>
                        </a:cubicBezTo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BB5E8C48-55F0-AE47-BB57-F6A95D4F19A7}"/>
              </a:ext>
            </a:extLst>
          </p:cNvPr>
          <p:cNvCxnSpPr>
            <a:cxnSpLocks/>
          </p:cNvCxnSpPr>
          <p:nvPr/>
        </p:nvCxnSpPr>
        <p:spPr>
          <a:xfrm>
            <a:off x="3140983" y="2342908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de flecha 38">
            <a:extLst>
              <a:ext uri="{FF2B5EF4-FFF2-40B4-BE49-F238E27FC236}">
                <a16:creationId xmlns:a16="http://schemas.microsoft.com/office/drawing/2014/main" id="{130BFC9E-77EF-E144-9F9F-A794A750B8C6}"/>
              </a:ext>
            </a:extLst>
          </p:cNvPr>
          <p:cNvCxnSpPr>
            <a:cxnSpLocks/>
          </p:cNvCxnSpPr>
          <p:nvPr/>
        </p:nvCxnSpPr>
        <p:spPr>
          <a:xfrm>
            <a:off x="6917417" y="2250342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de flecha 39">
            <a:extLst>
              <a:ext uri="{FF2B5EF4-FFF2-40B4-BE49-F238E27FC236}">
                <a16:creationId xmlns:a16="http://schemas.microsoft.com/office/drawing/2014/main" id="{BCCFFFB1-7D2B-144C-A360-F44CC94DC467}"/>
              </a:ext>
            </a:extLst>
          </p:cNvPr>
          <p:cNvCxnSpPr>
            <a:cxnSpLocks/>
          </p:cNvCxnSpPr>
          <p:nvPr/>
        </p:nvCxnSpPr>
        <p:spPr>
          <a:xfrm>
            <a:off x="3140983" y="2973188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de flecha 40">
            <a:extLst>
              <a:ext uri="{FF2B5EF4-FFF2-40B4-BE49-F238E27FC236}">
                <a16:creationId xmlns:a16="http://schemas.microsoft.com/office/drawing/2014/main" id="{684E17DB-B015-6B46-AE13-1BDEC28B0D67}"/>
              </a:ext>
            </a:extLst>
          </p:cNvPr>
          <p:cNvCxnSpPr>
            <a:cxnSpLocks/>
          </p:cNvCxnSpPr>
          <p:nvPr/>
        </p:nvCxnSpPr>
        <p:spPr>
          <a:xfrm>
            <a:off x="6917417" y="2973188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de flecha 42">
            <a:extLst>
              <a:ext uri="{FF2B5EF4-FFF2-40B4-BE49-F238E27FC236}">
                <a16:creationId xmlns:a16="http://schemas.microsoft.com/office/drawing/2014/main" id="{68FEE4C0-3B99-9C40-81C2-FA2EDEDB0847}"/>
              </a:ext>
            </a:extLst>
          </p:cNvPr>
          <p:cNvCxnSpPr>
            <a:cxnSpLocks/>
          </p:cNvCxnSpPr>
          <p:nvPr/>
        </p:nvCxnSpPr>
        <p:spPr>
          <a:xfrm>
            <a:off x="3140832" y="3665728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de flecha 44">
            <a:extLst>
              <a:ext uri="{FF2B5EF4-FFF2-40B4-BE49-F238E27FC236}">
                <a16:creationId xmlns:a16="http://schemas.microsoft.com/office/drawing/2014/main" id="{E4286BF2-9E76-E043-B2AA-715352535688}"/>
              </a:ext>
            </a:extLst>
          </p:cNvPr>
          <p:cNvCxnSpPr>
            <a:cxnSpLocks/>
          </p:cNvCxnSpPr>
          <p:nvPr/>
        </p:nvCxnSpPr>
        <p:spPr>
          <a:xfrm>
            <a:off x="6917266" y="3665728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8" name="Vista general de diapositiva 17">
                <a:extLst>
                  <a:ext uri="{FF2B5EF4-FFF2-40B4-BE49-F238E27FC236}">
                    <a16:creationId xmlns:a16="http://schemas.microsoft.com/office/drawing/2014/main" id="{265BF3E9-7779-414E-8656-701E0877D94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95289561"/>
                  </p:ext>
                </p:extLst>
              </p:nvPr>
            </p:nvGraphicFramePr>
            <p:xfrm>
              <a:off x="1776700" y="524073"/>
              <a:ext cx="6237097" cy="1058695"/>
            </p:xfrm>
            <a:graphic>
              <a:graphicData uri="http://schemas.microsoft.com/office/powerpoint/2016/slidezoom">
                <pslz:sldZm>
                  <pslz:sldZmObj sldId="287" cId="2550087902">
                    <pslz:zmPr id="{DC3482FE-6F7B-B048-AC5D-7A49A251E93C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237097" cy="105869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8" name="Vista general de diapositiva 17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265BF3E9-7779-414E-8656-701E0877D94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776700" y="524073"/>
                <a:ext cx="6237097" cy="105869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5CA00EB5-B93B-0249-A5F4-1C2C8B42C1D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87929201"/>
                  </p:ext>
                </p:extLst>
              </p:nvPr>
            </p:nvGraphicFramePr>
            <p:xfrm>
              <a:off x="1707831" y="1827707"/>
              <a:ext cx="2954528" cy="767712"/>
            </p:xfrm>
            <a:graphic>
              <a:graphicData uri="http://schemas.microsoft.com/office/powerpoint/2016/slidezoom">
                <pslz:sldZm>
                  <pslz:sldZmObj sldId="332" cId="3926867436">
                    <pslz:zmPr id="{005C34E5-4F7E-8F42-AAEE-8CDB25330D39}" returnToParent="0" imageType="cover" transitionDur="1000">
                      <p166:blipFill xmlns:p166="http://schemas.microsoft.com/office/powerpoint/2016/6/main">
                        <a:blip r:embed="rId1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954528" cy="767712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Vista general de diapositiva 2">
                <a:extLst>
                  <a:ext uri="{FF2B5EF4-FFF2-40B4-BE49-F238E27FC236}">
                    <a16:creationId xmlns:a16="http://schemas.microsoft.com/office/drawing/2014/main" id="{5CA00EB5-B93B-0249-A5F4-1C2C8B42C1D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707831" y="1827707"/>
                <a:ext cx="2954528" cy="7677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Vista general de diapositiva 4">
                <a:extLst>
                  <a:ext uri="{FF2B5EF4-FFF2-40B4-BE49-F238E27FC236}">
                    <a16:creationId xmlns:a16="http://schemas.microsoft.com/office/drawing/2014/main" id="{524EF76D-9F2F-734F-BEE3-84BB752917E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33120076"/>
                  </p:ext>
                </p:extLst>
              </p:nvPr>
            </p:nvGraphicFramePr>
            <p:xfrm>
              <a:off x="5500654" y="1862685"/>
              <a:ext cx="2833224" cy="736192"/>
            </p:xfrm>
            <a:graphic>
              <a:graphicData uri="http://schemas.microsoft.com/office/powerpoint/2016/slidezoom">
                <pslz:sldZm>
                  <pslz:sldZmObj sldId="333" cId="1748961307">
                    <pslz:zmPr id="{20A21C65-B83C-C44B-B47C-2A4AA0C26235}" returnToParent="0" imageType="cover" transitionDur="1000">
                      <p166:blipFill xmlns:p166="http://schemas.microsoft.com/office/powerpoint/2016/6/main">
                        <a:blip r:embed="rId1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833224" cy="736192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Vista general de diapositiva 4">
                <a:extLst>
                  <a:ext uri="{FF2B5EF4-FFF2-40B4-BE49-F238E27FC236}">
                    <a16:creationId xmlns:a16="http://schemas.microsoft.com/office/drawing/2014/main" id="{524EF76D-9F2F-734F-BEE3-84BB752917E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500654" y="1862685"/>
                <a:ext cx="2833224" cy="7361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Vista general de diapositiva 7">
                <a:extLst>
                  <a:ext uri="{FF2B5EF4-FFF2-40B4-BE49-F238E27FC236}">
                    <a16:creationId xmlns:a16="http://schemas.microsoft.com/office/drawing/2014/main" id="{37EEC541-386D-8C4E-AF80-BA9079716CF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16160774"/>
                  </p:ext>
                </p:extLst>
              </p:nvPr>
            </p:nvGraphicFramePr>
            <p:xfrm>
              <a:off x="1605559" y="2476345"/>
              <a:ext cx="3159072" cy="693455"/>
            </p:xfrm>
            <a:graphic>
              <a:graphicData uri="http://schemas.microsoft.com/office/powerpoint/2016/slidezoom">
                <pslz:sldZm>
                  <pslz:sldZmObj sldId="337" cId="603671520">
                    <pslz:zmPr id="{5327425F-EC0D-1F49-8461-66708DC1B0BE}" returnToParent="0" imageType="cover" transitionDur="1000">
                      <p166:blipFill xmlns:p166="http://schemas.microsoft.com/office/powerpoint/2016/6/main">
                        <a:blip r:embed="rId1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159072" cy="69345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Vista general de diapositiva 7">
                <a:extLst>
                  <a:ext uri="{FF2B5EF4-FFF2-40B4-BE49-F238E27FC236}">
                    <a16:creationId xmlns:a16="http://schemas.microsoft.com/office/drawing/2014/main" id="{37EEC541-386D-8C4E-AF80-BA9079716CF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605559" y="2476345"/>
                <a:ext cx="3159072" cy="69345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3" name="Vista general de diapositiva 12">
                <a:extLst>
                  <a:ext uri="{FF2B5EF4-FFF2-40B4-BE49-F238E27FC236}">
                    <a16:creationId xmlns:a16="http://schemas.microsoft.com/office/drawing/2014/main" id="{9FDDDBAF-6EAA-B44B-9E12-4DB6AAC9A83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85756637"/>
                  </p:ext>
                </p:extLst>
              </p:nvPr>
            </p:nvGraphicFramePr>
            <p:xfrm>
              <a:off x="1997832" y="3197115"/>
              <a:ext cx="2286000" cy="621323"/>
            </p:xfrm>
            <a:graphic>
              <a:graphicData uri="http://schemas.microsoft.com/office/powerpoint/2016/slidezoom">
                <pslz:sldZm>
                  <pslz:sldZmObj sldId="356" cId="1793821138">
                    <pslz:zmPr id="{DA80FAB2-A200-EB42-B9E2-B02D9011939B}" returnToParent="0" imageType="cover" transitionDur="1000">
                      <p166:blipFill xmlns:p166="http://schemas.microsoft.com/office/powerpoint/2016/6/main">
                        <a:blip r:embed="rId1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86000" cy="621323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3" name="Vista general de diapositiva 12">
                <a:extLst>
                  <a:ext uri="{FF2B5EF4-FFF2-40B4-BE49-F238E27FC236}">
                    <a16:creationId xmlns:a16="http://schemas.microsoft.com/office/drawing/2014/main" id="{9FDDDBAF-6EAA-B44B-9E12-4DB6AAC9A83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997832" y="3197115"/>
                <a:ext cx="2286000" cy="62132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7" name="Vista general de diapositiva 16">
                <a:extLst>
                  <a:ext uri="{FF2B5EF4-FFF2-40B4-BE49-F238E27FC236}">
                    <a16:creationId xmlns:a16="http://schemas.microsoft.com/office/drawing/2014/main" id="{BCA41663-0634-584C-B95D-1BAB56DBD6C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56387566"/>
                  </p:ext>
                </p:extLst>
              </p:nvPr>
            </p:nvGraphicFramePr>
            <p:xfrm>
              <a:off x="2461279" y="3799651"/>
              <a:ext cx="1359106" cy="692375"/>
            </p:xfrm>
            <a:graphic>
              <a:graphicData uri="http://schemas.microsoft.com/office/powerpoint/2016/slidezoom">
                <pslz:sldZm>
                  <pslz:sldZmObj sldId="383" cId="1402398731">
                    <pslz:zmPr id="{9AA727B9-E616-7342-B9A1-A74142460063}" returnToParent="0" imageType="cover" transitionDur="1000">
                      <p166:blipFill xmlns:p166="http://schemas.microsoft.com/office/powerpoint/2016/6/main">
                        <a:blip r:embed="rId2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59106" cy="6923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7" name="Vista general de diapositiva 16">
                <a:extLst>
                  <a:ext uri="{FF2B5EF4-FFF2-40B4-BE49-F238E27FC236}">
                    <a16:creationId xmlns:a16="http://schemas.microsoft.com/office/drawing/2014/main" id="{BCA41663-0634-584C-B95D-1BAB56DBD6C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461279" y="3799651"/>
                <a:ext cx="1359106" cy="6923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1" name="Vista general de diapositiva 20">
                <a:extLst>
                  <a:ext uri="{FF2B5EF4-FFF2-40B4-BE49-F238E27FC236}">
                    <a16:creationId xmlns:a16="http://schemas.microsoft.com/office/drawing/2014/main" id="{CA0329B8-75D6-6F4D-ADCD-170BFEBCAC6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7441829"/>
                  </p:ext>
                </p:extLst>
              </p:nvPr>
            </p:nvGraphicFramePr>
            <p:xfrm>
              <a:off x="5337730" y="2425433"/>
              <a:ext cx="3159072" cy="693455"/>
            </p:xfrm>
            <a:graphic>
              <a:graphicData uri="http://schemas.microsoft.com/office/powerpoint/2016/slidezoom">
                <pslz:sldZm>
                  <pslz:sldZmObj sldId="335" cId="4274010423">
                    <pslz:zmPr id="{1B185D04-818F-724C-95E6-877DE7D8DFDB}" returnToParent="0" imageType="cover" transitionDur="1000">
                      <p166:blipFill xmlns:p166="http://schemas.microsoft.com/office/powerpoint/2016/6/main">
                        <a:blip r:embed="rId1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159072" cy="69345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1" name="Vista general de diapositiva 20">
                <a:extLst>
                  <a:ext uri="{FF2B5EF4-FFF2-40B4-BE49-F238E27FC236}">
                    <a16:creationId xmlns:a16="http://schemas.microsoft.com/office/drawing/2014/main" id="{CA0329B8-75D6-6F4D-ADCD-170BFEBCAC6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337730" y="2425433"/>
                <a:ext cx="3159072" cy="69345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8" name="Vista general de diapositiva 27">
                <a:extLst>
                  <a:ext uri="{FF2B5EF4-FFF2-40B4-BE49-F238E27FC236}">
                    <a16:creationId xmlns:a16="http://schemas.microsoft.com/office/drawing/2014/main" id="{8CEFA12C-9B0E-9B4D-8D9B-4C29F7E34DD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10798309"/>
                  </p:ext>
                </p:extLst>
              </p:nvPr>
            </p:nvGraphicFramePr>
            <p:xfrm>
              <a:off x="6210618" y="3818438"/>
              <a:ext cx="1413296" cy="719981"/>
            </p:xfrm>
            <a:graphic>
              <a:graphicData uri="http://schemas.microsoft.com/office/powerpoint/2016/slidezoom">
                <pslz:sldZm>
                  <pslz:sldZmObj sldId="345" cId="1351546232">
                    <pslz:zmPr id="{80D86281-1077-6A49-BCF1-F1D16A5D9A46}" returnToParent="0" imageType="cover" transitionDur="1000">
                      <p166:blipFill xmlns:p166="http://schemas.microsoft.com/office/powerpoint/2016/6/main">
                        <a:blip r:embed="rId2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13296" cy="719981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8" name="Vista general de diapositiva 27">
                <a:extLst>
                  <a:ext uri="{FF2B5EF4-FFF2-40B4-BE49-F238E27FC236}">
                    <a16:creationId xmlns:a16="http://schemas.microsoft.com/office/drawing/2014/main" id="{8CEFA12C-9B0E-9B4D-8D9B-4C29F7E34DD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210618" y="3818438"/>
                <a:ext cx="1413296" cy="719981"/>
              </a:xfrm>
              <a:prstGeom prst="rect">
                <a:avLst/>
              </a:prstGeom>
            </p:spPr>
          </p:pic>
        </mc:Fallback>
      </mc:AlternateContent>
      <p:pic>
        <p:nvPicPr>
          <p:cNvPr id="37" name="Imagen 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16AE9BC-07C0-9943-894F-1C88F4EF9C1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648528" y="3980450"/>
            <a:ext cx="823475" cy="595283"/>
          </a:xfrm>
          <a:prstGeom prst="rect">
            <a:avLst/>
          </a:prstGeom>
        </p:spPr>
      </p:pic>
      <p:pic>
        <p:nvPicPr>
          <p:cNvPr id="38" name="Imagen 37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19C47073-661A-BA44-949E-4DBFC8964ACE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372397" y="3980450"/>
            <a:ext cx="854336" cy="563085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Vista general de diapositiva 3">
                <a:extLst>
                  <a:ext uri="{FF2B5EF4-FFF2-40B4-BE49-F238E27FC236}">
                    <a16:creationId xmlns:a16="http://schemas.microsoft.com/office/drawing/2014/main" id="{496F8EB3-6EBA-BC46-A15D-7D330E93EC4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89050002"/>
                  </p:ext>
                </p:extLst>
              </p:nvPr>
            </p:nvGraphicFramePr>
            <p:xfrm>
              <a:off x="5819256" y="3183338"/>
              <a:ext cx="2286000" cy="621323"/>
            </p:xfrm>
            <a:graphic>
              <a:graphicData uri="http://schemas.microsoft.com/office/powerpoint/2016/slidezoom">
                <pslz:sldZm>
                  <pslz:sldZmObj sldId="341" cId="705093284">
                    <pslz:zmPr id="{A97731FE-42A3-5F46-A0CA-DB4A4EF5A832}" returnToParent="0" imageType="cover" transitionDur="1000">
                      <p166:blipFill xmlns:p166="http://schemas.microsoft.com/office/powerpoint/2016/6/main">
                        <a:blip r:embed="rId1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86000" cy="621323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Vista general de diapositiva 3">
                <a:extLst>
                  <a:ext uri="{FF2B5EF4-FFF2-40B4-BE49-F238E27FC236}">
                    <a16:creationId xmlns:a16="http://schemas.microsoft.com/office/drawing/2014/main" id="{496F8EB3-6EBA-BC46-A15D-7D330E93EC4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819256" y="3183338"/>
                <a:ext cx="2286000" cy="62132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346466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BB5E8C48-55F0-AE47-BB57-F6A95D4F19A7}"/>
              </a:ext>
            </a:extLst>
          </p:cNvPr>
          <p:cNvCxnSpPr>
            <a:cxnSpLocks/>
          </p:cNvCxnSpPr>
          <p:nvPr/>
        </p:nvCxnSpPr>
        <p:spPr>
          <a:xfrm>
            <a:off x="4836388" y="2179442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de flecha 38">
            <a:extLst>
              <a:ext uri="{FF2B5EF4-FFF2-40B4-BE49-F238E27FC236}">
                <a16:creationId xmlns:a16="http://schemas.microsoft.com/office/drawing/2014/main" id="{130BFC9E-77EF-E144-9F9F-A794A750B8C6}"/>
              </a:ext>
            </a:extLst>
          </p:cNvPr>
          <p:cNvCxnSpPr>
            <a:cxnSpLocks/>
          </p:cNvCxnSpPr>
          <p:nvPr/>
        </p:nvCxnSpPr>
        <p:spPr>
          <a:xfrm>
            <a:off x="4836825" y="1460971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de flecha 39">
            <a:extLst>
              <a:ext uri="{FF2B5EF4-FFF2-40B4-BE49-F238E27FC236}">
                <a16:creationId xmlns:a16="http://schemas.microsoft.com/office/drawing/2014/main" id="{BCCFFFB1-7D2B-144C-A360-F44CC94DC467}"/>
              </a:ext>
            </a:extLst>
          </p:cNvPr>
          <p:cNvCxnSpPr>
            <a:cxnSpLocks/>
          </p:cNvCxnSpPr>
          <p:nvPr/>
        </p:nvCxnSpPr>
        <p:spPr>
          <a:xfrm>
            <a:off x="4836388" y="2922223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de flecha 42">
            <a:extLst>
              <a:ext uri="{FF2B5EF4-FFF2-40B4-BE49-F238E27FC236}">
                <a16:creationId xmlns:a16="http://schemas.microsoft.com/office/drawing/2014/main" id="{68FEE4C0-3B99-9C40-81C2-FA2EDEDB0847}"/>
              </a:ext>
            </a:extLst>
          </p:cNvPr>
          <p:cNvCxnSpPr>
            <a:cxnSpLocks/>
          </p:cNvCxnSpPr>
          <p:nvPr/>
        </p:nvCxnSpPr>
        <p:spPr>
          <a:xfrm>
            <a:off x="4836388" y="3587703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8" name="Vista general de diapositiva 17">
                <a:extLst>
                  <a:ext uri="{FF2B5EF4-FFF2-40B4-BE49-F238E27FC236}">
                    <a16:creationId xmlns:a16="http://schemas.microsoft.com/office/drawing/2014/main" id="{265BF3E9-7779-414E-8656-701E0877D946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776700" y="524073"/>
              <a:ext cx="6237097" cy="1058695"/>
            </p:xfrm>
            <a:graphic>
              <a:graphicData uri="http://schemas.microsoft.com/office/powerpoint/2016/slidezoom">
                <pslz:sldZm>
                  <pslz:sldZmObj sldId="287" cId="2550087902">
                    <pslz:zmPr id="{DC3482FE-6F7B-B048-AC5D-7A49A251E93C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237097" cy="105869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8" name="Vista general de diapositiva 17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265BF3E9-7779-414E-8656-701E0877D94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76700" y="524073"/>
                <a:ext cx="6237097" cy="105869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C1B664F5-66F2-084E-A353-60475FC955B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82177158"/>
                  </p:ext>
                </p:extLst>
              </p:nvPr>
            </p:nvGraphicFramePr>
            <p:xfrm>
              <a:off x="3288068" y="1790893"/>
              <a:ext cx="3214359" cy="777097"/>
            </p:xfrm>
            <a:graphic>
              <a:graphicData uri="http://schemas.microsoft.com/office/powerpoint/2016/slidezoom">
                <pslz:sldZm>
                  <pslz:sldZmObj sldId="369" cId="243458755">
                    <pslz:zmPr id="{8594968C-19A3-2141-AC73-0028FFC761BB}" returnToParent="0" imageType="cover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214359" cy="777097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Vista general de diapositiva 2">
                <a:extLst>
                  <a:ext uri="{FF2B5EF4-FFF2-40B4-BE49-F238E27FC236}">
                    <a16:creationId xmlns:a16="http://schemas.microsoft.com/office/drawing/2014/main" id="{C1B664F5-66F2-084E-A353-60475FC955B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88068" y="1790893"/>
                <a:ext cx="3214359" cy="77709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Vista general de diapositiva 4">
                <a:extLst>
                  <a:ext uri="{FF2B5EF4-FFF2-40B4-BE49-F238E27FC236}">
                    <a16:creationId xmlns:a16="http://schemas.microsoft.com/office/drawing/2014/main" id="{6A9434AD-B252-8D4F-B1BE-E9A10472F31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95623586"/>
                  </p:ext>
                </p:extLst>
              </p:nvPr>
            </p:nvGraphicFramePr>
            <p:xfrm>
              <a:off x="3414302" y="2374538"/>
              <a:ext cx="2961889" cy="650171"/>
            </p:xfrm>
            <a:graphic>
              <a:graphicData uri="http://schemas.microsoft.com/office/powerpoint/2016/slidezoom">
                <pslz:sldZm>
                  <pslz:sldZmObj sldId="370" cId="1851597333">
                    <pslz:zmPr id="{BD46BA97-8DD4-D646-9137-36B56748F25B}" returnToParent="0" imageType="cover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961889" cy="650171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Vista general de diapositiva 4">
                <a:extLst>
                  <a:ext uri="{FF2B5EF4-FFF2-40B4-BE49-F238E27FC236}">
                    <a16:creationId xmlns:a16="http://schemas.microsoft.com/office/drawing/2014/main" id="{6A9434AD-B252-8D4F-B1BE-E9A10472F31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414302" y="2374538"/>
                <a:ext cx="2961889" cy="65017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Vista general de diapositiva 6">
                <a:extLst>
                  <a:ext uri="{FF2B5EF4-FFF2-40B4-BE49-F238E27FC236}">
                    <a16:creationId xmlns:a16="http://schemas.microsoft.com/office/drawing/2014/main" id="{E003C793-918E-A341-9DEC-720EF105532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06136419"/>
                  </p:ext>
                </p:extLst>
              </p:nvPr>
            </p:nvGraphicFramePr>
            <p:xfrm>
              <a:off x="3693388" y="3120084"/>
              <a:ext cx="2286000" cy="621323"/>
            </p:xfrm>
            <a:graphic>
              <a:graphicData uri="http://schemas.microsoft.com/office/powerpoint/2016/slidezoom">
                <pslz:sldZm>
                  <pslz:sldZmObj sldId="373" cId="3984085956">
                    <pslz:zmPr id="{87D4D4AC-1BDE-0F49-A872-B31300A78441}" returnToParent="0" imageType="cover" transitionDur="1000">
                      <p166:blipFill xmlns:p166="http://schemas.microsoft.com/office/powerpoint/2016/6/main">
                        <a:blip r:embed="rId1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86000" cy="621323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Vista general de diapositiva 6">
                <a:extLst>
                  <a:ext uri="{FF2B5EF4-FFF2-40B4-BE49-F238E27FC236}">
                    <a16:creationId xmlns:a16="http://schemas.microsoft.com/office/drawing/2014/main" id="{E003C793-918E-A341-9DEC-720EF105532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693388" y="3120084"/>
                <a:ext cx="2286000" cy="62132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Vista general de diapositiva 8">
                <a:extLst>
                  <a:ext uri="{FF2B5EF4-FFF2-40B4-BE49-F238E27FC236}">
                    <a16:creationId xmlns:a16="http://schemas.microsoft.com/office/drawing/2014/main" id="{815F1FF7-16E7-EA4D-8381-C11B0A2822F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96266292"/>
                  </p:ext>
                </p:extLst>
              </p:nvPr>
            </p:nvGraphicFramePr>
            <p:xfrm>
              <a:off x="4186941" y="3767576"/>
              <a:ext cx="1298893" cy="661700"/>
            </p:xfrm>
            <a:graphic>
              <a:graphicData uri="http://schemas.microsoft.com/office/powerpoint/2016/slidezoom">
                <pslz:sldZm>
                  <pslz:sldZmObj sldId="375" cId="4028663991">
                    <pslz:zmPr id="{A45EA112-F95B-8B44-BC99-834F409D3552}" returnToParent="0" imageType="cover" transitionDur="1000">
                      <p166:blipFill xmlns:p166="http://schemas.microsoft.com/office/powerpoint/2016/6/main">
                        <a:blip r:embed="rId1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298893" cy="661700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Vista general de diapositiva 8">
                <a:extLst>
                  <a:ext uri="{FF2B5EF4-FFF2-40B4-BE49-F238E27FC236}">
                    <a16:creationId xmlns:a16="http://schemas.microsoft.com/office/drawing/2014/main" id="{815F1FF7-16E7-EA4D-8381-C11B0A2822F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186941" y="3767576"/>
                <a:ext cx="1298893" cy="661700"/>
              </a:xfrm>
              <a:prstGeom prst="rect">
                <a:avLst/>
              </a:prstGeom>
            </p:spPr>
          </p:pic>
        </mc:Fallback>
      </mc:AlternateContent>
      <p:pic>
        <p:nvPicPr>
          <p:cNvPr id="21" name="Imagen 20">
            <a:hlinkClick r:id="" action="ppaction://hlinkshowjump?jump=endshow"/>
            <a:extLst>
              <a:ext uri="{FF2B5EF4-FFF2-40B4-BE49-F238E27FC236}">
                <a16:creationId xmlns:a16="http://schemas.microsoft.com/office/drawing/2014/main" id="{D378C3C5-8E6B-5443-9D3A-D5DC79C4FE4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71603" y="3692635"/>
            <a:ext cx="723900" cy="850900"/>
          </a:xfrm>
          <a:prstGeom prst="rect">
            <a:avLst/>
          </a:prstGeom>
        </p:spPr>
      </p:pic>
      <p:pic>
        <p:nvPicPr>
          <p:cNvPr id="22" name="Imagen 21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9002FF5F-C1AC-654D-8311-9AD6C64D841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72397" y="3980450"/>
            <a:ext cx="854336" cy="563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1847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86;p16">
            <a:extLst>
              <a:ext uri="{FF2B5EF4-FFF2-40B4-BE49-F238E27FC236}">
                <a16:creationId xmlns:a16="http://schemas.microsoft.com/office/drawing/2014/main" id="{6BD467BF-DB4B-894B-A48D-BF9A93D3AB33}"/>
              </a:ext>
            </a:extLst>
          </p:cNvPr>
          <p:cNvSpPr txBox="1">
            <a:spLocks/>
          </p:cNvSpPr>
          <p:nvPr/>
        </p:nvSpPr>
        <p:spPr>
          <a:xfrm>
            <a:off x="2002219" y="2182258"/>
            <a:ext cx="6133199" cy="2095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nos"/>
              <a:buChar char="◈"/>
              <a:defRPr sz="30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◆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◇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⬥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indent="0" algn="ctr">
              <a:buNone/>
            </a:pPr>
            <a:r>
              <a:rPr lang="es-MX" sz="2000" dirty="0"/>
              <a:t>Superfilo ecdysozoa, clado de animales protostomados.</a:t>
            </a:r>
          </a:p>
          <a:p>
            <a:pPr marL="0" indent="0" algn="ctr">
              <a:buNone/>
            </a:pPr>
            <a:r>
              <a:rPr lang="es-MX" sz="2000" dirty="0"/>
              <a:t>Su principal característica  es la presencia de una cutícula orgánica externa que debe cambiarse o mudarse para que el animal crezca en tamaño</a:t>
            </a:r>
            <a:endParaRPr lang="es-MX" sz="2000" dirty="0">
              <a:solidFill>
                <a:schemeClr val="tx1"/>
              </a:solidFill>
            </a:endParaRPr>
          </a:p>
        </p:txBody>
      </p:sp>
      <p:sp>
        <p:nvSpPr>
          <p:cNvPr id="10" name="Google Shape;56;p12">
            <a:extLst>
              <a:ext uri="{FF2B5EF4-FFF2-40B4-BE49-F238E27FC236}">
                <a16:creationId xmlns:a16="http://schemas.microsoft.com/office/drawing/2014/main" id="{86839C0E-30C4-ED40-BCC5-D5E1C9ECC02E}"/>
              </a:ext>
            </a:extLst>
          </p:cNvPr>
          <p:cNvSpPr txBox="1">
            <a:spLocks/>
          </p:cNvSpPr>
          <p:nvPr/>
        </p:nvSpPr>
        <p:spPr>
          <a:xfrm>
            <a:off x="1267922" y="813119"/>
            <a:ext cx="7189093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algn="ctr"/>
            <a:r>
              <a:rPr lang="es-MX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CLADO PROTOSTOMATA ECDYSOZOA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DF745E1D-4748-E44B-93D2-24BE37E3EE3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16843849"/>
                  </p:ext>
                </p:extLst>
              </p:nvPr>
            </p:nvGraphicFramePr>
            <p:xfrm>
              <a:off x="6828387" y="3667168"/>
              <a:ext cx="1448922" cy="1009855"/>
            </p:xfrm>
            <a:graphic>
              <a:graphicData uri="http://schemas.microsoft.com/office/powerpoint/2016/slidezoom">
                <pslz:sldZm>
                  <pslz:sldZmObj sldId="258" cId="0">
                    <pslz:zmPr id="{9108EBF3-7C0A-AB48-9BAA-E9509FE3B1D1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48922" cy="100985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Vista general de diapositiva 2">
                <a:extLst>
                  <a:ext uri="{FF2B5EF4-FFF2-40B4-BE49-F238E27FC236}">
                    <a16:creationId xmlns:a16="http://schemas.microsoft.com/office/drawing/2014/main" id="{DF745E1D-4748-E44B-93D2-24BE37E3EE3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28387" y="3667168"/>
                <a:ext cx="1448922" cy="100985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500879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86;p16">
            <a:extLst>
              <a:ext uri="{FF2B5EF4-FFF2-40B4-BE49-F238E27FC236}">
                <a16:creationId xmlns:a16="http://schemas.microsoft.com/office/drawing/2014/main" id="{6BD467BF-DB4B-894B-A48D-BF9A93D3AB33}"/>
              </a:ext>
            </a:extLst>
          </p:cNvPr>
          <p:cNvSpPr txBox="1">
            <a:spLocks/>
          </p:cNvSpPr>
          <p:nvPr/>
        </p:nvSpPr>
        <p:spPr>
          <a:xfrm>
            <a:off x="1710653" y="2981381"/>
            <a:ext cx="6424353" cy="1268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nos"/>
              <a:buChar char="◈"/>
              <a:defRPr sz="30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◆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◇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⬥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38100" indent="0" algn="ctr">
              <a:buNone/>
            </a:pPr>
            <a:r>
              <a:rPr lang="es-MX" sz="1600" dirty="0"/>
              <a:t>Se conocen como gusanos redondos o gusanos cilíndricos debido a la forma de su cuerpo en un corte transversal</a:t>
            </a:r>
          </a:p>
          <a:p>
            <a:pPr marL="38100" indent="0" algn="ctr">
              <a:buNone/>
            </a:pPr>
            <a:r>
              <a:rPr lang="es-MX" sz="1600" dirty="0"/>
              <a:t>Existen especies de vida libre, marinas, terrestres, y especies parásitas de plantas y animales, incluyendo el hombre</a:t>
            </a:r>
          </a:p>
        </p:txBody>
      </p:sp>
      <p:sp>
        <p:nvSpPr>
          <p:cNvPr id="10" name="Google Shape;56;p12">
            <a:extLst>
              <a:ext uri="{FF2B5EF4-FFF2-40B4-BE49-F238E27FC236}">
                <a16:creationId xmlns:a16="http://schemas.microsoft.com/office/drawing/2014/main" id="{86839C0E-30C4-ED40-BCC5-D5E1C9ECC02E}"/>
              </a:ext>
            </a:extLst>
          </p:cNvPr>
          <p:cNvSpPr txBox="1">
            <a:spLocks/>
          </p:cNvSpPr>
          <p:nvPr/>
        </p:nvSpPr>
        <p:spPr>
          <a:xfrm>
            <a:off x="1258957" y="381001"/>
            <a:ext cx="7189093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algn="ctr"/>
            <a:r>
              <a:rPr lang="es-MX" sz="45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PHYLUM NEMATODA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Vista general de diapositiva 3">
                <a:extLst>
                  <a:ext uri="{FF2B5EF4-FFF2-40B4-BE49-F238E27FC236}">
                    <a16:creationId xmlns:a16="http://schemas.microsoft.com/office/drawing/2014/main" id="{FA147456-A657-B242-AB4F-C8DBEC89C2E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7602325"/>
                  </p:ext>
                </p:extLst>
              </p:nvPr>
            </p:nvGraphicFramePr>
            <p:xfrm>
              <a:off x="3461423" y="1272583"/>
              <a:ext cx="2614698" cy="1779072"/>
            </p:xfrm>
            <a:graphic>
              <a:graphicData uri="http://schemas.microsoft.com/office/powerpoint/2016/slidezoom">
                <pslz:sldZm>
                  <pslz:sldZmObj sldId="258" cId="0">
                    <pslz:zmPr id="{7E86A550-D387-2846-99D3-63356A23A7C9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614698" cy="1779072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Vista general de diapositiva 3">
                <a:extLst>
                  <a:ext uri="{FF2B5EF4-FFF2-40B4-BE49-F238E27FC236}">
                    <a16:creationId xmlns:a16="http://schemas.microsoft.com/office/drawing/2014/main" id="{FA147456-A657-B242-AB4F-C8DBEC89C2E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61423" y="1272583"/>
                <a:ext cx="2614698" cy="177907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36005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NEMATODA</a:t>
            </a:r>
            <a:endParaRPr sz="3600" dirty="0"/>
          </a:p>
        </p:txBody>
      </p:sp>
      <p:pic>
        <p:nvPicPr>
          <p:cNvPr id="7" name="Imagen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44670CD-5211-FD4C-AF09-AB138203CE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4025" y="3885981"/>
            <a:ext cx="912676" cy="659766"/>
          </a:xfrm>
          <a:prstGeom prst="rect">
            <a:avLst/>
          </a:prstGeom>
        </p:spPr>
      </p:pic>
      <p:sp>
        <p:nvSpPr>
          <p:cNvPr id="11" name="Google Shape;93;p17">
            <a:extLst>
              <a:ext uri="{FF2B5EF4-FFF2-40B4-BE49-F238E27FC236}">
                <a16:creationId xmlns:a16="http://schemas.microsoft.com/office/drawing/2014/main" id="{5C22C4AC-AF3D-BB4F-975A-A7D3FD8EF0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326447" y="3474425"/>
            <a:ext cx="4736556" cy="9100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 algn="ctr">
              <a:buSzPct val="100000"/>
              <a:buNone/>
            </a:pPr>
            <a:r>
              <a:rPr lang="es-MX" sz="1400" b="1" dirty="0"/>
              <a:t>Cuerpo cubierto por una cutícula: el crecimiento se produce mediante mudas de la cutícula, los individuos atraviesan una serie de cuatro mudas durante su vida</a:t>
            </a:r>
          </a:p>
          <a:p>
            <a:pPr algn="just">
              <a:buSzPct val="100000"/>
            </a:pPr>
            <a:endParaRPr lang="en" sz="1300" dirty="0"/>
          </a:p>
        </p:txBody>
      </p:sp>
      <p:pic>
        <p:nvPicPr>
          <p:cNvPr id="9" name="Picture 2" descr="Investigadores encuentran evidencias de que las plantas 'hablan' con los  gusanos » Minuto5">
            <a:extLst>
              <a:ext uri="{FF2B5EF4-FFF2-40B4-BE49-F238E27FC236}">
                <a16:creationId xmlns:a16="http://schemas.microsoft.com/office/drawing/2014/main" id="{C1C3E8FC-6252-5345-B3B7-E9F8DFDA1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142989" y="1654079"/>
            <a:ext cx="2882007" cy="16139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Google Shape;127;p21">
            <a:extLst>
              <a:ext uri="{FF2B5EF4-FFF2-40B4-BE49-F238E27FC236}">
                <a16:creationId xmlns:a16="http://schemas.microsoft.com/office/drawing/2014/main" id="{8AB18551-EDB4-9345-BB6C-4480CC7F89F8}"/>
              </a:ext>
            </a:extLst>
          </p:cNvPr>
          <p:cNvSpPr/>
          <p:nvPr/>
        </p:nvSpPr>
        <p:spPr>
          <a:xfrm>
            <a:off x="4972514" y="1510347"/>
            <a:ext cx="3222959" cy="1911754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" name="Google Shape;93;p17">
            <a:extLst>
              <a:ext uri="{FF2B5EF4-FFF2-40B4-BE49-F238E27FC236}">
                <a16:creationId xmlns:a16="http://schemas.microsoft.com/office/drawing/2014/main" id="{97275629-8E39-4346-B55E-AD37B661CCA2}"/>
              </a:ext>
            </a:extLst>
          </p:cNvPr>
          <p:cNvSpPr txBox="1">
            <a:spLocks/>
          </p:cNvSpPr>
          <p:nvPr/>
        </p:nvSpPr>
        <p:spPr>
          <a:xfrm>
            <a:off x="1618865" y="1571674"/>
            <a:ext cx="3346630" cy="1703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algn="just">
              <a:buSzPct val="100000"/>
            </a:pPr>
            <a:r>
              <a:rPr lang="es-MX" sz="1500" dirty="0"/>
              <a:t>Triblásticos</a:t>
            </a:r>
          </a:p>
          <a:p>
            <a:pPr algn="just">
              <a:buSzPct val="100000"/>
            </a:pPr>
            <a:r>
              <a:rPr lang="es-MX" sz="1500" dirty="0"/>
              <a:t>Simetría bilateral</a:t>
            </a:r>
          </a:p>
          <a:p>
            <a:pPr algn="just">
              <a:buSzPct val="100000"/>
            </a:pPr>
            <a:r>
              <a:rPr lang="es-MX" sz="1500" dirty="0"/>
              <a:t>Protostomados</a:t>
            </a:r>
          </a:p>
          <a:p>
            <a:pPr algn="just">
              <a:buSzPct val="100000"/>
            </a:pPr>
            <a:r>
              <a:rPr lang="es-MX" sz="1500" dirty="0"/>
              <a:t>Pseudocelomados</a:t>
            </a:r>
          </a:p>
          <a:p>
            <a:pPr algn="just">
              <a:buSzPct val="100000"/>
            </a:pPr>
            <a:r>
              <a:rPr lang="es-MX" sz="1500" dirty="0"/>
              <a:t>Vermiformes, sin segmentación </a:t>
            </a:r>
          </a:p>
          <a:p>
            <a:pPr algn="just">
              <a:buSzPct val="100000"/>
            </a:pPr>
            <a:endParaRPr lang="en" sz="1300" dirty="0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2" name="Vista general de diapositiva 11">
                <a:extLst>
                  <a:ext uri="{FF2B5EF4-FFF2-40B4-BE49-F238E27FC236}">
                    <a16:creationId xmlns:a16="http://schemas.microsoft.com/office/drawing/2014/main" id="{4C991B9B-2CE2-3F48-BFED-88924D47E07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82944264"/>
                  </p:ext>
                </p:extLst>
              </p:nvPr>
            </p:nvGraphicFramePr>
            <p:xfrm>
              <a:off x="7406701" y="3732692"/>
              <a:ext cx="1103123" cy="750578"/>
            </p:xfrm>
            <a:graphic>
              <a:graphicData uri="http://schemas.microsoft.com/office/powerpoint/2016/slidezoom">
                <pslz:sldZm>
                  <pslz:sldZmObj sldId="258" cId="0">
                    <pslz:zmPr id="{7E86A550-D387-2846-99D3-63356A23A7C9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03123" cy="75057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2" name="Vista general de diapositiva 11">
                <a:extLst>
                  <a:ext uri="{FF2B5EF4-FFF2-40B4-BE49-F238E27FC236}">
                    <a16:creationId xmlns:a16="http://schemas.microsoft.com/office/drawing/2014/main" id="{4C991B9B-2CE2-3F48-BFED-88924D47E07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06701" y="3732692"/>
                <a:ext cx="1103123" cy="75057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960633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651474"/>
            <a:ext cx="6616800" cy="76780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NEMATODA</a:t>
            </a:r>
            <a:endParaRPr sz="3600" dirty="0"/>
          </a:p>
        </p:txBody>
      </p:sp>
      <p:pic>
        <p:nvPicPr>
          <p:cNvPr id="7" name="Imagen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44670CD-5211-FD4C-AF09-AB138203CE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3687" y="3859919"/>
            <a:ext cx="933014" cy="674468"/>
          </a:xfrm>
          <a:prstGeom prst="rect">
            <a:avLst/>
          </a:prstGeom>
        </p:spPr>
      </p:pic>
      <p:sp>
        <p:nvSpPr>
          <p:cNvPr id="11" name="Google Shape;93;p17">
            <a:extLst>
              <a:ext uri="{FF2B5EF4-FFF2-40B4-BE49-F238E27FC236}">
                <a16:creationId xmlns:a16="http://schemas.microsoft.com/office/drawing/2014/main" id="{5C22C4AC-AF3D-BB4F-975A-A7D3FD8EF0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56175" y="1133369"/>
            <a:ext cx="4368246" cy="32677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>
              <a:buNone/>
            </a:pPr>
            <a:endParaRPr lang="es-ES" sz="1500" b="1" dirty="0">
              <a:latin typeface="Bodoni MT" panose="02070603080606020203" pitchFamily="18" charset="0"/>
            </a:endParaRPr>
          </a:p>
          <a:p>
            <a:pPr algn="just">
              <a:buSzPct val="100000"/>
            </a:pPr>
            <a:r>
              <a:rPr lang="es-MX" sz="1400" dirty="0"/>
              <a:t>Se mueven con ayuda de su </a:t>
            </a:r>
            <a:r>
              <a:rPr lang="es-MX" sz="1400" dirty="0">
                <a:solidFill>
                  <a:schemeClr val="tx1"/>
                </a:solidFill>
              </a:rPr>
              <a:t>esqueleto hidrostático</a:t>
            </a:r>
          </a:p>
          <a:p>
            <a:pPr algn="just">
              <a:buSzPct val="100000"/>
            </a:pPr>
            <a:r>
              <a:rPr lang="es-MX" sz="1400" dirty="0"/>
              <a:t>Viven en el suelo o en el interior de un huesped</a:t>
            </a:r>
          </a:p>
          <a:p>
            <a:pPr algn="just">
              <a:buSzPct val="100000"/>
            </a:pPr>
            <a:r>
              <a:rPr lang="es-ES" sz="1400" dirty="0">
                <a:solidFill>
                  <a:schemeClr val="tx1"/>
                </a:solidFill>
              </a:rPr>
              <a:t>Es uno de los grupos mas abundantes y diversos de organismos multicelulares. Los insectos son los únicos que sobrepasan su diversidad</a:t>
            </a:r>
            <a:endParaRPr lang="es-MX" sz="1400" dirty="0"/>
          </a:p>
          <a:p>
            <a:pPr algn="just">
              <a:buSzPct val="100000"/>
            </a:pPr>
            <a:r>
              <a:rPr lang="es-MX" sz="1400" dirty="0"/>
              <a:t>Se encuentran en todos los hábitats conocidos </a:t>
            </a:r>
          </a:p>
          <a:p>
            <a:pPr algn="just">
              <a:buSzPct val="100000"/>
            </a:pPr>
            <a:r>
              <a:rPr lang="es-MX" sz="1400" dirty="0"/>
              <a:t>Han tenido un éxito extraordinario por su plan corporal simple </a:t>
            </a:r>
          </a:p>
          <a:p>
            <a:pPr algn="just">
              <a:buSzPct val="100000"/>
            </a:pPr>
            <a:endParaRPr lang="es-MX" sz="1400" dirty="0"/>
          </a:p>
          <a:p>
            <a:pPr algn="just">
              <a:buSzPct val="100000"/>
            </a:pPr>
            <a:endParaRPr lang="en" sz="1300" dirty="0">
              <a:solidFill>
                <a:schemeClr val="tx1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98661C-AF89-5640-97E8-5324FC67E6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9291" y="1794588"/>
            <a:ext cx="2043684" cy="16024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Vista general de diapositiva 7">
                <a:extLst>
                  <a:ext uri="{FF2B5EF4-FFF2-40B4-BE49-F238E27FC236}">
                    <a16:creationId xmlns:a16="http://schemas.microsoft.com/office/drawing/2014/main" id="{D0B7ED26-5010-2747-B94E-ACF89FA3D39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26543544"/>
                  </p:ext>
                </p:extLst>
              </p:nvPr>
            </p:nvGraphicFramePr>
            <p:xfrm>
              <a:off x="7406701" y="3732692"/>
              <a:ext cx="1103123" cy="750578"/>
            </p:xfrm>
            <a:graphic>
              <a:graphicData uri="http://schemas.microsoft.com/office/powerpoint/2016/slidezoom">
                <pslz:sldZm>
                  <pslz:sldZmObj sldId="258" cId="0">
                    <pslz:zmPr id="{7E86A550-D387-2846-99D3-63356A23A7C9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03123" cy="75057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Vista general de diapositiva 7">
                <a:extLst>
                  <a:ext uri="{FF2B5EF4-FFF2-40B4-BE49-F238E27FC236}">
                    <a16:creationId xmlns:a16="http://schemas.microsoft.com/office/drawing/2014/main" id="{D0B7ED26-5010-2747-B94E-ACF89FA3D39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06701" y="3732692"/>
                <a:ext cx="1103123" cy="750578"/>
              </a:xfrm>
              <a:prstGeom prst="rect">
                <a:avLst/>
              </a:prstGeom>
            </p:spPr>
          </p:pic>
        </mc:Fallback>
      </mc:AlternateContent>
      <p:pic>
        <p:nvPicPr>
          <p:cNvPr id="13" name="Picture 2" descr="Investigadores encuentran evidencias de que las plantas 'hablan' con los  gusanos » Minuto5">
            <a:extLst>
              <a:ext uri="{FF2B5EF4-FFF2-40B4-BE49-F238E27FC236}">
                <a16:creationId xmlns:a16="http://schemas.microsoft.com/office/drawing/2014/main" id="{A525C668-6D11-5C49-BA09-A311A6809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2037364" y="1797811"/>
            <a:ext cx="2882007" cy="16139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Google Shape;127;p21">
            <a:extLst>
              <a:ext uri="{FF2B5EF4-FFF2-40B4-BE49-F238E27FC236}">
                <a16:creationId xmlns:a16="http://schemas.microsoft.com/office/drawing/2014/main" id="{25C6844A-D91B-2A49-A67A-CD775A243112}"/>
              </a:ext>
            </a:extLst>
          </p:cNvPr>
          <p:cNvSpPr/>
          <p:nvPr/>
        </p:nvSpPr>
        <p:spPr>
          <a:xfrm>
            <a:off x="-2207839" y="1654079"/>
            <a:ext cx="3222959" cy="1911754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873313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1425231" y="1367387"/>
            <a:ext cx="3249014" cy="19549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>
              <a:buNone/>
            </a:pPr>
            <a:r>
              <a:rPr lang="es-ES" sz="1400" b="1" dirty="0">
                <a:latin typeface="Bodoni MT" panose="02070603080606020203" pitchFamily="18" charset="0"/>
              </a:rPr>
              <a:t>SISTEMA EXCRETOR</a:t>
            </a:r>
          </a:p>
          <a:p>
            <a:pPr algn="just">
              <a:buSzPct val="100000"/>
            </a:pPr>
            <a:r>
              <a:rPr lang="es-MX" sz="1400" dirty="0">
                <a:solidFill>
                  <a:schemeClr val="tx1"/>
                </a:solidFill>
              </a:rPr>
              <a:t>Tienen un sistema excretor exclusivo formado por una o dos células renales, llamadas </a:t>
            </a:r>
            <a:r>
              <a:rPr lang="es-MX" sz="1400" b="1" dirty="0">
                <a:solidFill>
                  <a:schemeClr val="accent5"/>
                </a:solidFill>
              </a:rPr>
              <a:t>renetas</a:t>
            </a:r>
            <a:r>
              <a:rPr lang="es-MX" sz="1400" dirty="0">
                <a:solidFill>
                  <a:schemeClr val="tx1"/>
                </a:solidFill>
              </a:rPr>
              <a:t>, y un poro excretor</a:t>
            </a:r>
          </a:p>
          <a:p>
            <a:pPr algn="just">
              <a:buSzPct val="100000"/>
            </a:pPr>
            <a:endParaRPr lang="es-MX" sz="1400" dirty="0">
              <a:solidFill>
                <a:schemeClr val="tx1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D97AE4B-3047-5D46-B788-C248CC2F86ED}"/>
              </a:ext>
            </a:extLst>
          </p:cNvPr>
          <p:cNvSpPr/>
          <p:nvPr/>
        </p:nvSpPr>
        <p:spPr>
          <a:xfrm>
            <a:off x="1436906" y="1419277"/>
            <a:ext cx="3249014" cy="1342211"/>
          </a:xfrm>
          <a:prstGeom prst="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5" name="Google Shape;93;p17">
            <a:extLst>
              <a:ext uri="{FF2B5EF4-FFF2-40B4-BE49-F238E27FC236}">
                <a16:creationId xmlns:a16="http://schemas.microsoft.com/office/drawing/2014/main" id="{58292179-D64E-0C48-8D43-748FE93F85C4}"/>
              </a:ext>
            </a:extLst>
          </p:cNvPr>
          <p:cNvSpPr txBox="1">
            <a:spLocks/>
          </p:cNvSpPr>
          <p:nvPr/>
        </p:nvSpPr>
        <p:spPr>
          <a:xfrm>
            <a:off x="1349262" y="2808224"/>
            <a:ext cx="3354088" cy="1256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63500" indent="0">
              <a:buFont typeface="Tinos"/>
              <a:buNone/>
            </a:pPr>
            <a:r>
              <a:rPr lang="es-ES" sz="1400" b="1" dirty="0">
                <a:latin typeface="Bodoni MT" panose="02070603080606020203" pitchFamily="18" charset="0"/>
              </a:rPr>
              <a:t>SISTEMA RESPIRATORIO</a:t>
            </a:r>
          </a:p>
          <a:p>
            <a:pPr algn="just">
              <a:buSzPct val="100000"/>
            </a:pPr>
            <a:r>
              <a:rPr lang="es-MX" sz="1400" dirty="0">
                <a:solidFill>
                  <a:schemeClr val="tx1"/>
                </a:solidFill>
              </a:rPr>
              <a:t>El intercambio gaseoso se produce a través de la pared corporal por </a:t>
            </a:r>
            <a:r>
              <a:rPr lang="es-MX" sz="1400" b="1" dirty="0">
                <a:solidFill>
                  <a:schemeClr val="accent5"/>
                </a:solidFill>
              </a:rPr>
              <a:t>difusión simple</a:t>
            </a:r>
            <a:endParaRPr lang="en" sz="1400" b="1" dirty="0">
              <a:solidFill>
                <a:schemeClr val="accent5"/>
              </a:solidFill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A0838449-BFB7-C745-893A-A7E209061E09}"/>
              </a:ext>
            </a:extLst>
          </p:cNvPr>
          <p:cNvSpPr/>
          <p:nvPr/>
        </p:nvSpPr>
        <p:spPr>
          <a:xfrm>
            <a:off x="1425230" y="2875497"/>
            <a:ext cx="3260690" cy="1342211"/>
          </a:xfrm>
          <a:prstGeom prst="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Google Shape;92;p17">
            <a:extLst>
              <a:ext uri="{FF2B5EF4-FFF2-40B4-BE49-F238E27FC236}">
                <a16:creationId xmlns:a16="http://schemas.microsoft.com/office/drawing/2014/main" id="{45F098F6-99CA-6844-A521-97E2E3122F88}"/>
              </a:ext>
            </a:extLst>
          </p:cNvPr>
          <p:cNvSpPr txBox="1">
            <a:spLocks/>
          </p:cNvSpPr>
          <p:nvPr/>
        </p:nvSpPr>
        <p:spPr>
          <a:xfrm>
            <a:off x="1448581" y="719376"/>
            <a:ext cx="6616800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r>
              <a:rPr lang="es-MX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NEMATODA</a:t>
            </a:r>
            <a:endParaRPr lang="es-MX" sz="3600" dirty="0"/>
          </a:p>
        </p:txBody>
      </p:sp>
      <p:pic>
        <p:nvPicPr>
          <p:cNvPr id="12" name="Picture 2" descr="Epidemiología y control de los nematodos gastrointestinales de rumiantes -  Engormix">
            <a:extLst>
              <a:ext uri="{FF2B5EF4-FFF2-40B4-BE49-F238E27FC236}">
                <a16:creationId xmlns:a16="http://schemas.microsoft.com/office/drawing/2014/main" id="{AE857C88-2101-414C-B8FF-E6B3516EA2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57689" y="1550800"/>
            <a:ext cx="2412572" cy="22317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48BCA2B8-7EB4-7849-B935-4038E7286B76}"/>
              </a:ext>
            </a:extLst>
          </p:cNvPr>
          <p:cNvSpPr/>
          <p:nvPr/>
        </p:nvSpPr>
        <p:spPr>
          <a:xfrm>
            <a:off x="5833872" y="1921218"/>
            <a:ext cx="256032" cy="265176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14A12654-2837-2B4D-A11A-E868BDE60834}"/>
              </a:ext>
            </a:extLst>
          </p:cNvPr>
          <p:cNvSpPr/>
          <p:nvPr/>
        </p:nvSpPr>
        <p:spPr>
          <a:xfrm>
            <a:off x="5769615" y="2439162"/>
            <a:ext cx="256032" cy="265176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4" name="Imagen 1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F7D52AC-7DFD-E04B-8E94-E7EA0E429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2007" y="3909307"/>
            <a:ext cx="864693" cy="625079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8" name="Vista general de diapositiva 17">
                <a:extLst>
                  <a:ext uri="{FF2B5EF4-FFF2-40B4-BE49-F238E27FC236}">
                    <a16:creationId xmlns:a16="http://schemas.microsoft.com/office/drawing/2014/main" id="{6D2816F3-9E86-0541-8699-68A721D0548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77669663"/>
                  </p:ext>
                </p:extLst>
              </p:nvPr>
            </p:nvGraphicFramePr>
            <p:xfrm>
              <a:off x="7487478" y="3787654"/>
              <a:ext cx="1022346" cy="695616"/>
            </p:xfrm>
            <a:graphic>
              <a:graphicData uri="http://schemas.microsoft.com/office/powerpoint/2016/slidezoom">
                <pslz:sldZm>
                  <pslz:sldZmObj sldId="258" cId="0">
                    <pslz:zmPr id="{7E86A550-D387-2846-99D3-63356A23A7C9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22346" cy="695616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8" name="Vista general de diapositiva 17">
                <a:extLst>
                  <a:ext uri="{FF2B5EF4-FFF2-40B4-BE49-F238E27FC236}">
                    <a16:creationId xmlns:a16="http://schemas.microsoft.com/office/drawing/2014/main" id="{6D2816F3-9E86-0541-8699-68A721D0548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87478" y="3787654"/>
                <a:ext cx="1022346" cy="695616"/>
              </a:xfrm>
              <a:prstGeom prst="rect">
                <a:avLst/>
              </a:prstGeom>
            </p:spPr>
          </p:pic>
        </mc:Fallback>
      </mc:AlternateContent>
      <p:pic>
        <p:nvPicPr>
          <p:cNvPr id="19" name="Imagen 18">
            <a:extLst>
              <a:ext uri="{FF2B5EF4-FFF2-40B4-BE49-F238E27FC236}">
                <a16:creationId xmlns:a16="http://schemas.microsoft.com/office/drawing/2014/main" id="{C5FA6395-4220-4C49-9048-8FA0A9C708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166191" y="1921218"/>
            <a:ext cx="2043684" cy="16024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323060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1565890" y="1319186"/>
            <a:ext cx="4110519" cy="27792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>
              <a:buNone/>
            </a:pPr>
            <a:r>
              <a:rPr lang="es-ES" sz="1400" b="1" dirty="0">
                <a:latin typeface="Bodoni MT" panose="02070603080606020203" pitchFamily="18" charset="0"/>
              </a:rPr>
              <a:t>SISTEMA DIGESTIVO</a:t>
            </a:r>
            <a:endParaRPr lang="es-MX" sz="1400" dirty="0"/>
          </a:p>
          <a:p>
            <a:pPr algn="just">
              <a:buSzPct val="100000"/>
            </a:pPr>
            <a:r>
              <a:rPr lang="es-MX" sz="1400" dirty="0">
                <a:solidFill>
                  <a:schemeClr val="tx1"/>
                </a:solidFill>
              </a:rPr>
              <a:t>Se alimentan de una gran variedad de materiales: bacterias, hongos, raíces de plantas, protistas, pequeños animales y detritos </a:t>
            </a:r>
          </a:p>
          <a:p>
            <a:pPr algn="just">
              <a:buSzPct val="100000"/>
            </a:pPr>
            <a:r>
              <a:rPr lang="es-MX" sz="1400" dirty="0">
                <a:solidFill>
                  <a:schemeClr val="tx1"/>
                </a:solidFill>
              </a:rPr>
              <a:t>Presentan sistema digestivo completo</a:t>
            </a:r>
            <a:r>
              <a:rPr lang="es-ES" sz="1400" dirty="0">
                <a:solidFill>
                  <a:schemeClr val="tx1"/>
                </a:solidFill>
              </a:rPr>
              <a:t> </a:t>
            </a:r>
            <a:r>
              <a:rPr lang="es-ES" sz="1400" dirty="0"/>
              <a:t>con boca, esófago (también llamado faringe), intestino y ano</a:t>
            </a:r>
          </a:p>
          <a:p>
            <a:pPr algn="just">
              <a:buSzPct val="100000"/>
            </a:pPr>
            <a:r>
              <a:rPr lang="es-MX" sz="1400" dirty="0"/>
              <a:t>La boca es circular y está rodeada por seis labios en las formas de vida libre, en tanto que en las formas zooparásitas pueden reducirse a tres labios</a:t>
            </a:r>
            <a:endParaRPr lang="es-ES" sz="1400" dirty="0"/>
          </a:p>
          <a:p>
            <a:pPr>
              <a:buSzPct val="100000"/>
            </a:pPr>
            <a:endParaRPr lang="es-MX" sz="1800" b="1" dirty="0">
              <a:solidFill>
                <a:schemeClr val="tx1"/>
              </a:solidFill>
            </a:endParaRPr>
          </a:p>
          <a:p>
            <a:pPr lvl="1">
              <a:buFont typeface="Tinos"/>
              <a:buChar char="◈"/>
            </a:pPr>
            <a:endParaRPr lang="es-MX" sz="2800" dirty="0">
              <a:latin typeface="Century Gothic" panose="020B0502020202020204" pitchFamily="34" charset="0"/>
            </a:endParaRPr>
          </a:p>
          <a:p>
            <a:pPr marL="520700" lvl="1" indent="0">
              <a:buNone/>
            </a:pPr>
            <a:endParaRPr lang="en" dirty="0"/>
          </a:p>
        </p:txBody>
      </p:sp>
      <p:sp>
        <p:nvSpPr>
          <p:cNvPr id="17" name="Google Shape;92;p17">
            <a:extLst>
              <a:ext uri="{FF2B5EF4-FFF2-40B4-BE49-F238E27FC236}">
                <a16:creationId xmlns:a16="http://schemas.microsoft.com/office/drawing/2014/main" id="{45F098F6-99CA-6844-A521-97E2E3122F88}"/>
              </a:ext>
            </a:extLst>
          </p:cNvPr>
          <p:cNvSpPr txBox="1">
            <a:spLocks/>
          </p:cNvSpPr>
          <p:nvPr/>
        </p:nvSpPr>
        <p:spPr>
          <a:xfrm>
            <a:off x="1448581" y="719376"/>
            <a:ext cx="6616800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r>
              <a:rPr lang="es-MX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NEMATODA</a:t>
            </a:r>
            <a:endParaRPr lang="es-MX" sz="3600" dirty="0"/>
          </a:p>
        </p:txBody>
      </p:sp>
      <p:pic>
        <p:nvPicPr>
          <p:cNvPr id="2050" name="Picture 2" descr="▷ NEMATODOS, todo lo que debes saber de estos gusanos y más">
            <a:extLst>
              <a:ext uri="{FF2B5EF4-FFF2-40B4-BE49-F238E27FC236}">
                <a16:creationId xmlns:a16="http://schemas.microsoft.com/office/drawing/2014/main" id="{961AC6F8-6B39-FC49-8286-826B6B83F6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4" t="31111" r="1121" b="5955"/>
          <a:stretch/>
        </p:blipFill>
        <p:spPr bwMode="auto">
          <a:xfrm>
            <a:off x="5793718" y="1865376"/>
            <a:ext cx="2470895" cy="16387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81CB39C-2309-3845-BB11-7E7A40AFEA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3687" y="3859919"/>
            <a:ext cx="933014" cy="674468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Vista general de diapositiva 9">
                <a:extLst>
                  <a:ext uri="{FF2B5EF4-FFF2-40B4-BE49-F238E27FC236}">
                    <a16:creationId xmlns:a16="http://schemas.microsoft.com/office/drawing/2014/main" id="{1FE623A7-FD6B-DF43-913D-EB64BA3A37C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09256717"/>
                  </p:ext>
                </p:extLst>
              </p:nvPr>
            </p:nvGraphicFramePr>
            <p:xfrm>
              <a:off x="7406701" y="3732692"/>
              <a:ext cx="1103123" cy="750578"/>
            </p:xfrm>
            <a:graphic>
              <a:graphicData uri="http://schemas.microsoft.com/office/powerpoint/2016/slidezoom">
                <pslz:sldZm>
                  <pslz:sldZmObj sldId="258" cId="0">
                    <pslz:zmPr id="{7E86A550-D387-2846-99D3-63356A23A7C9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03123" cy="75057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Vista general de diapositiva 9">
                <a:extLst>
                  <a:ext uri="{FF2B5EF4-FFF2-40B4-BE49-F238E27FC236}">
                    <a16:creationId xmlns:a16="http://schemas.microsoft.com/office/drawing/2014/main" id="{1FE623A7-FD6B-DF43-913D-EB64BA3A37C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06701" y="3732692"/>
                <a:ext cx="1103123" cy="750578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Picture 2" descr="Epidemiología y control de los nematodos gastrointestinales de rumiantes -  Engormix">
            <a:extLst>
              <a:ext uri="{FF2B5EF4-FFF2-40B4-BE49-F238E27FC236}">
                <a16:creationId xmlns:a16="http://schemas.microsoft.com/office/drawing/2014/main" id="{5CA68FF5-DEF3-AA4C-BEC7-A218B8955D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778396" y="1500945"/>
            <a:ext cx="2412572" cy="22317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884429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1536192" y="1294162"/>
            <a:ext cx="7005277" cy="27792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>
              <a:buNone/>
            </a:pPr>
            <a:r>
              <a:rPr lang="es-ES" sz="1400" b="1" dirty="0">
                <a:latin typeface="Bodoni MT" panose="02070603080606020203" pitchFamily="18" charset="0"/>
              </a:rPr>
              <a:t>SISTEMA NERVIOSO</a:t>
            </a:r>
            <a:endParaRPr lang="es-MX" sz="1400" dirty="0"/>
          </a:p>
          <a:p>
            <a:pPr>
              <a:buSzPct val="100000"/>
            </a:pPr>
            <a:r>
              <a:rPr lang="es-MX" sz="1400" dirty="0">
                <a:solidFill>
                  <a:schemeClr val="tx1"/>
                </a:solidFill>
              </a:rPr>
              <a:t>Consiste en un ganglio nervioso situado circularmente alrededor del esófago y de donde surgen un nervio ventral y un nervio dorsal que recorren todo el cuerpo del animal</a:t>
            </a:r>
          </a:p>
          <a:p>
            <a:pPr>
              <a:buSzPct val="100000"/>
            </a:pPr>
            <a:r>
              <a:rPr lang="es-MX" sz="1400" dirty="0">
                <a:solidFill>
                  <a:schemeClr val="tx1"/>
                </a:solidFill>
              </a:rPr>
              <a:t>Poseen unos órganos sensoriales cefálicos exclusivos llamados </a:t>
            </a:r>
            <a:r>
              <a:rPr lang="es-MX" sz="1400" b="1" dirty="0">
                <a:solidFill>
                  <a:schemeClr val="accent5"/>
                </a:solidFill>
              </a:rPr>
              <a:t>anfidios</a:t>
            </a:r>
            <a:r>
              <a:rPr lang="es-MX" sz="1400" dirty="0">
                <a:solidFill>
                  <a:schemeClr val="tx1"/>
                </a:solidFill>
              </a:rPr>
              <a:t>. Algunos además presentan organos sensoriales posteriores llamados </a:t>
            </a:r>
            <a:r>
              <a:rPr lang="es-MX" sz="1400" b="1" dirty="0">
                <a:solidFill>
                  <a:schemeClr val="accent5"/>
                </a:solidFill>
              </a:rPr>
              <a:t>fasmidios</a:t>
            </a:r>
          </a:p>
          <a:p>
            <a:pPr>
              <a:buSzPct val="100000"/>
            </a:pPr>
            <a:endParaRPr lang="es-MX" sz="1400" b="1" dirty="0">
              <a:solidFill>
                <a:schemeClr val="tx1"/>
              </a:solidFill>
            </a:endParaRPr>
          </a:p>
          <a:p>
            <a:pPr lvl="1">
              <a:buFont typeface="Tinos"/>
              <a:buChar char="◈"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520700" lvl="1" indent="0">
              <a:buNone/>
            </a:pPr>
            <a:endParaRPr lang="en" dirty="0"/>
          </a:p>
        </p:txBody>
      </p:sp>
      <p:sp>
        <p:nvSpPr>
          <p:cNvPr id="17" name="Google Shape;92;p17">
            <a:extLst>
              <a:ext uri="{FF2B5EF4-FFF2-40B4-BE49-F238E27FC236}">
                <a16:creationId xmlns:a16="http://schemas.microsoft.com/office/drawing/2014/main" id="{45F098F6-99CA-6844-A521-97E2E3122F88}"/>
              </a:ext>
            </a:extLst>
          </p:cNvPr>
          <p:cNvSpPr txBox="1">
            <a:spLocks/>
          </p:cNvSpPr>
          <p:nvPr/>
        </p:nvSpPr>
        <p:spPr>
          <a:xfrm>
            <a:off x="1448581" y="719376"/>
            <a:ext cx="6616800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r>
              <a:rPr lang="es-MX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NEMATODA</a:t>
            </a:r>
            <a:endParaRPr lang="es-MX" sz="3600" dirty="0"/>
          </a:p>
        </p:txBody>
      </p:sp>
      <p:pic>
        <p:nvPicPr>
          <p:cNvPr id="7" name="Picture 4" descr="anatomia | Nematodos, Faringe, Anatomía">
            <a:extLst>
              <a:ext uri="{FF2B5EF4-FFF2-40B4-BE49-F238E27FC236}">
                <a16:creationId xmlns:a16="http://schemas.microsoft.com/office/drawing/2014/main" id="{C9760C61-6210-AA47-BA10-D7BD43463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63582" y="2873105"/>
            <a:ext cx="3898890" cy="15510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A9AB32FD-F955-F747-817C-573283DFEB91}"/>
              </a:ext>
            </a:extLst>
          </p:cNvPr>
          <p:cNvSpPr/>
          <p:nvPr/>
        </p:nvSpPr>
        <p:spPr>
          <a:xfrm>
            <a:off x="2163582" y="3207258"/>
            <a:ext cx="643626" cy="386334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3AFBC159-8D32-CA4A-9C45-570421BF8F1F}"/>
              </a:ext>
            </a:extLst>
          </p:cNvPr>
          <p:cNvSpPr/>
          <p:nvPr/>
        </p:nvSpPr>
        <p:spPr>
          <a:xfrm>
            <a:off x="2769826" y="3022211"/>
            <a:ext cx="887773" cy="265176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AAF6BCFB-7B2A-C541-B334-B772748914F7}"/>
              </a:ext>
            </a:extLst>
          </p:cNvPr>
          <p:cNvSpPr/>
          <p:nvPr/>
        </p:nvSpPr>
        <p:spPr>
          <a:xfrm>
            <a:off x="2931370" y="4011307"/>
            <a:ext cx="887773" cy="265176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2" name="Imagen 1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108831B-6387-7F44-B31E-EB771BC1B2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3687" y="3859919"/>
            <a:ext cx="933014" cy="674468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3" name="Vista general de diapositiva 12">
                <a:extLst>
                  <a:ext uri="{FF2B5EF4-FFF2-40B4-BE49-F238E27FC236}">
                    <a16:creationId xmlns:a16="http://schemas.microsoft.com/office/drawing/2014/main" id="{E048E97F-69BC-6E44-88A7-C935570CA5C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09256717"/>
                  </p:ext>
                </p:extLst>
              </p:nvPr>
            </p:nvGraphicFramePr>
            <p:xfrm>
              <a:off x="7406701" y="3732692"/>
              <a:ext cx="1103123" cy="750578"/>
            </p:xfrm>
            <a:graphic>
              <a:graphicData uri="http://schemas.microsoft.com/office/powerpoint/2016/slidezoom">
                <pslz:sldZm>
                  <pslz:sldZmObj sldId="258" cId="0">
                    <pslz:zmPr id="{7E86A550-D387-2846-99D3-63356A23A7C9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03123" cy="75057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3" name="Vista general de diapositiva 12">
                <a:extLst>
                  <a:ext uri="{FF2B5EF4-FFF2-40B4-BE49-F238E27FC236}">
                    <a16:creationId xmlns:a16="http://schemas.microsoft.com/office/drawing/2014/main" id="{E048E97F-69BC-6E44-88A7-C935570CA5C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06701" y="3732692"/>
                <a:ext cx="1103123" cy="750578"/>
              </a:xfrm>
              <a:prstGeom prst="rect">
                <a:avLst/>
              </a:prstGeom>
            </p:spPr>
          </p:pic>
        </mc:Fallback>
      </mc:AlternateContent>
      <p:pic>
        <p:nvPicPr>
          <p:cNvPr id="14" name="Picture 2" descr="▷ NEMATODOS, todo lo que debes saber de estos gusanos y más">
            <a:extLst>
              <a:ext uri="{FF2B5EF4-FFF2-40B4-BE49-F238E27FC236}">
                <a16:creationId xmlns:a16="http://schemas.microsoft.com/office/drawing/2014/main" id="{49165F77-EA44-3F43-9197-F0E92EB2EB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4" t="31111" r="1121" b="5955"/>
          <a:stretch/>
        </p:blipFill>
        <p:spPr bwMode="auto">
          <a:xfrm>
            <a:off x="-1719072" y="1761716"/>
            <a:ext cx="2470895" cy="16387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770079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93;p17">
            <a:extLst>
              <a:ext uri="{FF2B5EF4-FFF2-40B4-BE49-F238E27FC236}">
                <a16:creationId xmlns:a16="http://schemas.microsoft.com/office/drawing/2014/main" id="{BC3EBBF4-3059-3641-BC58-9B157B9DE1BD}"/>
              </a:ext>
            </a:extLst>
          </p:cNvPr>
          <p:cNvSpPr txBox="1">
            <a:spLocks/>
          </p:cNvSpPr>
          <p:nvPr/>
        </p:nvSpPr>
        <p:spPr>
          <a:xfrm>
            <a:off x="1448581" y="1196624"/>
            <a:ext cx="6949258" cy="2131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63500" indent="0">
              <a:buFont typeface="Tinos"/>
              <a:buNone/>
            </a:pPr>
            <a:r>
              <a:rPr lang="es-ES" sz="1400" b="1" dirty="0"/>
              <a:t>REPRODUCCIÓN</a:t>
            </a:r>
          </a:p>
          <a:p>
            <a:pPr algn="just">
              <a:buSzPct val="100000"/>
            </a:pPr>
            <a:r>
              <a:rPr lang="es-MX" sz="1100" dirty="0"/>
              <a:t>Organismos dioicos, fertilización interna, puesta de huevos, desarrollo directo de las crías</a:t>
            </a:r>
          </a:p>
          <a:p>
            <a:pPr algn="just">
              <a:buSzPct val="100000"/>
            </a:pPr>
            <a:r>
              <a:rPr lang="es-MX" sz="1100" dirty="0"/>
              <a:t>Dimorfismo sexual</a:t>
            </a:r>
          </a:p>
          <a:p>
            <a:pPr lvl="1" algn="just">
              <a:buSzPct val="100000"/>
            </a:pPr>
            <a:r>
              <a:rPr lang="es-MX" sz="1100" dirty="0"/>
              <a:t>Machos: un solo testículo unido a un un espermiducto, que en su parte distal forma una vesícula seminal con glándula eyaculadora. La glándula eyaculadora se une a la parte terminal del recto y forma la cloaca, en la que hay espículas copulatorias</a:t>
            </a:r>
          </a:p>
          <a:p>
            <a:pPr lvl="1" algn="just">
              <a:buSzPct val="100000"/>
            </a:pPr>
            <a:r>
              <a:rPr lang="es-MX" sz="1100" dirty="0"/>
              <a:t>Hembra: dos ovarios que corren en direcciones opuestas, uno anterior y otro posterior. Los ovarios se conectan con el utero por medio de un oviducto, después del útero se encuentra la vagina, que desemboca al exterior a través de la vulva</a:t>
            </a:r>
            <a:endParaRPr lang="en" sz="2000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00E3FD75-5776-194C-8171-B6B0A56232F4}"/>
              </a:ext>
            </a:extLst>
          </p:cNvPr>
          <p:cNvSpPr/>
          <p:nvPr/>
        </p:nvSpPr>
        <p:spPr>
          <a:xfrm>
            <a:off x="5043193" y="3214332"/>
            <a:ext cx="2400023" cy="884094"/>
          </a:xfrm>
          <a:prstGeom prst="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Google Shape;92;p17">
            <a:extLst>
              <a:ext uri="{FF2B5EF4-FFF2-40B4-BE49-F238E27FC236}">
                <a16:creationId xmlns:a16="http://schemas.microsoft.com/office/drawing/2014/main" id="{4E8826BA-563E-C34B-8799-37249B742C2F}"/>
              </a:ext>
            </a:extLst>
          </p:cNvPr>
          <p:cNvSpPr txBox="1">
            <a:spLocks/>
          </p:cNvSpPr>
          <p:nvPr/>
        </p:nvSpPr>
        <p:spPr>
          <a:xfrm>
            <a:off x="1448581" y="719376"/>
            <a:ext cx="6616800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r>
              <a:rPr lang="es-MX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NEMATODA</a:t>
            </a:r>
            <a:endParaRPr lang="es-MX" sz="3600" dirty="0"/>
          </a:p>
        </p:txBody>
      </p:sp>
      <p:pic>
        <p:nvPicPr>
          <p:cNvPr id="13" name="Picture 10" descr="Biología de los nematodos | ¡Derechos Animales ya!">
            <a:extLst>
              <a:ext uri="{FF2B5EF4-FFF2-40B4-BE49-F238E27FC236}">
                <a16:creationId xmlns:a16="http://schemas.microsoft.com/office/drawing/2014/main" id="{5F576990-7B63-0C43-885A-4230C02EF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3144" y="3165770"/>
            <a:ext cx="3196599" cy="12945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Google Shape;93;p17">
            <a:extLst>
              <a:ext uri="{FF2B5EF4-FFF2-40B4-BE49-F238E27FC236}">
                <a16:creationId xmlns:a16="http://schemas.microsoft.com/office/drawing/2014/main" id="{0E566CF8-2C0B-0B46-9D6D-E1C38490F1A5}"/>
              </a:ext>
            </a:extLst>
          </p:cNvPr>
          <p:cNvSpPr txBox="1">
            <a:spLocks/>
          </p:cNvSpPr>
          <p:nvPr/>
        </p:nvSpPr>
        <p:spPr>
          <a:xfrm>
            <a:off x="4756981" y="3214332"/>
            <a:ext cx="2922740" cy="707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63500" indent="0" algn="ctr">
              <a:buSzPct val="100000"/>
              <a:buNone/>
            </a:pPr>
            <a:r>
              <a:rPr lang="es-MX" sz="1200" b="1" dirty="0"/>
              <a:t>Los huevecillos se incuban y se desarrollan en larvas, cada etapa larvaria concluye con una muda </a:t>
            </a:r>
          </a:p>
          <a:p>
            <a:pPr lvl="1"/>
            <a:endParaRPr lang="es-MX" sz="1400" dirty="0"/>
          </a:p>
          <a:p>
            <a:pPr marL="520700" lvl="1" indent="0">
              <a:buFont typeface="Tinos"/>
              <a:buNone/>
            </a:pPr>
            <a:endParaRPr lang="es-MX" sz="1400" b="1" dirty="0">
              <a:solidFill>
                <a:schemeClr val="tx1"/>
              </a:solidFill>
            </a:endParaRPr>
          </a:p>
          <a:p>
            <a:pPr lvl="1">
              <a:buFont typeface="Tinos"/>
              <a:buChar char="◈"/>
            </a:pPr>
            <a:endParaRPr lang="es-MX" sz="2800" dirty="0">
              <a:latin typeface="Century Gothic" panose="020B0502020202020204" pitchFamily="34" charset="0"/>
            </a:endParaRPr>
          </a:p>
          <a:p>
            <a:pPr marL="520700" lvl="1" indent="0">
              <a:buFont typeface="Tinos"/>
              <a:buNone/>
            </a:pPr>
            <a:endParaRPr lang="en" dirty="0"/>
          </a:p>
        </p:txBody>
      </p:sp>
      <p:pic>
        <p:nvPicPr>
          <p:cNvPr id="11" name="Imagen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2DAEAC2-AC48-A44C-8A62-30BDF5B6DE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0856" y="3075575"/>
            <a:ext cx="962971" cy="696124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1970DFD4-D503-7C47-AA8D-82527A1FE6A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04366823"/>
                  </p:ext>
                </p:extLst>
              </p:nvPr>
            </p:nvGraphicFramePr>
            <p:xfrm>
              <a:off x="7476414" y="3771699"/>
              <a:ext cx="1103123" cy="750578"/>
            </p:xfrm>
            <a:graphic>
              <a:graphicData uri="http://schemas.microsoft.com/office/powerpoint/2016/slidezoom">
                <pslz:sldZm>
                  <pslz:sldZmObj sldId="258" cId="0">
                    <pslz:zmPr id="{7E86A550-D387-2846-99D3-63356A23A7C9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03123" cy="75057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1970DFD4-D503-7C47-AA8D-82527A1FE6A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76414" y="3771699"/>
                <a:ext cx="1103123" cy="750578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Google Shape;93;p17">
            <a:extLst>
              <a:ext uri="{FF2B5EF4-FFF2-40B4-BE49-F238E27FC236}">
                <a16:creationId xmlns:a16="http://schemas.microsoft.com/office/drawing/2014/main" id="{0F107BE9-F412-7A47-B60D-3FF870BA01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-5926658" y="1319189"/>
            <a:ext cx="7005277" cy="27792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>
              <a:buNone/>
            </a:pPr>
            <a:r>
              <a:rPr lang="es-ES" sz="1400" b="1" dirty="0">
                <a:latin typeface="Bodoni MT" panose="02070603080606020203" pitchFamily="18" charset="0"/>
              </a:rPr>
              <a:t>SISTEMA NERVIOSO</a:t>
            </a:r>
            <a:endParaRPr lang="es-MX" sz="1400" dirty="0"/>
          </a:p>
          <a:p>
            <a:pPr>
              <a:buSzPct val="100000"/>
            </a:pPr>
            <a:r>
              <a:rPr lang="es-MX" sz="1400" dirty="0">
                <a:solidFill>
                  <a:schemeClr val="tx1"/>
                </a:solidFill>
              </a:rPr>
              <a:t>Consiste en un ganglio nervioso situado circularmente alrededor del esófago y de donde surgen un nervio ventral y un nervio dorsal que recorren todo el cuerpo del animal</a:t>
            </a:r>
          </a:p>
          <a:p>
            <a:pPr>
              <a:buSzPct val="100000"/>
            </a:pPr>
            <a:r>
              <a:rPr lang="es-MX" sz="1400" dirty="0">
                <a:solidFill>
                  <a:schemeClr val="tx1"/>
                </a:solidFill>
              </a:rPr>
              <a:t>Poseen unos órganos sensoriales cefálicos exclusivos llamados </a:t>
            </a:r>
            <a:r>
              <a:rPr lang="es-MX" sz="1400" b="1" dirty="0">
                <a:solidFill>
                  <a:schemeClr val="accent5"/>
                </a:solidFill>
              </a:rPr>
              <a:t>anfidios</a:t>
            </a:r>
            <a:r>
              <a:rPr lang="es-MX" sz="1400" dirty="0">
                <a:solidFill>
                  <a:schemeClr val="tx1"/>
                </a:solidFill>
              </a:rPr>
              <a:t>. Algunos además presentan organos sensoriales posteriores llamados </a:t>
            </a:r>
            <a:r>
              <a:rPr lang="es-MX" sz="1400" b="1" dirty="0">
                <a:solidFill>
                  <a:schemeClr val="accent5"/>
                </a:solidFill>
              </a:rPr>
              <a:t>fasmidios</a:t>
            </a:r>
          </a:p>
          <a:p>
            <a:pPr>
              <a:buSzPct val="100000"/>
            </a:pPr>
            <a:endParaRPr lang="es-MX" sz="1400" b="1" dirty="0">
              <a:solidFill>
                <a:schemeClr val="tx1"/>
              </a:solidFill>
            </a:endParaRPr>
          </a:p>
          <a:p>
            <a:pPr lvl="1">
              <a:buFont typeface="Tinos"/>
              <a:buChar char="◈"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520700" lvl="1" indent="0">
              <a:buNone/>
            </a:pPr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817072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>
            <a:spLocks noGrp="1"/>
          </p:cNvSpPr>
          <p:nvPr>
            <p:ph type="title"/>
          </p:nvPr>
        </p:nvSpPr>
        <p:spPr>
          <a:xfrm>
            <a:off x="1459992" y="660343"/>
            <a:ext cx="6988058" cy="76780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NEMATODA</a:t>
            </a:r>
            <a:endParaRPr sz="4000" dirty="0"/>
          </a:p>
        </p:txBody>
      </p:sp>
      <p:sp>
        <p:nvSpPr>
          <p:cNvPr id="119" name="Google Shape;119;p20"/>
          <p:cNvSpPr txBox="1">
            <a:spLocks noGrp="1"/>
          </p:cNvSpPr>
          <p:nvPr>
            <p:ph type="body" idx="1"/>
          </p:nvPr>
        </p:nvSpPr>
        <p:spPr>
          <a:xfrm>
            <a:off x="1617411" y="1358724"/>
            <a:ext cx="2698558" cy="15710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" sz="1400" b="1" dirty="0" err="1">
                <a:solidFill>
                  <a:schemeClr val="tx1"/>
                </a:solidFill>
              </a:rPr>
              <a:t>Clase</a:t>
            </a:r>
            <a:r>
              <a:rPr lang="en" sz="1400" b="1" dirty="0">
                <a:solidFill>
                  <a:schemeClr val="tx1"/>
                </a:solidFill>
              </a:rPr>
              <a:t> </a:t>
            </a:r>
            <a:r>
              <a:rPr lang="es-MX" sz="1400" b="1" dirty="0">
                <a:solidFill>
                  <a:schemeClr val="tx1"/>
                </a:solidFill>
              </a:rPr>
              <a:t>Secernentea</a:t>
            </a:r>
          </a:p>
          <a:p>
            <a:pPr marL="285750" indent="-285750" algn="just"/>
            <a:r>
              <a:rPr lang="es-MX" sz="1400" dirty="0">
                <a:solidFill>
                  <a:schemeClr val="tx1"/>
                </a:solidFill>
              </a:rPr>
              <a:t>La mayoría son nematodos terrestres, presentan glándulas fasmidiales</a:t>
            </a:r>
            <a:endParaRPr sz="1400" dirty="0">
              <a:solidFill>
                <a:schemeClr val="tx1"/>
              </a:solidFill>
            </a:endParaRPr>
          </a:p>
        </p:txBody>
      </p:sp>
      <p:sp>
        <p:nvSpPr>
          <p:cNvPr id="121" name="Google Shape;121;p20"/>
          <p:cNvSpPr txBox="1">
            <a:spLocks noGrp="1"/>
          </p:cNvSpPr>
          <p:nvPr>
            <p:ph type="body" idx="3"/>
          </p:nvPr>
        </p:nvSpPr>
        <p:spPr>
          <a:xfrm>
            <a:off x="4572000" y="1356127"/>
            <a:ext cx="2843699" cy="14483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" sz="1400" b="1" dirty="0" err="1">
                <a:solidFill>
                  <a:schemeClr val="tx1"/>
                </a:solidFill>
              </a:rPr>
              <a:t>Clase</a:t>
            </a:r>
            <a:r>
              <a:rPr lang="en" sz="1400" b="1" dirty="0">
                <a:solidFill>
                  <a:schemeClr val="tx1"/>
                </a:solidFill>
              </a:rPr>
              <a:t> </a:t>
            </a:r>
            <a:r>
              <a:rPr lang="es-MX" sz="1400" b="1" dirty="0">
                <a:solidFill>
                  <a:schemeClr val="tx1"/>
                </a:solidFill>
              </a:rPr>
              <a:t>Adenophorea</a:t>
            </a:r>
            <a:endParaRPr lang="en" sz="1400" b="1" dirty="0">
              <a:solidFill>
                <a:schemeClr val="tx1"/>
              </a:solidFill>
            </a:endParaRPr>
          </a:p>
          <a:p>
            <a:pPr marL="285750" indent="-285750" algn="just">
              <a:buSzPct val="100000"/>
            </a:pPr>
            <a:r>
              <a:rPr lang="es-MX" sz="1400" dirty="0">
                <a:solidFill>
                  <a:schemeClr val="tx1"/>
                </a:solidFill>
              </a:rPr>
              <a:t>Nematodos acuáticos. Entre sus características destacan la ausencia de glándulas fasmidiales</a:t>
            </a:r>
            <a:endParaRPr sz="1400" dirty="0">
              <a:solidFill>
                <a:schemeClr val="tx1"/>
              </a:solidFill>
            </a:endParaRPr>
          </a:p>
        </p:txBody>
      </p:sp>
      <p:pic>
        <p:nvPicPr>
          <p:cNvPr id="3074" name="Picture 2" descr="Clase Adenophorea: nematodos adenofóreos">
            <a:extLst>
              <a:ext uri="{FF2B5EF4-FFF2-40B4-BE49-F238E27FC236}">
                <a16:creationId xmlns:a16="http://schemas.microsoft.com/office/drawing/2014/main" id="{3500F12D-1431-7745-A3D2-12D1AAED5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835" y="2801911"/>
            <a:ext cx="2064755" cy="13967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80" name="Picture 8" descr="Strongyloides stercoralis | Wiki Reino Animalia | Fandom">
            <a:extLst>
              <a:ext uri="{FF2B5EF4-FFF2-40B4-BE49-F238E27FC236}">
                <a16:creationId xmlns:a16="http://schemas.microsoft.com/office/drawing/2014/main" id="{1F086DDB-78B0-5E47-A49B-F08F95569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312" y="2801911"/>
            <a:ext cx="2064755" cy="13967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Vista general de diapositiva 8">
                <a:extLst>
                  <a:ext uri="{FF2B5EF4-FFF2-40B4-BE49-F238E27FC236}">
                    <a16:creationId xmlns:a16="http://schemas.microsoft.com/office/drawing/2014/main" id="{059C3C65-F66D-1244-A472-6F3AA5549C1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09256717"/>
                  </p:ext>
                </p:extLst>
              </p:nvPr>
            </p:nvGraphicFramePr>
            <p:xfrm>
              <a:off x="7406701" y="3732692"/>
              <a:ext cx="1103123" cy="750578"/>
            </p:xfrm>
            <a:graphic>
              <a:graphicData uri="http://schemas.microsoft.com/office/powerpoint/2016/slidezoom">
                <pslz:sldZm>
                  <pslz:sldZmObj sldId="258" cId="0">
                    <pslz:zmPr id="{7E86A550-D387-2846-99D3-63356A23A7C9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03123" cy="75057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Vista general de diapositiva 8">
                <a:extLst>
                  <a:ext uri="{FF2B5EF4-FFF2-40B4-BE49-F238E27FC236}">
                    <a16:creationId xmlns:a16="http://schemas.microsoft.com/office/drawing/2014/main" id="{059C3C65-F66D-1244-A472-6F3AA5549C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06701" y="3732692"/>
                <a:ext cx="1103123" cy="750578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Google Shape;93;p17">
            <a:extLst>
              <a:ext uri="{FF2B5EF4-FFF2-40B4-BE49-F238E27FC236}">
                <a16:creationId xmlns:a16="http://schemas.microsoft.com/office/drawing/2014/main" id="{D5C9CF90-76A3-7F44-A5AB-FC4374AA3731}"/>
              </a:ext>
            </a:extLst>
          </p:cNvPr>
          <p:cNvSpPr txBox="1">
            <a:spLocks/>
          </p:cNvSpPr>
          <p:nvPr/>
        </p:nvSpPr>
        <p:spPr>
          <a:xfrm>
            <a:off x="-6030804" y="1296015"/>
            <a:ext cx="6949258" cy="2131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63500" indent="0">
              <a:buFont typeface="Tinos"/>
              <a:buNone/>
            </a:pPr>
            <a:r>
              <a:rPr lang="es-ES" sz="1400" b="1" dirty="0"/>
              <a:t>REPRODUCCIÓN</a:t>
            </a:r>
          </a:p>
          <a:p>
            <a:pPr algn="just">
              <a:buSzPct val="100000"/>
            </a:pPr>
            <a:r>
              <a:rPr lang="es-MX" sz="1100" dirty="0"/>
              <a:t>Organismos dioicos, fertilización interna, puesta de huevos, desarrollo directo de las crías</a:t>
            </a:r>
          </a:p>
          <a:p>
            <a:pPr algn="just">
              <a:buSzPct val="100000"/>
            </a:pPr>
            <a:r>
              <a:rPr lang="es-MX" sz="1100" dirty="0"/>
              <a:t>Dimorfismo sexual</a:t>
            </a:r>
          </a:p>
          <a:p>
            <a:pPr lvl="1" algn="just">
              <a:buSzPct val="100000"/>
            </a:pPr>
            <a:r>
              <a:rPr lang="es-MX" sz="1100" dirty="0"/>
              <a:t>Machos: un solo testículo unido a un un espermiducto, que en su parte distal forma una vesícula seminal con glándula eyaculadora. La glándula eyaculadora se une a la parte terminal del recto y forma la cloaca, en la que hay espículas copulatorias</a:t>
            </a:r>
          </a:p>
          <a:p>
            <a:pPr lvl="1" algn="just">
              <a:buSzPct val="100000"/>
            </a:pPr>
            <a:r>
              <a:rPr lang="es-MX" sz="1100" dirty="0"/>
              <a:t>Hembra: dos ovarios que corren en direcciones opuestas, uno anterior y otro posterior. Los ovarios se conectan con el utero por medio de un oviducto, después del útero se encuentra la vagina, que desemboca al exterior a través de la vulva</a:t>
            </a:r>
            <a:endParaRPr lang="en" sz="2000" dirty="0"/>
          </a:p>
        </p:txBody>
      </p:sp>
    </p:spTree>
    <p:extLst>
      <p:ext uri="{BB962C8B-B14F-4D97-AF65-F5344CB8AC3E}">
        <p14:creationId xmlns:p14="http://schemas.microsoft.com/office/powerpoint/2010/main" val="31940849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4" y="719375"/>
            <a:ext cx="6975685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ANATOMÍA NEMATODA</a:t>
            </a:r>
            <a:endParaRPr sz="3600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7C5C82B-5306-FC46-8C80-7BBA78319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071" y="1419275"/>
            <a:ext cx="4846321" cy="29584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Vista general de diapositiva 6">
                <a:extLst>
                  <a:ext uri="{FF2B5EF4-FFF2-40B4-BE49-F238E27FC236}">
                    <a16:creationId xmlns:a16="http://schemas.microsoft.com/office/drawing/2014/main" id="{3C226F77-12D2-3849-A658-30B2FE95423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20797133"/>
                  </p:ext>
                </p:extLst>
              </p:nvPr>
            </p:nvGraphicFramePr>
            <p:xfrm>
              <a:off x="7282071" y="3647892"/>
              <a:ext cx="1227754" cy="835378"/>
            </p:xfrm>
            <a:graphic>
              <a:graphicData uri="http://schemas.microsoft.com/office/powerpoint/2016/slidezoom">
                <pslz:sldZm>
                  <pslz:sldZmObj sldId="258" cId="0">
                    <pslz:zmPr id="{7E86A550-D387-2846-99D3-63356A23A7C9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227754" cy="83537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Vista general de diapositiva 6">
                <a:extLst>
                  <a:ext uri="{FF2B5EF4-FFF2-40B4-BE49-F238E27FC236}">
                    <a16:creationId xmlns:a16="http://schemas.microsoft.com/office/drawing/2014/main" id="{3C226F77-12D2-3849-A658-30B2FE95423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282071" y="3647892"/>
                <a:ext cx="1227754" cy="83537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341056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FILOGENIA NEMATODA</a:t>
            </a:r>
            <a:endParaRPr sz="4000" dirty="0"/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1556176" y="1419275"/>
            <a:ext cx="4442318" cy="29553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buSzPct val="100000"/>
            </a:pPr>
            <a:r>
              <a:rPr lang="es-MX" sz="1200" dirty="0"/>
              <a:t>Ancestro común de origen marino.</a:t>
            </a:r>
          </a:p>
          <a:p>
            <a:pPr algn="just">
              <a:buSzPct val="100000"/>
            </a:pPr>
            <a:r>
              <a:rPr lang="es-MX" sz="1200" dirty="0"/>
              <a:t>Forman parte del grupo de los asquelmintos</a:t>
            </a:r>
          </a:p>
          <a:p>
            <a:pPr algn="just">
              <a:buSzPct val="100000"/>
            </a:pPr>
            <a:r>
              <a:rPr lang="es-MX" sz="1200" dirty="0"/>
              <a:t>Estrechamente ligados a Nematomorpha:</a:t>
            </a:r>
          </a:p>
          <a:p>
            <a:pPr lvl="1" algn="just">
              <a:buSzPct val="100000"/>
            </a:pPr>
            <a:r>
              <a:rPr lang="es-MX" sz="1200" dirty="0"/>
              <a:t>Ciclo de vida</a:t>
            </a:r>
          </a:p>
          <a:p>
            <a:pPr lvl="1" algn="just">
              <a:buSzPct val="100000"/>
            </a:pPr>
            <a:r>
              <a:rPr lang="es-MX" sz="1200" dirty="0"/>
              <a:t>Homoplasia (evolución convergente)</a:t>
            </a:r>
          </a:p>
          <a:p>
            <a:pPr lvl="1" algn="just">
              <a:buSzPct val="100000"/>
            </a:pPr>
            <a:endParaRPr lang="es-MX" sz="1200" dirty="0"/>
          </a:p>
          <a:p>
            <a:pPr lvl="1" algn="just">
              <a:buSzPct val="100000"/>
            </a:pPr>
            <a:endParaRPr lang="es-MX" sz="1200" dirty="0"/>
          </a:p>
          <a:p>
            <a:pPr algn="just">
              <a:buSzPct val="100000"/>
            </a:pPr>
            <a:r>
              <a:rPr lang="es-MX" sz="1200" dirty="0"/>
              <a:t>División bipartita del Phylum:</a:t>
            </a:r>
          </a:p>
          <a:p>
            <a:pPr lvl="1" algn="just">
              <a:buSzPct val="100000"/>
            </a:pPr>
            <a:r>
              <a:rPr lang="es-MX" sz="1200" dirty="0"/>
              <a:t>Adenophorea (gran parte marina)</a:t>
            </a:r>
          </a:p>
          <a:p>
            <a:pPr lvl="1" algn="just">
              <a:buSzPct val="100000"/>
            </a:pPr>
            <a:r>
              <a:rPr lang="es-MX" sz="1200" dirty="0"/>
              <a:t>Secernentea (gran parte terrestres)</a:t>
            </a:r>
          </a:p>
          <a:p>
            <a:pPr algn="just">
              <a:buSzPct val="110000"/>
            </a:pPr>
            <a:endParaRPr lang="es-MX" sz="1200" dirty="0"/>
          </a:p>
          <a:p>
            <a:pPr>
              <a:buSzPct val="110000"/>
            </a:pPr>
            <a:endParaRPr lang="es-MX" sz="1200" dirty="0"/>
          </a:p>
        </p:txBody>
      </p:sp>
      <p:pic>
        <p:nvPicPr>
          <p:cNvPr id="1026" name="Picture 2" descr="Documento sin título">
            <a:extLst>
              <a:ext uri="{FF2B5EF4-FFF2-40B4-BE49-F238E27FC236}">
                <a16:creationId xmlns:a16="http://schemas.microsoft.com/office/drawing/2014/main" id="{85974E2E-E4D2-E24D-96E8-54BA70D55A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47"/>
          <a:stretch/>
        </p:blipFill>
        <p:spPr bwMode="auto">
          <a:xfrm>
            <a:off x="5257800" y="1556395"/>
            <a:ext cx="2860341" cy="20758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Vista general de diapositiva 8">
                <a:extLst>
                  <a:ext uri="{FF2B5EF4-FFF2-40B4-BE49-F238E27FC236}">
                    <a16:creationId xmlns:a16="http://schemas.microsoft.com/office/drawing/2014/main" id="{3278A0E8-47D6-D140-82A9-632DDD26CF4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09256717"/>
                  </p:ext>
                </p:extLst>
              </p:nvPr>
            </p:nvGraphicFramePr>
            <p:xfrm>
              <a:off x="7406701" y="3732692"/>
              <a:ext cx="1103123" cy="750578"/>
            </p:xfrm>
            <a:graphic>
              <a:graphicData uri="http://schemas.microsoft.com/office/powerpoint/2016/slidezoom">
                <pslz:sldZm>
                  <pslz:sldZmObj sldId="258" cId="0">
                    <pslz:zmPr id="{7E86A550-D387-2846-99D3-63356A23A7C9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03123" cy="75057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Vista general de diapositiva 8">
                <a:extLst>
                  <a:ext uri="{FF2B5EF4-FFF2-40B4-BE49-F238E27FC236}">
                    <a16:creationId xmlns:a16="http://schemas.microsoft.com/office/drawing/2014/main" id="{3278A0E8-47D6-D140-82A9-632DDD26CF4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06701" y="3732692"/>
                <a:ext cx="1103123" cy="75057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643527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56;p12">
            <a:extLst>
              <a:ext uri="{FF2B5EF4-FFF2-40B4-BE49-F238E27FC236}">
                <a16:creationId xmlns:a16="http://schemas.microsoft.com/office/drawing/2014/main" id="{86839C0E-30C4-ED40-BCC5-D5E1C9ECC02E}"/>
              </a:ext>
            </a:extLst>
          </p:cNvPr>
          <p:cNvSpPr txBox="1">
            <a:spLocks/>
          </p:cNvSpPr>
          <p:nvPr/>
        </p:nvSpPr>
        <p:spPr>
          <a:xfrm>
            <a:off x="1258957" y="381001"/>
            <a:ext cx="7189093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algn="ctr"/>
            <a:r>
              <a:rPr lang="es-MX" sz="45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PHYLUM NEMATOMORPHA</a:t>
            </a:r>
          </a:p>
        </p:txBody>
      </p:sp>
      <p:sp>
        <p:nvSpPr>
          <p:cNvPr id="27" name="Google Shape;86;p16">
            <a:extLst>
              <a:ext uri="{FF2B5EF4-FFF2-40B4-BE49-F238E27FC236}">
                <a16:creationId xmlns:a16="http://schemas.microsoft.com/office/drawing/2014/main" id="{6BD467BF-DB4B-894B-A48D-BF9A93D3AB33}"/>
              </a:ext>
            </a:extLst>
          </p:cNvPr>
          <p:cNvSpPr txBox="1">
            <a:spLocks/>
          </p:cNvSpPr>
          <p:nvPr/>
        </p:nvSpPr>
        <p:spPr>
          <a:xfrm>
            <a:off x="1550787" y="3235462"/>
            <a:ext cx="6744127" cy="2095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nos"/>
              <a:buChar char="◈"/>
              <a:defRPr sz="30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◆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◇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⬥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indent="0" algn="ctr">
              <a:buNone/>
            </a:pPr>
            <a:r>
              <a:rPr lang="es-MX" sz="1800" dirty="0">
                <a:solidFill>
                  <a:schemeClr val="tx1"/>
                </a:solidFill>
              </a:rPr>
              <a:t> Conocidos como gusanos gordianos, </a:t>
            </a:r>
            <a:r>
              <a:rPr lang="es-MX" sz="1800" dirty="0"/>
              <a:t>son un filo de gusanos parasitoides, con aparato digestivo extremadamente reducido, ya que es una estructura no funcional en adultos, los cuales no se alimentan </a:t>
            </a:r>
            <a:endParaRPr lang="es-MX" sz="1100" dirty="0"/>
          </a:p>
          <a:p>
            <a:pPr marL="0" indent="0" algn="ctr">
              <a:buNone/>
            </a:pPr>
            <a:endParaRPr lang="es-MX" sz="1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Vista general de diapositiva 3">
                <a:extLst>
                  <a:ext uri="{FF2B5EF4-FFF2-40B4-BE49-F238E27FC236}">
                    <a16:creationId xmlns:a16="http://schemas.microsoft.com/office/drawing/2014/main" id="{97243F93-ABA3-8246-92B5-3F44BB9C7AD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63103819"/>
                  </p:ext>
                </p:extLst>
              </p:nvPr>
            </p:nvGraphicFramePr>
            <p:xfrm>
              <a:off x="3419426" y="1262814"/>
              <a:ext cx="2802469" cy="2365721"/>
            </p:xfrm>
            <a:graphic>
              <a:graphicData uri="http://schemas.microsoft.com/office/powerpoint/2016/slidezoom">
                <pslz:sldZm>
                  <pslz:sldZmObj sldId="258" cId="0">
                    <pslz:zmPr id="{8C2757B9-DECD-B14B-B9AE-964DE6192E77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802469" cy="2365721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Vista general de diapositiva 3">
                <a:extLst>
                  <a:ext uri="{FF2B5EF4-FFF2-40B4-BE49-F238E27FC236}">
                    <a16:creationId xmlns:a16="http://schemas.microsoft.com/office/drawing/2014/main" id="{97243F93-ABA3-8246-92B5-3F44BB9C7AD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19426" y="1262814"/>
                <a:ext cx="2802469" cy="236572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074739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4" y="719375"/>
            <a:ext cx="7076838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NEMATOMORPHA</a:t>
            </a:r>
            <a:endParaRPr sz="3600" dirty="0"/>
          </a:p>
        </p:txBody>
      </p:sp>
      <p:pic>
        <p:nvPicPr>
          <p:cNvPr id="12" name="Imagen 1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DD4779B-FE66-6D48-9878-0A942AA90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7060" y="3951570"/>
            <a:ext cx="847959" cy="612983"/>
          </a:xfrm>
          <a:prstGeom prst="rect">
            <a:avLst/>
          </a:prstGeom>
        </p:spPr>
      </p:pic>
      <p:sp>
        <p:nvSpPr>
          <p:cNvPr id="13" name="Google Shape;129;p21">
            <a:extLst>
              <a:ext uri="{FF2B5EF4-FFF2-40B4-BE49-F238E27FC236}">
                <a16:creationId xmlns:a16="http://schemas.microsoft.com/office/drawing/2014/main" id="{F424A90B-A50E-4B46-8AF1-607CD2A6A0AF}"/>
              </a:ext>
            </a:extLst>
          </p:cNvPr>
          <p:cNvSpPr txBox="1">
            <a:spLocks/>
          </p:cNvSpPr>
          <p:nvPr/>
        </p:nvSpPr>
        <p:spPr>
          <a:xfrm>
            <a:off x="1828980" y="1614400"/>
            <a:ext cx="4006472" cy="3063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algn="just">
              <a:buSzPct val="100000"/>
            </a:pPr>
            <a:r>
              <a:rPr lang="es-MX" sz="1600" dirty="0"/>
              <a:t>Pseudocelomados</a:t>
            </a:r>
          </a:p>
          <a:p>
            <a:pPr algn="just">
              <a:buSzPct val="100000"/>
            </a:pPr>
            <a:r>
              <a:rPr lang="es-MX" sz="1600" dirty="0"/>
              <a:t>Simetría bilateral </a:t>
            </a:r>
          </a:p>
          <a:p>
            <a:pPr algn="just">
              <a:buSzPct val="100000"/>
            </a:pPr>
            <a:r>
              <a:rPr lang="es-MX" sz="1600" dirty="0"/>
              <a:t>Triblásticos</a:t>
            </a:r>
          </a:p>
          <a:p>
            <a:pPr algn="just">
              <a:buSzPct val="100000"/>
            </a:pPr>
            <a:r>
              <a:rPr lang="es-MX" sz="1600" dirty="0"/>
              <a:t>En forma de filamento y delgados </a:t>
            </a:r>
          </a:p>
          <a:p>
            <a:pPr algn="just">
              <a:buSzPct val="100000"/>
            </a:pPr>
            <a:r>
              <a:rPr lang="es-MX" sz="1600" dirty="0"/>
              <a:t>Sin región cefálica definida</a:t>
            </a:r>
          </a:p>
          <a:p>
            <a:pPr algn="just">
              <a:buSzPct val="100000"/>
            </a:pPr>
            <a:r>
              <a:rPr lang="es-MX" sz="1600" dirty="0"/>
              <a:t>Cuerpo rodeado por una cutícula</a:t>
            </a:r>
          </a:p>
        </p:txBody>
      </p:sp>
      <p:pic>
        <p:nvPicPr>
          <p:cNvPr id="8" name="Marcador de contenido 4" descr="Imagen que contiene competencia de atletismo, deporte, baloncesto&#10;&#10;Descripción generada automáticamente">
            <a:extLst>
              <a:ext uri="{FF2B5EF4-FFF2-40B4-BE49-F238E27FC236}">
                <a16:creationId xmlns:a16="http://schemas.microsoft.com/office/drawing/2014/main" id="{62116775-89F0-344E-817C-4D19EBE29D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10" y="1492175"/>
            <a:ext cx="2593274" cy="23136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Vista general de diapositiva 8">
                <a:extLst>
                  <a:ext uri="{FF2B5EF4-FFF2-40B4-BE49-F238E27FC236}">
                    <a16:creationId xmlns:a16="http://schemas.microsoft.com/office/drawing/2014/main" id="{F3C7071E-5B6B-614F-8D55-14C3F909516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30872137"/>
                  </p:ext>
                </p:extLst>
              </p:nvPr>
            </p:nvGraphicFramePr>
            <p:xfrm>
              <a:off x="7315020" y="3686300"/>
              <a:ext cx="1174371" cy="991352"/>
            </p:xfrm>
            <a:graphic>
              <a:graphicData uri="http://schemas.microsoft.com/office/powerpoint/2016/slidezoom">
                <pslz:sldZm>
                  <pslz:sldZmObj sldId="258" cId="0">
                    <pslz:zmPr id="{8C2757B9-DECD-B14B-B9AE-964DE6192E77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74371" cy="991352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Vista general de diapositiva 8">
                <a:extLst>
                  <a:ext uri="{FF2B5EF4-FFF2-40B4-BE49-F238E27FC236}">
                    <a16:creationId xmlns:a16="http://schemas.microsoft.com/office/drawing/2014/main" id="{F3C7071E-5B6B-614F-8D55-14C3F909516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15020" y="3686300"/>
                <a:ext cx="1174371" cy="99135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777418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4" y="719375"/>
            <a:ext cx="7076837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NEMATOMORPHA</a:t>
            </a:r>
            <a:endParaRPr sz="3600" dirty="0"/>
          </a:p>
        </p:txBody>
      </p:sp>
      <p:sp>
        <p:nvSpPr>
          <p:cNvPr id="13" name="Google Shape;129;p21">
            <a:extLst>
              <a:ext uri="{FF2B5EF4-FFF2-40B4-BE49-F238E27FC236}">
                <a16:creationId xmlns:a16="http://schemas.microsoft.com/office/drawing/2014/main" id="{F424A90B-A50E-4B46-8AF1-607CD2A6A0AF}"/>
              </a:ext>
            </a:extLst>
          </p:cNvPr>
          <p:cNvSpPr txBox="1">
            <a:spLocks/>
          </p:cNvSpPr>
          <p:nvPr/>
        </p:nvSpPr>
        <p:spPr>
          <a:xfrm>
            <a:off x="1556174" y="1444865"/>
            <a:ext cx="6343176" cy="759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>
              <a:buSzPct val="100000"/>
            </a:pPr>
            <a:r>
              <a:rPr lang="es-MX" sz="1400" dirty="0"/>
              <a:t>Carecen de un aparato respiratorio, su respiración se lleva a cabo por difusión</a:t>
            </a:r>
          </a:p>
          <a:p>
            <a:pPr algn="just">
              <a:buSzPct val="100000"/>
            </a:pPr>
            <a:r>
              <a:rPr lang="es-MX" sz="1400" dirty="0"/>
              <a:t>De igual manera el sistema circulatorio y excretor están ausentes, las funciones se realizan a nivel celular</a:t>
            </a:r>
          </a:p>
          <a:p>
            <a:pPr marL="63500" indent="0">
              <a:buNone/>
            </a:pPr>
            <a:endParaRPr lang="es-MX" sz="1500" dirty="0"/>
          </a:p>
          <a:p>
            <a:pPr marL="63500" indent="0">
              <a:buNone/>
            </a:pPr>
            <a:endParaRPr lang="es-MX" sz="1500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FCA3C5AC-AC6E-E345-B768-1390E3EC73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78" b="97222" l="4000" r="93500">
                        <a14:foregroundMark x1="83000" y1="4365" x2="78500" y2="13889"/>
                        <a14:foregroundMark x1="78500" y1="13889" x2="77914" y2="13941"/>
                        <a14:foregroundMark x1="64457" y1="20470" x2="64000" y2="25000"/>
                        <a14:foregroundMark x1="64783" y1="17233" x2="64552" y2="19519"/>
                        <a14:foregroundMark x1="64000" y1="25000" x2="66500" y2="35317"/>
                        <a14:foregroundMark x1="65623" y1="41353" x2="65000" y2="45635"/>
                        <a14:foregroundMark x1="66500" y1="35317" x2="66505" y2="35285"/>
                        <a14:foregroundMark x1="63952" y1="41399" x2="59500" y2="23413"/>
                        <a14:foregroundMark x1="65000" y1="45635" x2="64566" y2="43882"/>
                        <a14:foregroundMark x1="59500" y1="23413" x2="50500" y2="15873"/>
                        <a14:foregroundMark x1="50500" y1="15873" x2="36500" y2="18651"/>
                        <a14:foregroundMark x1="36500" y1="18651" x2="30000" y2="29365"/>
                        <a14:foregroundMark x1="30000" y1="29365" x2="30000" y2="40873"/>
                        <a14:foregroundMark x1="30000" y1="40873" x2="38000" y2="29762"/>
                        <a14:foregroundMark x1="38000" y1="29762" x2="39500" y2="26190"/>
                        <a14:foregroundMark x1="43500" y1="20635" x2="55000" y2="25000"/>
                        <a14:foregroundMark x1="55000" y1="25000" x2="60000" y2="34524"/>
                        <a14:foregroundMark x1="60000" y1="34524" x2="59000" y2="43254"/>
                        <a14:foregroundMark x1="49020" y1="68651" x2="45500" y2="74603"/>
                        <a14:foregroundMark x1="57000" y1="55159" x2="49020" y2="68651"/>
                        <a14:foregroundMark x1="43317" y1="83614" x2="43000" y2="84921"/>
                        <a14:foregroundMark x1="44002" y1="80787" x2="43796" y2="81635"/>
                        <a14:foregroundMark x1="45500" y1="74603" x2="44241" y2="79798"/>
                        <a14:foregroundMark x1="43775" y1="87793" x2="46000" y2="96032"/>
                        <a14:foregroundMark x1="43000" y1="84921" x2="43769" y2="87770"/>
                        <a14:foregroundMark x1="53136" y1="94673" x2="58500" y2="93651"/>
                        <a14:foregroundMark x1="46000" y1="96032" x2="51402" y2="95003"/>
                        <a14:foregroundMark x1="65764" y1="79762" x2="66849" y2="77688"/>
                        <a14:foregroundMark x1="65265" y1="80716" x2="65764" y2="79762"/>
                        <a14:foregroundMark x1="58500" y1="93651" x2="64871" y2="81470"/>
                        <a14:foregroundMark x1="68377" y1="69055" x2="66000" y2="61508"/>
                        <a14:foregroundMark x1="62141" y1="60714" x2="52500" y2="58730"/>
                        <a14:foregroundMark x1="64070" y1="61111" x2="62141" y2="60714"/>
                        <a14:foregroundMark x1="66000" y1="61508" x2="64070" y2="61111"/>
                        <a14:foregroundMark x1="36854" y1="62923" x2="32494" y2="64092"/>
                        <a14:foregroundMark x1="52500" y1="58730" x2="49472" y2="59541"/>
                        <a14:foregroundMark x1="15917" y1="58776" x2="16000" y2="58333"/>
                        <a14:foregroundMark x1="28870" y1="59981" x2="29501" y2="60062"/>
                        <a14:foregroundMark x1="16000" y1="58333" x2="18755" y2="58686"/>
                        <a14:foregroundMark x1="7863" y1="59049" x2="7500" y2="59127"/>
                        <a14:foregroundMark x1="20500" y1="56349" x2="7961" y2="59028"/>
                        <a14:foregroundMark x1="7500" y1="59127" x2="8500" y2="69444"/>
                        <a14:foregroundMark x1="10073" y1="70352" x2="19500" y2="75794"/>
                        <a14:foregroundMark x1="8500" y1="69444" x2="8687" y2="69552"/>
                        <a14:foregroundMark x1="19500" y1="75794" x2="20021" y2="75711"/>
                        <a14:foregroundMark x1="44964" y1="67930" x2="56500" y2="62698"/>
                        <a14:foregroundMark x1="43258" y1="68704" x2="43535" y2="68578"/>
                        <a14:foregroundMark x1="56500" y1="62698" x2="57000" y2="62698"/>
                        <a14:foregroundMark x1="68624" y1="78266" x2="65000" y2="79762"/>
                        <a14:foregroundMark x1="63500" y1="79762" x2="62000" y2="79762"/>
                        <a14:foregroundMark x1="65000" y1="79762" x2="64500" y2="79762"/>
                        <a14:foregroundMark x1="72318" y1="68714" x2="72951" y2="67944"/>
                        <a14:foregroundMark x1="69377" y1="79762" x2="66500" y2="80556"/>
                        <a14:foregroundMark x1="69732" y1="79664" x2="69377" y2="79762"/>
                        <a14:foregroundMark x1="71456" y1="79188" x2="71382" y2="79208"/>
                        <a14:foregroundMark x1="92867" y1="64792" x2="93500" y2="62698"/>
                        <a14:foregroundMark x1="90500" y1="72619" x2="90603" y2="72279"/>
                        <a14:foregroundMark x1="93500" y1="62698" x2="92044" y2="62394"/>
                        <a14:foregroundMark x1="83000" y1="2778" x2="83000" y2="2778"/>
                        <a14:foregroundMark x1="69100" y1="79762" x2="71000" y2="72222"/>
                        <a14:foregroundMark x1="68500" y1="82143" x2="69100" y2="79762"/>
                        <a14:foregroundMark x1="39500" y1="87698" x2="22000" y2="84524"/>
                        <a14:foregroundMark x1="42390" y1="72055" x2="43500" y2="73016"/>
                        <a14:foregroundMark x1="38459" y1="68651" x2="42010" y2="71726"/>
                        <a14:foregroundMark x1="38000" y1="68254" x2="38459" y2="68651"/>
                        <a14:foregroundMark x1="3970" y1="72619" x2="4000" y2="73413"/>
                        <a14:foregroundMark x1="3500" y1="60317" x2="3970" y2="72619"/>
                        <a14:foregroundMark x1="4000" y1="73413" x2="4000" y2="73413"/>
                        <a14:foregroundMark x1="44000" y1="96032" x2="53009" y2="97007"/>
                        <a14:foregroundMark x1="64896" y1="14377" x2="63000" y2="15079"/>
                        <a14:foregroundMark x1="63000" y1="17783" x2="63000" y2="19048"/>
                        <a14:foregroundMark x1="63000" y1="15079" x2="63000" y2="17298"/>
                        <a14:foregroundMark x1="64667" y1="14729" x2="61500" y2="17063"/>
                        <a14:foregroundMark x1="77151" y1="11920" x2="76988" y2="12087"/>
                        <a14:foregroundMark x1="79500" y1="9524" x2="77302" y2="11767"/>
                        <a14:foregroundMark x1="78500" y1="9921" x2="79000" y2="7143"/>
                        <a14:foregroundMark x1="76000" y1="12302" x2="80000" y2="4365"/>
                        <a14:backgroundMark x1="40500" y1="57143" x2="40500" y2="57143"/>
                        <a14:backgroundMark x1="19500" y1="64683" x2="19500" y2="64683"/>
                        <a14:backgroundMark x1="32500" y1="78968" x2="32500" y2="78968"/>
                        <a14:backgroundMark x1="76000" y1="76190" x2="87000" y2="65079"/>
                        <a14:backgroundMark x1="90500" y1="64286" x2="77500" y2="71429"/>
                        <a14:backgroundMark x1="77500" y1="71429" x2="88500" y2="65079"/>
                        <a14:backgroundMark x1="88500" y1="65079" x2="89500" y2="63492"/>
                        <a14:backgroundMark x1="86500" y1="63095" x2="90000" y2="64286"/>
                        <a14:backgroundMark x1="91000" y1="62302" x2="86500" y2="61905"/>
                        <a14:backgroundMark x1="77000" y1="70238" x2="72000" y2="79365"/>
                        <a14:backgroundMark x1="72000" y1="79365" x2="83000" y2="74206"/>
                        <a14:backgroundMark x1="83000" y1="74206" x2="84000" y2="72222"/>
                        <a14:backgroundMark x1="71000" y1="80556" x2="72500" y2="77778"/>
                        <a14:backgroundMark x1="70500" y1="81349" x2="71000" y2="76587"/>
                        <a14:backgroundMark x1="25000" y1="64286" x2="12500" y2="64683"/>
                        <a14:backgroundMark x1="12500" y1="64683" x2="25500" y2="64286"/>
                        <a14:backgroundMark x1="25500" y1="64286" x2="23000" y2="66270"/>
                        <a14:backgroundMark x1="27500" y1="65873" x2="27500" y2="65873"/>
                        <a14:backgroundMark x1="27500" y1="65079" x2="27500" y2="65079"/>
                        <a14:backgroundMark x1="28000" y1="65079" x2="25500" y2="65079"/>
                        <a14:backgroundMark x1="27000" y1="64683" x2="29000" y2="66270"/>
                        <a14:backgroundMark x1="31000" y1="59127" x2="33500" y2="61111"/>
                        <a14:backgroundMark x1="47500" y1="81746" x2="48500" y2="81349"/>
                        <a14:backgroundMark x1="45500" y1="84524" x2="45500" y2="82937"/>
                        <a14:backgroundMark x1="44500" y1="86508" x2="45500" y2="81746"/>
                        <a14:backgroundMark x1="24000" y1="76190" x2="33500" y2="74206"/>
                        <a14:backgroundMark x1="19500" y1="77778" x2="26000" y2="75794"/>
                        <a14:backgroundMark x1="19000" y1="76984" x2="23000" y2="76984"/>
                        <a14:backgroundMark x1="19500" y1="76984" x2="21500" y2="76190"/>
                        <a14:backgroundMark x1="37000" y1="62698" x2="50000" y2="58730"/>
                        <a14:backgroundMark x1="36000" y1="62302" x2="36000" y2="62302"/>
                        <a14:backgroundMark x1="66500" y1="60714" x2="66500" y2="60714"/>
                        <a14:backgroundMark x1="66500" y1="61111" x2="66500" y2="61111"/>
                        <a14:backgroundMark x1="44000" y1="85317" x2="44000" y2="82143"/>
                        <a14:backgroundMark x1="64500" y1="79762" x2="64500" y2="79762"/>
                        <a14:backgroundMark x1="64500" y1="79762" x2="63500" y2="79762"/>
                        <a14:backgroundMark x1="44000" y1="68651" x2="44000" y2="68651"/>
                        <a14:backgroundMark x1="43500" y1="68651" x2="45000" y2="66667"/>
                        <a14:backgroundMark x1="43000" y1="69048" x2="43000" y2="68254"/>
                        <a14:backgroundMark x1="66000" y1="61508" x2="65500" y2="60317"/>
                        <a14:backgroundMark x1="64000" y1="45238" x2="65000" y2="38889"/>
                        <a14:backgroundMark x1="65000" y1="21825" x2="65000" y2="20635"/>
                        <a14:backgroundMark x1="4000" y1="74206" x2="4000" y2="74206"/>
                        <a14:backgroundMark x1="4000" y1="73413" x2="4000" y2="73413"/>
                        <a14:backgroundMark x1="4000" y1="72619" x2="4000" y2="72619"/>
                        <a14:backgroundMark x1="55500" y1="97222" x2="55500" y2="97222"/>
                        <a14:backgroundMark x1="55500" y1="97619" x2="53500" y2="97619"/>
                        <a14:backgroundMark x1="66500" y1="11905" x2="71053" y2="10500"/>
                        <a14:backgroundMark x1="75500" y1="11508" x2="72000" y2="9127"/>
                        <a14:backgroundMark x1="76500" y1="11111" x2="74000" y2="8333"/>
                        <a14:backgroundMark x1="75000" y1="11905" x2="75500" y2="9127"/>
                        <a14:backgroundMark x1="77000" y1="11111" x2="75500" y2="8333"/>
                        <a14:backgroundMark x1="77851" y1="9073" x2="78500" y2="8730"/>
                        <a14:backgroundMark x1="74000" y1="11111" x2="77353" y2="93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97179" y="2369037"/>
            <a:ext cx="1802364" cy="2270979"/>
          </a:xfrm>
          <a:prstGeom prst="rect">
            <a:avLst/>
          </a:prstGeom>
        </p:spPr>
      </p:pic>
      <p:sp>
        <p:nvSpPr>
          <p:cNvPr id="20" name="Google Shape;127;p21">
            <a:extLst>
              <a:ext uri="{FF2B5EF4-FFF2-40B4-BE49-F238E27FC236}">
                <a16:creationId xmlns:a16="http://schemas.microsoft.com/office/drawing/2014/main" id="{CE78511C-A45A-804A-AEA1-F233906E12FE}"/>
              </a:ext>
            </a:extLst>
          </p:cNvPr>
          <p:cNvSpPr/>
          <p:nvPr/>
        </p:nvSpPr>
        <p:spPr>
          <a:xfrm>
            <a:off x="2452654" y="2548649"/>
            <a:ext cx="3222959" cy="1911754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9" name="Imagen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8F7E95E-86F7-9F48-BB02-579D2F942E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7060" y="3951570"/>
            <a:ext cx="847959" cy="612983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Vista general de diapositiva 9">
                <a:extLst>
                  <a:ext uri="{FF2B5EF4-FFF2-40B4-BE49-F238E27FC236}">
                    <a16:creationId xmlns:a16="http://schemas.microsoft.com/office/drawing/2014/main" id="{4501EF23-4FE7-8E4D-86D3-1CB4759909A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2630104"/>
                  </p:ext>
                </p:extLst>
              </p:nvPr>
            </p:nvGraphicFramePr>
            <p:xfrm>
              <a:off x="7315020" y="3686300"/>
              <a:ext cx="1174371" cy="991352"/>
            </p:xfrm>
            <a:graphic>
              <a:graphicData uri="http://schemas.microsoft.com/office/powerpoint/2016/slidezoom">
                <pslz:sldZm>
                  <pslz:sldZmObj sldId="258" cId="0">
                    <pslz:zmPr id="{8C2757B9-DECD-B14B-B9AE-964DE6192E77}" returnToParent="0" imageType="cover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74371" cy="991352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Vista general de diapositiva 9">
                <a:extLst>
                  <a:ext uri="{FF2B5EF4-FFF2-40B4-BE49-F238E27FC236}">
                    <a16:creationId xmlns:a16="http://schemas.microsoft.com/office/drawing/2014/main" id="{4501EF23-4FE7-8E4D-86D3-1CB4759909A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315020" y="3686300"/>
                <a:ext cx="1174371" cy="991352"/>
              </a:xfrm>
              <a:prstGeom prst="rect">
                <a:avLst/>
              </a:prstGeom>
            </p:spPr>
          </p:pic>
        </mc:Fallback>
      </mc:AlternateContent>
      <p:pic>
        <p:nvPicPr>
          <p:cNvPr id="14" name="Marcador de contenido 4" descr="Imagen que contiene competencia de atletismo, deporte, baloncesto&#10;&#10;Descripción generada automáticamente">
            <a:extLst>
              <a:ext uri="{FF2B5EF4-FFF2-40B4-BE49-F238E27FC236}">
                <a16:creationId xmlns:a16="http://schemas.microsoft.com/office/drawing/2014/main" id="{BACEEF46-CC7D-734D-AFC6-09F89B5CA4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665" y="1372668"/>
            <a:ext cx="2593274" cy="23136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618863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4" y="719375"/>
            <a:ext cx="7085802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NEMATOMORPHA</a:t>
            </a:r>
            <a:endParaRPr sz="3600" dirty="0"/>
          </a:p>
        </p:txBody>
      </p:sp>
      <p:sp>
        <p:nvSpPr>
          <p:cNvPr id="13" name="Google Shape;129;p21">
            <a:extLst>
              <a:ext uri="{FF2B5EF4-FFF2-40B4-BE49-F238E27FC236}">
                <a16:creationId xmlns:a16="http://schemas.microsoft.com/office/drawing/2014/main" id="{F424A90B-A50E-4B46-8AF1-607CD2A6A0AF}"/>
              </a:ext>
            </a:extLst>
          </p:cNvPr>
          <p:cNvSpPr txBox="1">
            <a:spLocks/>
          </p:cNvSpPr>
          <p:nvPr/>
        </p:nvSpPr>
        <p:spPr>
          <a:xfrm>
            <a:off x="1531175" y="1302647"/>
            <a:ext cx="4258599" cy="2363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63500" indent="0" algn="just">
              <a:buNone/>
            </a:pPr>
            <a:r>
              <a:rPr lang="es-MX" sz="1600" b="1" dirty="0"/>
              <a:t>NUTRICIÓN</a:t>
            </a:r>
          </a:p>
          <a:p>
            <a:pPr algn="just">
              <a:buSzPct val="100000"/>
            </a:pPr>
            <a:r>
              <a:rPr lang="es-MX" sz="1200" dirty="0"/>
              <a:t>El intestino es muy largo y recorre toda la longitud del animal</a:t>
            </a:r>
          </a:p>
          <a:p>
            <a:pPr algn="just">
              <a:buSzPct val="100000"/>
            </a:pPr>
            <a:r>
              <a:rPr lang="es-MX" sz="1200" dirty="0"/>
              <a:t>Al eclosionar las larvas nematomorfas tienen una probóscide eversible armada con espinas para penetrar en el hospedador</a:t>
            </a:r>
          </a:p>
          <a:p>
            <a:pPr algn="just">
              <a:buSzPct val="100000"/>
            </a:pPr>
            <a:r>
              <a:rPr lang="es-MX" sz="1200" dirty="0"/>
              <a:t>El tubo digestivo es vestigial y los adultos no se alimentan</a:t>
            </a:r>
          </a:p>
          <a:p>
            <a:pPr algn="just">
              <a:buSzPct val="100000"/>
            </a:pPr>
            <a:endParaRPr lang="es-MX" sz="1400" dirty="0"/>
          </a:p>
          <a:p>
            <a:pPr algn="just">
              <a:buSzPct val="100000"/>
            </a:pPr>
            <a:endParaRPr lang="es-MX" sz="1500" dirty="0"/>
          </a:p>
        </p:txBody>
      </p:sp>
      <p:pic>
        <p:nvPicPr>
          <p:cNvPr id="10" name="Imagen 9" descr="Imagen que contiene gato, vidrio, viejo, pelota&#10;&#10;Descripción generada automáticamente">
            <a:extLst>
              <a:ext uri="{FF2B5EF4-FFF2-40B4-BE49-F238E27FC236}">
                <a16:creationId xmlns:a16="http://schemas.microsoft.com/office/drawing/2014/main" id="{4C67957F-0FEE-EE46-AEEC-6D3518DFBC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774" y="1724173"/>
            <a:ext cx="2504504" cy="1520302"/>
          </a:xfrm>
          <a:prstGeom prst="rect">
            <a:avLst/>
          </a:prstGeom>
        </p:spPr>
      </p:pic>
      <p:sp>
        <p:nvSpPr>
          <p:cNvPr id="14" name="Google Shape;129;p21">
            <a:extLst>
              <a:ext uri="{FF2B5EF4-FFF2-40B4-BE49-F238E27FC236}">
                <a16:creationId xmlns:a16="http://schemas.microsoft.com/office/drawing/2014/main" id="{FB22F22F-2A69-7344-AAD6-CF57E01F947B}"/>
              </a:ext>
            </a:extLst>
          </p:cNvPr>
          <p:cNvSpPr txBox="1">
            <a:spLocks/>
          </p:cNvSpPr>
          <p:nvPr/>
        </p:nvSpPr>
        <p:spPr>
          <a:xfrm>
            <a:off x="3300549" y="3514541"/>
            <a:ext cx="2489225" cy="2363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63500" indent="0" algn="ctr">
              <a:buSzPct val="100000"/>
              <a:buNone/>
            </a:pPr>
            <a:r>
              <a:rPr lang="es-MX" sz="1200" b="1" dirty="0"/>
              <a:t>Los adultos tienden a alimentarse de los nutrientes retenidos en la etapa larvaria parasitaria</a:t>
            </a:r>
            <a:endParaRPr lang="es-MX" sz="1400" dirty="0"/>
          </a:p>
        </p:txBody>
      </p:sp>
      <p:pic>
        <p:nvPicPr>
          <p:cNvPr id="17" name="Picture 2" descr="Phylum Nematomorpha - ScienceDirect">
            <a:extLst>
              <a:ext uri="{FF2B5EF4-FFF2-40B4-BE49-F238E27FC236}">
                <a16:creationId xmlns:a16="http://schemas.microsoft.com/office/drawing/2014/main" id="{C036A550-71BA-D94C-AA2B-DD441B041D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146" y="3335385"/>
            <a:ext cx="1616403" cy="10696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n 1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757FBA3-DD6B-D440-80C1-3AA3EA31F9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7060" y="3951570"/>
            <a:ext cx="847959" cy="612983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0B761C74-7148-B646-8AEC-74F74B1EAF1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2630104"/>
                  </p:ext>
                </p:extLst>
              </p:nvPr>
            </p:nvGraphicFramePr>
            <p:xfrm>
              <a:off x="7315020" y="3686300"/>
              <a:ext cx="1174371" cy="991352"/>
            </p:xfrm>
            <a:graphic>
              <a:graphicData uri="http://schemas.microsoft.com/office/powerpoint/2016/slidezoom">
                <pslz:sldZm>
                  <pslz:sldZmObj sldId="258" cId="0">
                    <pslz:zmPr id="{8C2757B9-DECD-B14B-B9AE-964DE6192E77}" returnToParent="0" imageType="cover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74371" cy="991352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0B761C74-7148-B646-8AEC-74F74B1EAF1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315020" y="3686300"/>
                <a:ext cx="1174371" cy="991352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Google Shape;129;p21">
            <a:extLst>
              <a:ext uri="{FF2B5EF4-FFF2-40B4-BE49-F238E27FC236}">
                <a16:creationId xmlns:a16="http://schemas.microsoft.com/office/drawing/2014/main" id="{630889FE-7450-5946-9B31-433130672802}"/>
              </a:ext>
            </a:extLst>
          </p:cNvPr>
          <p:cNvSpPr txBox="1">
            <a:spLocks/>
          </p:cNvSpPr>
          <p:nvPr/>
        </p:nvSpPr>
        <p:spPr>
          <a:xfrm>
            <a:off x="-5434348" y="1419275"/>
            <a:ext cx="6343176" cy="759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>
              <a:buSzPct val="100000"/>
            </a:pPr>
            <a:r>
              <a:rPr lang="es-MX" sz="1400" dirty="0"/>
              <a:t>Carecen de un aparato respiratorio, su respiración se lleva a cabo por difusión</a:t>
            </a:r>
          </a:p>
          <a:p>
            <a:pPr algn="just">
              <a:buSzPct val="100000"/>
            </a:pPr>
            <a:r>
              <a:rPr lang="es-MX" sz="1400" dirty="0"/>
              <a:t>De igual manera el sistema circulatorio y excretor están ausentes, las funciones se realizan a nivel celular</a:t>
            </a:r>
          </a:p>
          <a:p>
            <a:pPr marL="63500" indent="0">
              <a:buNone/>
            </a:pPr>
            <a:endParaRPr lang="es-MX" sz="1500" dirty="0"/>
          </a:p>
          <a:p>
            <a:pPr marL="63500" indent="0">
              <a:buNone/>
            </a:pPr>
            <a:endParaRPr lang="es-MX" sz="1500" dirty="0"/>
          </a:p>
        </p:txBody>
      </p:sp>
    </p:spTree>
    <p:extLst>
      <p:ext uri="{BB962C8B-B14F-4D97-AF65-F5344CB8AC3E}">
        <p14:creationId xmlns:p14="http://schemas.microsoft.com/office/powerpoint/2010/main" val="11831753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29;p21">
            <a:extLst>
              <a:ext uri="{FF2B5EF4-FFF2-40B4-BE49-F238E27FC236}">
                <a16:creationId xmlns:a16="http://schemas.microsoft.com/office/drawing/2014/main" id="{F424A90B-A50E-4B46-8AF1-607CD2A6A0AF}"/>
              </a:ext>
            </a:extLst>
          </p:cNvPr>
          <p:cNvSpPr txBox="1">
            <a:spLocks/>
          </p:cNvSpPr>
          <p:nvPr/>
        </p:nvSpPr>
        <p:spPr>
          <a:xfrm>
            <a:off x="4613227" y="1292972"/>
            <a:ext cx="3560473" cy="3131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63500" indent="0" algn="just">
              <a:buNone/>
            </a:pPr>
            <a:r>
              <a:rPr lang="es-MX" sz="1600" b="1" dirty="0"/>
              <a:t>SISTEMA NERVIOSO</a:t>
            </a:r>
          </a:p>
          <a:p>
            <a:pPr marL="63500" indent="0" algn="just">
              <a:buNone/>
            </a:pPr>
            <a:endParaRPr lang="es-MX" sz="1800" b="1" dirty="0"/>
          </a:p>
          <a:p>
            <a:pPr algn="just">
              <a:buSzPct val="100000"/>
            </a:pPr>
            <a:r>
              <a:rPr lang="es-ES" altLang="es-MX" sz="1400" dirty="0"/>
              <a:t>Formado por un anillo nervioso </a:t>
            </a:r>
            <a:r>
              <a:rPr lang="es-ES" altLang="es-MX" sz="1400" dirty="0" err="1"/>
              <a:t>cincumetrico</a:t>
            </a:r>
            <a:r>
              <a:rPr lang="es-ES" altLang="es-MX" sz="1400" dirty="0"/>
              <a:t> a la altura de la cabeza, un cordón nervioso </a:t>
            </a:r>
            <a:r>
              <a:rPr lang="es-ES" altLang="es-MX" sz="1400" dirty="0" err="1"/>
              <a:t>medioventral</a:t>
            </a:r>
            <a:r>
              <a:rPr lang="es-ES" altLang="es-MX" sz="1400" dirty="0"/>
              <a:t> en el engrosamiento </a:t>
            </a:r>
            <a:r>
              <a:rPr lang="es-ES" altLang="es-MX" sz="1400" dirty="0" err="1"/>
              <a:t>epidermal</a:t>
            </a:r>
            <a:r>
              <a:rPr lang="es-ES" altLang="es-MX" sz="1400" dirty="0"/>
              <a:t> y un ganglio anal.  Ubicado en una región de la cabeza llamada </a:t>
            </a:r>
            <a:r>
              <a:rPr lang="es-ES" altLang="es-MX" sz="1400" dirty="0" err="1"/>
              <a:t>calota</a:t>
            </a:r>
            <a:r>
              <a:rPr lang="es-ES" altLang="es-MX" sz="1400" dirty="0"/>
              <a:t> </a:t>
            </a:r>
          </a:p>
          <a:p>
            <a:pPr algn="just">
              <a:buSzPct val="100000"/>
            </a:pPr>
            <a:endParaRPr lang="es-MX" sz="1400" dirty="0"/>
          </a:p>
          <a:p>
            <a:pPr algn="just">
              <a:buSzPct val="100000"/>
            </a:pPr>
            <a:endParaRPr lang="es-MX" sz="1500" dirty="0"/>
          </a:p>
        </p:txBody>
      </p:sp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4" y="719375"/>
            <a:ext cx="6975685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NEMATOMORPHA</a:t>
            </a:r>
            <a:endParaRPr sz="3600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EFD142F-3F46-DC4F-9D3D-A6102D118F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66" r="12517" b="2890"/>
          <a:stretch/>
        </p:blipFill>
        <p:spPr>
          <a:xfrm>
            <a:off x="1767406" y="1666371"/>
            <a:ext cx="2728940" cy="2384354"/>
          </a:xfrm>
          <a:prstGeom prst="ellipse">
            <a:avLst/>
          </a:prstGeom>
        </p:spPr>
      </p:pic>
      <p:sp>
        <p:nvSpPr>
          <p:cNvPr id="14" name="Elipse 13">
            <a:extLst>
              <a:ext uri="{FF2B5EF4-FFF2-40B4-BE49-F238E27FC236}">
                <a16:creationId xmlns:a16="http://schemas.microsoft.com/office/drawing/2014/main" id="{D6FEE48A-B6FC-964D-93AD-E3A1E64F9F3E}"/>
              </a:ext>
            </a:extLst>
          </p:cNvPr>
          <p:cNvSpPr/>
          <p:nvPr/>
        </p:nvSpPr>
        <p:spPr>
          <a:xfrm>
            <a:off x="3431176" y="3306764"/>
            <a:ext cx="661852" cy="386334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" name="Imagen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A87053B-9CC7-0540-BA05-4344CA2852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7060" y="3951570"/>
            <a:ext cx="847959" cy="612983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5" name="Vista general de diapositiva 14">
                <a:extLst>
                  <a:ext uri="{FF2B5EF4-FFF2-40B4-BE49-F238E27FC236}">
                    <a16:creationId xmlns:a16="http://schemas.microsoft.com/office/drawing/2014/main" id="{7274B94A-AFB9-E44D-8C83-11E64A4129B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2630104"/>
                  </p:ext>
                </p:extLst>
              </p:nvPr>
            </p:nvGraphicFramePr>
            <p:xfrm>
              <a:off x="7315020" y="3686300"/>
              <a:ext cx="1174371" cy="991352"/>
            </p:xfrm>
            <a:graphic>
              <a:graphicData uri="http://schemas.microsoft.com/office/powerpoint/2016/slidezoom">
                <pslz:sldZm>
                  <pslz:sldZmObj sldId="258" cId="0">
                    <pslz:zmPr id="{8C2757B9-DECD-B14B-B9AE-964DE6192E77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74371" cy="991352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5" name="Vista general de diapositiva 14">
                <a:extLst>
                  <a:ext uri="{FF2B5EF4-FFF2-40B4-BE49-F238E27FC236}">
                    <a16:creationId xmlns:a16="http://schemas.microsoft.com/office/drawing/2014/main" id="{7274B94A-AFB9-E44D-8C83-11E64A4129B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15020" y="3686300"/>
                <a:ext cx="1174371" cy="991352"/>
              </a:xfrm>
              <a:prstGeom prst="rect">
                <a:avLst/>
              </a:prstGeom>
            </p:spPr>
          </p:pic>
        </mc:Fallback>
      </mc:AlternateContent>
      <p:pic>
        <p:nvPicPr>
          <p:cNvPr id="16" name="Imagen 15" descr="Imagen que contiene gato, vidrio, viejo, pelota&#10;&#10;Descripción generada automáticamente">
            <a:extLst>
              <a:ext uri="{FF2B5EF4-FFF2-40B4-BE49-F238E27FC236}">
                <a16:creationId xmlns:a16="http://schemas.microsoft.com/office/drawing/2014/main" id="{310B8B2B-8760-2B40-AEC7-67C0A60925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7759" y="1786462"/>
            <a:ext cx="2504504" cy="1520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176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4" y="719375"/>
            <a:ext cx="6975685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NEMATOMORPHA</a:t>
            </a:r>
            <a:endParaRPr sz="3600" dirty="0"/>
          </a:p>
        </p:txBody>
      </p:sp>
      <p:sp>
        <p:nvSpPr>
          <p:cNvPr id="13" name="Google Shape;129;p21">
            <a:extLst>
              <a:ext uri="{FF2B5EF4-FFF2-40B4-BE49-F238E27FC236}">
                <a16:creationId xmlns:a16="http://schemas.microsoft.com/office/drawing/2014/main" id="{F424A90B-A50E-4B46-8AF1-607CD2A6A0AF}"/>
              </a:ext>
            </a:extLst>
          </p:cNvPr>
          <p:cNvSpPr txBox="1">
            <a:spLocks/>
          </p:cNvSpPr>
          <p:nvPr/>
        </p:nvSpPr>
        <p:spPr>
          <a:xfrm>
            <a:off x="1330669" y="1273788"/>
            <a:ext cx="5143236" cy="2737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63500" indent="0">
              <a:buNone/>
            </a:pPr>
            <a:r>
              <a:rPr lang="es-MX" sz="1400" b="1" dirty="0"/>
              <a:t>REPRODUCCIÓN</a:t>
            </a:r>
            <a:endParaRPr lang="es-MX" sz="1200" b="1" dirty="0"/>
          </a:p>
          <a:p>
            <a:pPr algn="just">
              <a:buSzPct val="100000"/>
            </a:pPr>
            <a:r>
              <a:rPr lang="es-MX" sz="1200" dirty="0"/>
              <a:t>Fertilización interna</a:t>
            </a:r>
          </a:p>
          <a:p>
            <a:pPr algn="just">
              <a:buSzPct val="100000"/>
            </a:pPr>
            <a:r>
              <a:rPr lang="es-MX" sz="1200" dirty="0"/>
              <a:t>Son dioicos </a:t>
            </a:r>
          </a:p>
          <a:p>
            <a:pPr lvl="1" algn="just">
              <a:buSzPct val="100000"/>
            </a:pPr>
            <a:r>
              <a:rPr lang="es-MX" sz="1200" dirty="0"/>
              <a:t>Machos: hay uno o dos testículos alargados que se continúan cada uno con un espermiducto que desemboca en la cloaca</a:t>
            </a:r>
          </a:p>
          <a:p>
            <a:pPr lvl="1" algn="just">
              <a:buSzPct val="100000"/>
            </a:pPr>
            <a:r>
              <a:rPr lang="es-MX" sz="1200" dirty="0"/>
              <a:t>Hembras: los ovarios jóvenes son alargados y simples, pero los maduros forman divertículos laterales donde se almacenan los óvulos, posteriormente actuaran como úteros. Los dos oviductos se unen y forman un atrio común donde se originara un receptáculo seminal, el cual desembocara a la cloaca</a:t>
            </a:r>
            <a:endParaRPr lang="es-MX" sz="150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BDD4D3AE-4F6F-CF4E-A9D7-6F7A8CDD4D50}"/>
              </a:ext>
            </a:extLst>
          </p:cNvPr>
          <p:cNvSpPr/>
          <p:nvPr/>
        </p:nvSpPr>
        <p:spPr>
          <a:xfrm>
            <a:off x="1384853" y="1419276"/>
            <a:ext cx="5143236" cy="2147354"/>
          </a:xfrm>
          <a:prstGeom prst="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2" name="Imagen 11" descr="Imagen que contiene cadena, collar&#10;&#10;Descripción generada automáticamente">
            <a:extLst>
              <a:ext uri="{FF2B5EF4-FFF2-40B4-BE49-F238E27FC236}">
                <a16:creationId xmlns:a16="http://schemas.microsoft.com/office/drawing/2014/main" id="{9950AF08-AB4B-6542-8B09-E0D2E916BF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125" b="93563" l="9912" r="89912">
                        <a14:foregroundMark x1="63009" y1="10500" x2="63009" y2="10500"/>
                        <a14:foregroundMark x1="58938" y1="93563" x2="58938" y2="93563"/>
                        <a14:foregroundMark x1="41062" y1="88250" x2="41062" y2="88250"/>
                        <a14:foregroundMark x1="39823" y1="10500" x2="39823" y2="10500"/>
                        <a14:foregroundMark x1="80885" y1="7125" x2="80885" y2="7125"/>
                        <a14:foregroundMark x1="78053" y1="7563" x2="78053" y2="7563"/>
                        <a14:foregroundMark x1="71327" y1="93563" x2="71327" y2="93563"/>
                        <a14:foregroundMark x1="47965" y1="83938" x2="47965" y2="83938"/>
                        <a14:foregroundMark x1="47965" y1="85375" x2="47965" y2="85375"/>
                        <a14:backgroundMark x1="54867" y1="16750" x2="54867" y2="16750"/>
                        <a14:backgroundMark x1="43894" y1="58813" x2="43894" y2="58813"/>
                        <a14:backgroundMark x1="30265" y1="70375" x2="30265" y2="70375"/>
                        <a14:backgroundMark x1="43894" y1="24000" x2="43894" y2="24000"/>
                        <a14:backgroundMark x1="32920" y1="39938" x2="32920" y2="399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2223">
            <a:off x="6903337" y="1091351"/>
            <a:ext cx="1158782" cy="3287329"/>
          </a:xfrm>
          <a:prstGeom prst="rect">
            <a:avLst/>
          </a:prstGeom>
        </p:spPr>
      </p:pic>
      <p:sp>
        <p:nvSpPr>
          <p:cNvPr id="16" name="Google Shape;129;p21">
            <a:extLst>
              <a:ext uri="{FF2B5EF4-FFF2-40B4-BE49-F238E27FC236}">
                <a16:creationId xmlns:a16="http://schemas.microsoft.com/office/drawing/2014/main" id="{B933DBCD-D1C0-B143-AF7C-BB8349F1C9CE}"/>
              </a:ext>
            </a:extLst>
          </p:cNvPr>
          <p:cNvSpPr txBox="1">
            <a:spLocks/>
          </p:cNvSpPr>
          <p:nvPr/>
        </p:nvSpPr>
        <p:spPr>
          <a:xfrm>
            <a:off x="1026308" y="3622350"/>
            <a:ext cx="5337623" cy="828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520700" lvl="1" indent="0" algn="ctr">
              <a:buSzPct val="100000"/>
              <a:buNone/>
            </a:pPr>
            <a:r>
              <a:rPr lang="es-MX" sz="1200" b="1" dirty="0"/>
              <a:t>Durante la copula: un macho forma bucles y se sujeta fuertemente del extremo posterior de la hembra y depositan el esperma cerca del poro cloacal. Las hembras descargan sus huevos en el agua en largas hileras </a:t>
            </a:r>
          </a:p>
          <a:p>
            <a:pPr lvl="1" algn="just">
              <a:buSzPct val="100000"/>
            </a:pPr>
            <a:endParaRPr lang="es-MX" sz="1200" dirty="0"/>
          </a:p>
          <a:p>
            <a:pPr algn="just">
              <a:buSzPct val="100000"/>
            </a:pPr>
            <a:endParaRPr lang="es-MX" sz="1200" dirty="0"/>
          </a:p>
          <a:p>
            <a:pPr marL="63500" indent="0">
              <a:buNone/>
            </a:pPr>
            <a:endParaRPr lang="es-MX" sz="1500" dirty="0"/>
          </a:p>
        </p:txBody>
      </p:sp>
      <p:pic>
        <p:nvPicPr>
          <p:cNvPr id="9" name="Imagen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EB949A4-EB7F-7249-822B-23AE3D7492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2118" y="3260138"/>
            <a:ext cx="847959" cy="612983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Vista general de diapositiva 9">
                <a:extLst>
                  <a:ext uri="{FF2B5EF4-FFF2-40B4-BE49-F238E27FC236}">
                    <a16:creationId xmlns:a16="http://schemas.microsoft.com/office/drawing/2014/main" id="{8472C18B-1BF3-2E48-B1EB-ADE35D6323E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2630104"/>
                  </p:ext>
                </p:extLst>
              </p:nvPr>
            </p:nvGraphicFramePr>
            <p:xfrm>
              <a:off x="7315020" y="3686300"/>
              <a:ext cx="1174371" cy="991352"/>
            </p:xfrm>
            <a:graphic>
              <a:graphicData uri="http://schemas.microsoft.com/office/powerpoint/2016/slidezoom">
                <pslz:sldZm>
                  <pslz:sldZmObj sldId="258" cId="0">
                    <pslz:zmPr id="{8C2757B9-DECD-B14B-B9AE-964DE6192E77}" returnToParent="0" imageType="cover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74371" cy="991352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Vista general de diapositiva 9">
                <a:extLst>
                  <a:ext uri="{FF2B5EF4-FFF2-40B4-BE49-F238E27FC236}">
                    <a16:creationId xmlns:a16="http://schemas.microsoft.com/office/drawing/2014/main" id="{8472C18B-1BF3-2E48-B1EB-ADE35D6323E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315020" y="3686300"/>
                <a:ext cx="1174371" cy="991352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Google Shape;129;p21">
            <a:extLst>
              <a:ext uri="{FF2B5EF4-FFF2-40B4-BE49-F238E27FC236}">
                <a16:creationId xmlns:a16="http://schemas.microsoft.com/office/drawing/2014/main" id="{619F3A33-868E-D941-85AD-454FEB27903F}"/>
              </a:ext>
            </a:extLst>
          </p:cNvPr>
          <p:cNvSpPr txBox="1">
            <a:spLocks/>
          </p:cNvSpPr>
          <p:nvPr/>
        </p:nvSpPr>
        <p:spPr>
          <a:xfrm>
            <a:off x="-2847236" y="1273788"/>
            <a:ext cx="3560473" cy="3131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63500" indent="0" algn="just">
              <a:buNone/>
            </a:pPr>
            <a:r>
              <a:rPr lang="es-MX" sz="1600" b="1" dirty="0"/>
              <a:t>SISTEMA NERVIOSO</a:t>
            </a:r>
          </a:p>
          <a:p>
            <a:pPr marL="63500" indent="0" algn="just">
              <a:buNone/>
            </a:pPr>
            <a:endParaRPr lang="es-MX" sz="1800" b="1" dirty="0"/>
          </a:p>
          <a:p>
            <a:pPr algn="just">
              <a:buSzPct val="100000"/>
            </a:pPr>
            <a:r>
              <a:rPr lang="es-ES" altLang="es-MX" sz="1400" dirty="0"/>
              <a:t>Formado por un anillo nervioso </a:t>
            </a:r>
            <a:r>
              <a:rPr lang="es-ES" altLang="es-MX" sz="1400" dirty="0" err="1"/>
              <a:t>cincumetrico</a:t>
            </a:r>
            <a:r>
              <a:rPr lang="es-ES" altLang="es-MX" sz="1400" dirty="0"/>
              <a:t> a la altura de la cabeza, un cordón nervioso </a:t>
            </a:r>
            <a:r>
              <a:rPr lang="es-ES" altLang="es-MX" sz="1400" dirty="0" err="1"/>
              <a:t>medioventral</a:t>
            </a:r>
            <a:r>
              <a:rPr lang="es-ES" altLang="es-MX" sz="1400" dirty="0"/>
              <a:t> en el engrosamiento </a:t>
            </a:r>
            <a:r>
              <a:rPr lang="es-ES" altLang="es-MX" sz="1400" dirty="0" err="1"/>
              <a:t>epidermal</a:t>
            </a:r>
            <a:r>
              <a:rPr lang="es-ES" altLang="es-MX" sz="1400" dirty="0"/>
              <a:t> y un ganglio anal.  Ubicado en una región de la cabeza llamada </a:t>
            </a:r>
            <a:r>
              <a:rPr lang="es-ES" altLang="es-MX" sz="1400" dirty="0" err="1"/>
              <a:t>calota</a:t>
            </a:r>
            <a:r>
              <a:rPr lang="es-ES" altLang="es-MX" sz="1400" dirty="0"/>
              <a:t> </a:t>
            </a:r>
          </a:p>
          <a:p>
            <a:pPr algn="just">
              <a:buSzPct val="100000"/>
            </a:pPr>
            <a:endParaRPr lang="es-MX" sz="1400" dirty="0"/>
          </a:p>
          <a:p>
            <a:pPr algn="just">
              <a:buSzPct val="100000"/>
            </a:pPr>
            <a:endParaRPr lang="es-MX" sz="1500" dirty="0"/>
          </a:p>
        </p:txBody>
      </p:sp>
    </p:spTree>
    <p:extLst>
      <p:ext uri="{BB962C8B-B14F-4D97-AF65-F5344CB8AC3E}">
        <p14:creationId xmlns:p14="http://schemas.microsoft.com/office/powerpoint/2010/main" val="6725508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>
            <a:spLocks noGrp="1"/>
          </p:cNvSpPr>
          <p:nvPr>
            <p:ph type="title"/>
          </p:nvPr>
        </p:nvSpPr>
        <p:spPr>
          <a:xfrm>
            <a:off x="1459992" y="660343"/>
            <a:ext cx="6988058" cy="76780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NEMATODA</a:t>
            </a:r>
            <a:endParaRPr sz="4000" dirty="0"/>
          </a:p>
        </p:txBody>
      </p:sp>
      <p:sp>
        <p:nvSpPr>
          <p:cNvPr id="119" name="Google Shape;119;p20"/>
          <p:cNvSpPr txBox="1">
            <a:spLocks noGrp="1"/>
          </p:cNvSpPr>
          <p:nvPr>
            <p:ph type="body" idx="1"/>
          </p:nvPr>
        </p:nvSpPr>
        <p:spPr>
          <a:xfrm>
            <a:off x="1617411" y="1358724"/>
            <a:ext cx="2698558" cy="15710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" sz="1400" b="1" dirty="0" err="1">
                <a:solidFill>
                  <a:schemeClr val="tx1"/>
                </a:solidFill>
              </a:rPr>
              <a:t>Clase</a:t>
            </a:r>
            <a:r>
              <a:rPr lang="en" sz="1400" b="1" dirty="0">
                <a:solidFill>
                  <a:schemeClr val="tx1"/>
                </a:solidFill>
              </a:rPr>
              <a:t> </a:t>
            </a:r>
            <a:r>
              <a:rPr lang="en-US" sz="1400" b="1" dirty="0" err="1">
                <a:solidFill>
                  <a:schemeClr val="tx1"/>
                </a:solidFill>
              </a:rPr>
              <a:t>Nectonema</a:t>
            </a:r>
            <a:endParaRPr lang="es-MX" sz="1400" b="1" dirty="0">
              <a:solidFill>
                <a:schemeClr val="tx1"/>
              </a:solidFill>
            </a:endParaRPr>
          </a:p>
          <a:p>
            <a:pPr algn="just"/>
            <a:r>
              <a:rPr lang="es-MX" sz="1400" dirty="0">
                <a:solidFill>
                  <a:schemeClr val="tx1"/>
                </a:solidFill>
              </a:rPr>
              <a:t>Esta clase es la única que cuenta con nematomorfos marinos</a:t>
            </a:r>
          </a:p>
          <a:p>
            <a:pPr algn="just"/>
            <a:r>
              <a:rPr lang="es-MX" sz="1400" dirty="0">
                <a:solidFill>
                  <a:schemeClr val="tx1"/>
                </a:solidFill>
              </a:rPr>
              <a:t>Las larvas parasitan crustáceos decápodos</a:t>
            </a:r>
          </a:p>
          <a:p>
            <a:pPr marL="285750" indent="-285750" algn="just"/>
            <a:endParaRPr sz="1400" dirty="0">
              <a:solidFill>
                <a:schemeClr val="tx1"/>
              </a:solidFill>
            </a:endParaRPr>
          </a:p>
        </p:txBody>
      </p:sp>
      <p:sp>
        <p:nvSpPr>
          <p:cNvPr id="121" name="Google Shape;121;p20"/>
          <p:cNvSpPr txBox="1">
            <a:spLocks noGrp="1"/>
          </p:cNvSpPr>
          <p:nvPr>
            <p:ph type="body" idx="3"/>
          </p:nvPr>
        </p:nvSpPr>
        <p:spPr>
          <a:xfrm>
            <a:off x="4828033" y="1428331"/>
            <a:ext cx="2843699" cy="14483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" sz="1400" b="1" dirty="0" err="1">
                <a:solidFill>
                  <a:schemeClr val="tx1"/>
                </a:solidFill>
              </a:rPr>
              <a:t>Clase</a:t>
            </a:r>
            <a:r>
              <a:rPr lang="en" sz="1400" b="1" dirty="0">
                <a:solidFill>
                  <a:schemeClr val="tx1"/>
                </a:solidFill>
              </a:rPr>
              <a:t> </a:t>
            </a:r>
            <a:r>
              <a:rPr lang="en-US" sz="1400" b="1" dirty="0" err="1">
                <a:solidFill>
                  <a:schemeClr val="tx1"/>
                </a:solidFill>
              </a:rPr>
              <a:t>Gordioida</a:t>
            </a:r>
            <a:endParaRPr lang="en" sz="1400" b="1" dirty="0">
              <a:solidFill>
                <a:schemeClr val="tx1"/>
              </a:solidFill>
            </a:endParaRPr>
          </a:p>
          <a:p>
            <a:pPr marL="285750" indent="-285750" algn="just">
              <a:buSzPct val="100000"/>
            </a:pPr>
            <a:r>
              <a:rPr lang="es-MX" sz="1400" dirty="0">
                <a:solidFill>
                  <a:schemeClr val="tx1"/>
                </a:solidFill>
              </a:rPr>
              <a:t>Adultos semiterrestres y de agua dulce, las larvas y juveniles parasitan insectos</a:t>
            </a:r>
            <a:endParaRPr sz="1400" dirty="0">
              <a:solidFill>
                <a:schemeClr val="tx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0365A58-F6D1-244E-971B-82FFF31405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9348" y="3122946"/>
            <a:ext cx="1974671" cy="12906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2" name="Picture 2" descr="Nature, Cultural, and Travel Photography Blog: Horsehair Worms">
            <a:extLst>
              <a:ext uri="{FF2B5EF4-FFF2-40B4-BE49-F238E27FC236}">
                <a16:creationId xmlns:a16="http://schemas.microsoft.com/office/drawing/2014/main" id="{86E0D37C-F583-DA46-B7BD-58CAE8FA0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819" y="3122947"/>
            <a:ext cx="1974671" cy="12906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Vista general de diapositiva 9">
                <a:extLst>
                  <a:ext uri="{FF2B5EF4-FFF2-40B4-BE49-F238E27FC236}">
                    <a16:creationId xmlns:a16="http://schemas.microsoft.com/office/drawing/2014/main" id="{E0E94252-CA1A-D546-B63B-BDD9B384881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2630104"/>
                  </p:ext>
                </p:extLst>
              </p:nvPr>
            </p:nvGraphicFramePr>
            <p:xfrm>
              <a:off x="7315020" y="3686300"/>
              <a:ext cx="1174371" cy="991352"/>
            </p:xfrm>
            <a:graphic>
              <a:graphicData uri="http://schemas.microsoft.com/office/powerpoint/2016/slidezoom">
                <pslz:sldZm>
                  <pslz:sldZmObj sldId="258" cId="0">
                    <pslz:zmPr id="{8C2757B9-DECD-B14B-B9AE-964DE6192E77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74371" cy="991352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Vista general de diapositiva 9">
                <a:extLst>
                  <a:ext uri="{FF2B5EF4-FFF2-40B4-BE49-F238E27FC236}">
                    <a16:creationId xmlns:a16="http://schemas.microsoft.com/office/drawing/2014/main" id="{E0E94252-CA1A-D546-B63B-BDD9B384881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15020" y="3686300"/>
                <a:ext cx="1174371" cy="991352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Imagen 10" descr="Imagen que contiene cadena, collar&#10;&#10;Descripción generada automáticamente">
            <a:extLst>
              <a:ext uri="{FF2B5EF4-FFF2-40B4-BE49-F238E27FC236}">
                <a16:creationId xmlns:a16="http://schemas.microsoft.com/office/drawing/2014/main" id="{FA0C33A3-F960-994A-8B28-00FD6CDD3C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125" b="93563" l="9912" r="89912">
                        <a14:foregroundMark x1="63009" y1="10500" x2="63009" y2="10500"/>
                        <a14:foregroundMark x1="58938" y1="93563" x2="58938" y2="93563"/>
                        <a14:foregroundMark x1="41062" y1="88250" x2="41062" y2="88250"/>
                        <a14:foregroundMark x1="39823" y1="10500" x2="39823" y2="10500"/>
                        <a14:foregroundMark x1="80885" y1="7125" x2="80885" y2="7125"/>
                        <a14:foregroundMark x1="78053" y1="7563" x2="78053" y2="7563"/>
                        <a14:foregroundMark x1="71327" y1="93563" x2="71327" y2="93563"/>
                        <a14:foregroundMark x1="47965" y1="83938" x2="47965" y2="83938"/>
                        <a14:foregroundMark x1="47965" y1="85375" x2="47965" y2="85375"/>
                        <a14:backgroundMark x1="54867" y1="16750" x2="54867" y2="16750"/>
                        <a14:backgroundMark x1="43894" y1="58813" x2="43894" y2="58813"/>
                        <a14:backgroundMark x1="30265" y1="70375" x2="30265" y2="70375"/>
                        <a14:backgroundMark x1="43894" y1="24000" x2="43894" y2="24000"/>
                        <a14:backgroundMark x1="32920" y1="39938" x2="32920" y2="399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2223">
            <a:off x="-422078" y="879316"/>
            <a:ext cx="1158782" cy="328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6699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ANATOMÍA NEMATOMORPHA</a:t>
            </a:r>
            <a:endParaRPr lang="en" sz="3600" dirty="0"/>
          </a:p>
        </p:txBody>
      </p:sp>
      <p:pic>
        <p:nvPicPr>
          <p:cNvPr id="8194" name="Picture 2" descr="Phylum Nematomorpha | Pseudocoelomate Animals | The Diversity of Animal Life">
            <a:extLst>
              <a:ext uri="{FF2B5EF4-FFF2-40B4-BE49-F238E27FC236}">
                <a16:creationId xmlns:a16="http://schemas.microsoft.com/office/drawing/2014/main" id="{15BCD70C-8FBE-8E44-ACF5-45AF2D5C2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099" y="1638340"/>
            <a:ext cx="4615544" cy="24600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Vista general de diapositiva 7">
                <a:extLst>
                  <a:ext uri="{FF2B5EF4-FFF2-40B4-BE49-F238E27FC236}">
                    <a16:creationId xmlns:a16="http://schemas.microsoft.com/office/drawing/2014/main" id="{EF90B80B-11CE-044D-A921-0F0DD3CDD1E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70925498"/>
                  </p:ext>
                </p:extLst>
              </p:nvPr>
            </p:nvGraphicFramePr>
            <p:xfrm>
              <a:off x="7139732" y="3538330"/>
              <a:ext cx="1349659" cy="1139322"/>
            </p:xfrm>
            <a:graphic>
              <a:graphicData uri="http://schemas.microsoft.com/office/powerpoint/2016/slidezoom">
                <pslz:sldZm>
                  <pslz:sldZmObj sldId="258" cId="0">
                    <pslz:zmPr id="{8C2757B9-DECD-B14B-B9AE-964DE6192E77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49659" cy="1139322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Vista general de diapositiva 7">
                <a:extLst>
                  <a:ext uri="{FF2B5EF4-FFF2-40B4-BE49-F238E27FC236}">
                    <a16:creationId xmlns:a16="http://schemas.microsoft.com/office/drawing/2014/main" id="{EF90B80B-11CE-044D-A921-0F0DD3CDD1E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39732" y="3538330"/>
                <a:ext cx="1349659" cy="113932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75672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FILOGENIA NEMATOMORPHA</a:t>
            </a:r>
            <a:endParaRPr sz="3600" dirty="0"/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1362456" y="1541418"/>
            <a:ext cx="3819144" cy="11827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ctr">
              <a:buNone/>
            </a:pPr>
            <a:r>
              <a:rPr lang="es-MX" sz="1200" b="1" dirty="0"/>
              <a:t>Se clasifican a los rotiferos, gastrotricos, nematodos, nematomorfos, priapúlidos y quinorrincos como "Asquelmintos”</a:t>
            </a:r>
            <a:endParaRPr lang="es-MX" sz="1400" b="1" dirty="0"/>
          </a:p>
          <a:p>
            <a:pPr marL="63500" indent="0" algn="ctr">
              <a:buNone/>
            </a:pPr>
            <a:endParaRPr lang="en" sz="1700" b="1" dirty="0"/>
          </a:p>
        </p:txBody>
      </p:sp>
      <p:sp>
        <p:nvSpPr>
          <p:cNvPr id="2" name="AutoShape 2" descr="Zoowiki">
            <a:extLst>
              <a:ext uri="{FF2B5EF4-FFF2-40B4-BE49-F238E27FC236}">
                <a16:creationId xmlns:a16="http://schemas.microsoft.com/office/drawing/2014/main" id="{308D1B89-0725-FF46-9ED8-A7FCCB1342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6" name="Picture 2" descr="Documento sin título">
            <a:extLst>
              <a:ext uri="{FF2B5EF4-FFF2-40B4-BE49-F238E27FC236}">
                <a16:creationId xmlns:a16="http://schemas.microsoft.com/office/drawing/2014/main" id="{719EB629-62AD-764F-BEB0-7F0E0B0420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47"/>
          <a:stretch/>
        </p:blipFill>
        <p:spPr bwMode="auto">
          <a:xfrm>
            <a:off x="5312634" y="1686205"/>
            <a:ext cx="2860341" cy="20758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Google Shape;93;p17">
            <a:extLst>
              <a:ext uri="{FF2B5EF4-FFF2-40B4-BE49-F238E27FC236}">
                <a16:creationId xmlns:a16="http://schemas.microsoft.com/office/drawing/2014/main" id="{46C92250-38BD-1447-85CB-589B5E01AA47}"/>
              </a:ext>
            </a:extLst>
          </p:cNvPr>
          <p:cNvSpPr txBox="1">
            <a:spLocks/>
          </p:cNvSpPr>
          <p:nvPr/>
        </p:nvSpPr>
        <p:spPr>
          <a:xfrm>
            <a:off x="1278646" y="2419350"/>
            <a:ext cx="3819144" cy="2557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algn="just">
              <a:spcBef>
                <a:spcPts val="0"/>
              </a:spcBef>
              <a:buSzPct val="100000"/>
            </a:pPr>
            <a:r>
              <a:rPr lang="es-MX" sz="1200" dirty="0">
                <a:solidFill>
                  <a:srgbClr val="202124"/>
                </a:solidFill>
              </a:rPr>
              <a:t>El plan corporal básico de los nematomorfos adultos y de las larvas preparasitarias es único, lo que respalda la afirmación de que los nematomorfos surgieron de un linaje básico bastante temprano de los Asquelmintos y evolucionaron independientemente a partir de entonces</a:t>
            </a:r>
            <a:endParaRPr lang="es-MX" sz="1200" dirty="0"/>
          </a:p>
          <a:p>
            <a:endParaRPr lang="es-MX" sz="1400" dirty="0"/>
          </a:p>
          <a:p>
            <a:pPr marL="63500" indent="0" algn="ctr">
              <a:buFont typeface="Tinos"/>
              <a:buNone/>
            </a:pPr>
            <a:endParaRPr lang="en" sz="1700" b="1" dirty="0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Vista general de diapositiva 9">
                <a:extLst>
                  <a:ext uri="{FF2B5EF4-FFF2-40B4-BE49-F238E27FC236}">
                    <a16:creationId xmlns:a16="http://schemas.microsoft.com/office/drawing/2014/main" id="{464E60A9-84ED-2F4C-A79F-A16C92C796D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03688422"/>
                  </p:ext>
                </p:extLst>
              </p:nvPr>
            </p:nvGraphicFramePr>
            <p:xfrm>
              <a:off x="7441096" y="3724226"/>
              <a:ext cx="1101304" cy="929672"/>
            </p:xfrm>
            <a:graphic>
              <a:graphicData uri="http://schemas.microsoft.com/office/powerpoint/2016/slidezoom">
                <pslz:sldZm>
                  <pslz:sldZmObj sldId="258" cId="0">
                    <pslz:zmPr id="{8C2757B9-DECD-B14B-B9AE-964DE6192E77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01304" cy="929672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Vista general de diapositiva 9">
                <a:extLst>
                  <a:ext uri="{FF2B5EF4-FFF2-40B4-BE49-F238E27FC236}">
                    <a16:creationId xmlns:a16="http://schemas.microsoft.com/office/drawing/2014/main" id="{464E60A9-84ED-2F4C-A79F-A16C92C796D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41096" y="3724226"/>
                <a:ext cx="1101304" cy="92967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198122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86;p16">
            <a:extLst>
              <a:ext uri="{FF2B5EF4-FFF2-40B4-BE49-F238E27FC236}">
                <a16:creationId xmlns:a16="http://schemas.microsoft.com/office/drawing/2014/main" id="{6BD467BF-DB4B-894B-A48D-BF9A93D3AB33}"/>
              </a:ext>
            </a:extLst>
          </p:cNvPr>
          <p:cNvSpPr txBox="1">
            <a:spLocks/>
          </p:cNvSpPr>
          <p:nvPr/>
        </p:nvSpPr>
        <p:spPr>
          <a:xfrm>
            <a:off x="1674792" y="3298092"/>
            <a:ext cx="6357421" cy="1268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nos"/>
              <a:buChar char="◈"/>
              <a:defRPr sz="30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◆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◇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⬥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indent="0" algn="ctr">
              <a:buNone/>
            </a:pPr>
            <a:r>
              <a:rPr lang="es-ES" sz="2000" dirty="0"/>
              <a:t>Viven entre los granos del sedimento, tanto de fondos arenosos como fangosos, razón por la cual comúnmente se les llama dragones del fango</a:t>
            </a:r>
          </a:p>
          <a:p>
            <a:pPr marL="0" indent="0" algn="ctr">
              <a:buNone/>
            </a:pPr>
            <a:endParaRPr lang="es-MX" dirty="0"/>
          </a:p>
        </p:txBody>
      </p:sp>
      <p:sp>
        <p:nvSpPr>
          <p:cNvPr id="10" name="Google Shape;56;p12">
            <a:extLst>
              <a:ext uri="{FF2B5EF4-FFF2-40B4-BE49-F238E27FC236}">
                <a16:creationId xmlns:a16="http://schemas.microsoft.com/office/drawing/2014/main" id="{86839C0E-30C4-ED40-BCC5-D5E1C9ECC02E}"/>
              </a:ext>
            </a:extLst>
          </p:cNvPr>
          <p:cNvSpPr txBox="1">
            <a:spLocks/>
          </p:cNvSpPr>
          <p:nvPr/>
        </p:nvSpPr>
        <p:spPr>
          <a:xfrm>
            <a:off x="1258957" y="381001"/>
            <a:ext cx="7189093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algn="ctr"/>
            <a:r>
              <a:rPr lang="es-MX" sz="45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PHYLUM KYNORRHYNCHA 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A77FD729-CD05-8443-8CF6-E3D6D89BA7D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61383337"/>
                  </p:ext>
                </p:extLst>
              </p:nvPr>
            </p:nvGraphicFramePr>
            <p:xfrm>
              <a:off x="3017338" y="1285461"/>
              <a:ext cx="3158428" cy="2317239"/>
            </p:xfrm>
            <a:graphic>
              <a:graphicData uri="http://schemas.microsoft.com/office/powerpoint/2016/slidezoom">
                <pslz:sldZm>
                  <pslz:sldZmObj sldId="322" cId="3261047133">
                    <pslz:zmPr id="{3D0C20E5-1378-7D4F-9BBA-8EC0982F5E7F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158428" cy="2317239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Vista general de diapositiva 2">
                <a:extLst>
                  <a:ext uri="{FF2B5EF4-FFF2-40B4-BE49-F238E27FC236}">
                    <a16:creationId xmlns:a16="http://schemas.microsoft.com/office/drawing/2014/main" id="{A77FD729-CD05-8443-8CF6-E3D6D89BA7D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17338" y="1285461"/>
                <a:ext cx="3158428" cy="231723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809225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4" y="719375"/>
            <a:ext cx="6891875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KYNORRHYNCHA </a:t>
            </a:r>
            <a:endParaRPr sz="3600" dirty="0"/>
          </a:p>
        </p:txBody>
      </p:sp>
      <p:pic>
        <p:nvPicPr>
          <p:cNvPr id="7" name="Imagen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44670CD-5211-FD4C-AF09-AB138203CE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1698" y="3896519"/>
            <a:ext cx="814027" cy="588453"/>
          </a:xfrm>
          <a:prstGeom prst="rect">
            <a:avLst/>
          </a:prstGeom>
        </p:spPr>
      </p:pic>
      <p:sp>
        <p:nvSpPr>
          <p:cNvPr id="11" name="Google Shape;93;p17">
            <a:extLst>
              <a:ext uri="{FF2B5EF4-FFF2-40B4-BE49-F238E27FC236}">
                <a16:creationId xmlns:a16="http://schemas.microsoft.com/office/drawing/2014/main" id="{5C22C4AC-AF3D-BB4F-975A-A7D3FD8EF0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56173" y="1044860"/>
            <a:ext cx="4647229" cy="32677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>
              <a:buNone/>
            </a:pPr>
            <a:endParaRPr lang="es-ES" sz="1500" b="1" dirty="0"/>
          </a:p>
          <a:p>
            <a:pPr>
              <a:buSzPct val="100000"/>
            </a:pPr>
            <a:r>
              <a:rPr lang="es-ES" sz="1400" dirty="0"/>
              <a:t>Triblásticos</a:t>
            </a:r>
          </a:p>
          <a:p>
            <a:pPr>
              <a:buSzPct val="100000"/>
            </a:pPr>
            <a:r>
              <a:rPr lang="es-ES" sz="1400" dirty="0"/>
              <a:t>Simetría bilateral</a:t>
            </a:r>
          </a:p>
          <a:p>
            <a:pPr>
              <a:buSzPct val="100000"/>
            </a:pPr>
            <a:r>
              <a:rPr lang="es-ES" sz="1400" dirty="0"/>
              <a:t>Pseudocelomados </a:t>
            </a:r>
          </a:p>
          <a:p>
            <a:pPr>
              <a:buSzPct val="100000"/>
            </a:pPr>
            <a:r>
              <a:rPr lang="es-ES" sz="1400" dirty="0" err="1"/>
              <a:t>Protostomados</a:t>
            </a:r>
            <a:endParaRPr lang="es-ES" sz="1400" dirty="0"/>
          </a:p>
          <a:p>
            <a:pPr>
              <a:buSzPct val="100000"/>
            </a:pPr>
            <a:r>
              <a:rPr lang="es-ES" sz="1400" dirty="0"/>
              <a:t>Crecimiento mediante mudas</a:t>
            </a:r>
          </a:p>
          <a:p>
            <a:pPr>
              <a:buSzPct val="100000"/>
            </a:pPr>
            <a:r>
              <a:rPr lang="es-ES" sz="1400" dirty="0"/>
              <a:t>Cuerpo está dividido en 13 segmentos con placas cuticulares articuladas</a:t>
            </a:r>
          </a:p>
          <a:p>
            <a:pPr>
              <a:buSzPct val="100000"/>
            </a:pPr>
            <a:r>
              <a:rPr lang="es-ES" sz="1400" dirty="0"/>
              <a:t>Tiene un </a:t>
            </a:r>
            <a:r>
              <a:rPr lang="es-ES" sz="1400" dirty="0" err="1"/>
              <a:t>introverto</a:t>
            </a:r>
            <a:r>
              <a:rPr lang="es-ES" sz="1400" dirty="0"/>
              <a:t> con una gran cantidad de espinas</a:t>
            </a:r>
            <a:endParaRPr lang="es-ES" sz="1400" b="1" dirty="0"/>
          </a:p>
          <a:p>
            <a:pPr>
              <a:buSzPct val="100000"/>
            </a:pPr>
            <a:endParaRPr lang="es-ES" sz="1500" dirty="0"/>
          </a:p>
        </p:txBody>
      </p:sp>
      <p:pic>
        <p:nvPicPr>
          <p:cNvPr id="10" name="Marcador de posición de imagen 6">
            <a:extLst>
              <a:ext uri="{FF2B5EF4-FFF2-40B4-BE49-F238E27FC236}">
                <a16:creationId xmlns:a16="http://schemas.microsoft.com/office/drawing/2014/main" id="{A9846883-EFA3-274A-AF7F-3DCCE828E5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597" t="8072" r="31472" b="16203"/>
          <a:stretch/>
        </p:blipFill>
        <p:spPr>
          <a:xfrm>
            <a:off x="6267768" y="1562949"/>
            <a:ext cx="1410790" cy="18986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Vista general de diapositiva 8">
                <a:extLst>
                  <a:ext uri="{FF2B5EF4-FFF2-40B4-BE49-F238E27FC236}">
                    <a16:creationId xmlns:a16="http://schemas.microsoft.com/office/drawing/2014/main" id="{35F431EC-329B-FB42-B403-1CDE525F35A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76846077"/>
                  </p:ext>
                </p:extLst>
              </p:nvPr>
            </p:nvGraphicFramePr>
            <p:xfrm>
              <a:off x="7307592" y="3772387"/>
              <a:ext cx="1140457" cy="836718"/>
            </p:xfrm>
            <a:graphic>
              <a:graphicData uri="http://schemas.microsoft.com/office/powerpoint/2016/slidezoom">
                <pslz:sldZm>
                  <pslz:sldZmObj sldId="322" cId="3261047133">
                    <pslz:zmPr id="{3D0C20E5-1378-7D4F-9BBA-8EC0982F5E7F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40457" cy="83671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Vista general de diapositiva 8">
                <a:extLst>
                  <a:ext uri="{FF2B5EF4-FFF2-40B4-BE49-F238E27FC236}">
                    <a16:creationId xmlns:a16="http://schemas.microsoft.com/office/drawing/2014/main" id="{35F431EC-329B-FB42-B403-1CDE525F35A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07592" y="3772387"/>
                <a:ext cx="1140457" cy="83671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780338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4" y="719375"/>
            <a:ext cx="6891875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KYNORRHYNCHA </a:t>
            </a:r>
            <a:endParaRPr sz="3600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4F3AED3-1F9E-9E4B-9655-028FBB012C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6173" y="1462596"/>
            <a:ext cx="6956241" cy="1603746"/>
          </a:xfrm>
        </p:spPr>
        <p:txBody>
          <a:bodyPr/>
          <a:lstStyle/>
          <a:p>
            <a:pPr>
              <a:buSzPct val="100000"/>
            </a:pPr>
            <a:r>
              <a:rPr lang="es-ES" sz="1600" dirty="0"/>
              <a:t>Epidermis celular sin cilios, la cual es una característica que los relaciona con los artrópodos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6DCE74C7-EC33-5946-BBA2-F8228804F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9063" y="2453307"/>
            <a:ext cx="2865120" cy="15527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Google Shape;127;p21">
            <a:extLst>
              <a:ext uri="{FF2B5EF4-FFF2-40B4-BE49-F238E27FC236}">
                <a16:creationId xmlns:a16="http://schemas.microsoft.com/office/drawing/2014/main" id="{A0826A2F-5B61-D145-AE05-87B4BF2531E3}"/>
              </a:ext>
            </a:extLst>
          </p:cNvPr>
          <p:cNvSpPr/>
          <p:nvPr/>
        </p:nvSpPr>
        <p:spPr>
          <a:xfrm>
            <a:off x="2127883" y="2273819"/>
            <a:ext cx="3222959" cy="1911754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" name="Marcador de texto 3">
            <a:extLst>
              <a:ext uri="{FF2B5EF4-FFF2-40B4-BE49-F238E27FC236}">
                <a16:creationId xmlns:a16="http://schemas.microsoft.com/office/drawing/2014/main" id="{A71DBE64-A9F5-A44C-B772-2D1D1220D8AD}"/>
              </a:ext>
            </a:extLst>
          </p:cNvPr>
          <p:cNvSpPr txBox="1">
            <a:spLocks/>
          </p:cNvSpPr>
          <p:nvPr/>
        </p:nvSpPr>
        <p:spPr>
          <a:xfrm>
            <a:off x="5611050" y="2273819"/>
            <a:ext cx="2561924" cy="1603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63500" indent="0" algn="ctr">
              <a:buSzPct val="100000"/>
              <a:buNone/>
            </a:pPr>
            <a:r>
              <a:rPr lang="es-MX" sz="1600" b="1" dirty="0">
                <a:solidFill>
                  <a:schemeClr val="tx1"/>
                </a:solidFill>
              </a:rPr>
              <a:t>Kineo “moverse” rhynchos “pico” “Picos que se mueven”</a:t>
            </a:r>
          </a:p>
        </p:txBody>
      </p:sp>
      <p:pic>
        <p:nvPicPr>
          <p:cNvPr id="10" name="Imagen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C70CB9F-BD2C-EC4E-B97F-EDC738A243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1698" y="3896519"/>
            <a:ext cx="814027" cy="588453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1" name="Vista general de diapositiva 10">
                <a:extLst>
                  <a:ext uri="{FF2B5EF4-FFF2-40B4-BE49-F238E27FC236}">
                    <a16:creationId xmlns:a16="http://schemas.microsoft.com/office/drawing/2014/main" id="{F5425054-D220-1D4F-9001-273CE888980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95910139"/>
                  </p:ext>
                </p:extLst>
              </p:nvPr>
            </p:nvGraphicFramePr>
            <p:xfrm>
              <a:off x="7307592" y="3772387"/>
              <a:ext cx="1140457" cy="836718"/>
            </p:xfrm>
            <a:graphic>
              <a:graphicData uri="http://schemas.microsoft.com/office/powerpoint/2016/slidezoom">
                <pslz:sldZm>
                  <pslz:sldZmObj sldId="322" cId="3261047133">
                    <pslz:zmPr id="{3D0C20E5-1378-7D4F-9BBA-8EC0982F5E7F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40457" cy="83671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1" name="Vista general de diapositiva 10">
                <a:extLst>
                  <a:ext uri="{FF2B5EF4-FFF2-40B4-BE49-F238E27FC236}">
                    <a16:creationId xmlns:a16="http://schemas.microsoft.com/office/drawing/2014/main" id="{F5425054-D220-1D4F-9001-273CE888980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07592" y="3772387"/>
                <a:ext cx="1140457" cy="836718"/>
              </a:xfrm>
              <a:prstGeom prst="rect">
                <a:avLst/>
              </a:prstGeom>
            </p:spPr>
          </p:pic>
        </mc:Fallback>
      </mc:AlternateContent>
      <p:pic>
        <p:nvPicPr>
          <p:cNvPr id="12" name="Marcador de posición de imagen 6">
            <a:extLst>
              <a:ext uri="{FF2B5EF4-FFF2-40B4-BE49-F238E27FC236}">
                <a16:creationId xmlns:a16="http://schemas.microsoft.com/office/drawing/2014/main" id="{457A7934-8A9A-1C47-BC27-4D57C37C23C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1597" t="8072" r="31472" b="16203"/>
          <a:stretch/>
        </p:blipFill>
        <p:spPr>
          <a:xfrm>
            <a:off x="-714839" y="1401052"/>
            <a:ext cx="1410790" cy="18986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587812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4" y="719375"/>
            <a:ext cx="6891875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KYNORRHYNCHA </a:t>
            </a:r>
            <a:endParaRPr sz="3600" dirty="0"/>
          </a:p>
        </p:txBody>
      </p:sp>
      <p:sp>
        <p:nvSpPr>
          <p:cNvPr id="11" name="Google Shape;93;p17">
            <a:extLst>
              <a:ext uri="{FF2B5EF4-FFF2-40B4-BE49-F238E27FC236}">
                <a16:creationId xmlns:a16="http://schemas.microsoft.com/office/drawing/2014/main" id="{5C22C4AC-AF3D-BB4F-975A-A7D3FD8EF0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44801" y="1259118"/>
            <a:ext cx="3410856" cy="12690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>
              <a:buNone/>
            </a:pPr>
            <a:r>
              <a:rPr lang="es-ES" sz="1400" b="1" dirty="0"/>
              <a:t>SISTEMA EXCRETOR </a:t>
            </a:r>
          </a:p>
          <a:p>
            <a:pPr algn="just">
              <a:buSzPct val="100000"/>
            </a:pPr>
            <a:r>
              <a:rPr lang="es-MX" sz="1200" dirty="0"/>
              <a:t>Poseen un par de protonefridios en el segmento 10, de cada uno de los cuales sale un corto nefroducto que desemboca al exterior en el segmento 11</a:t>
            </a:r>
            <a:endParaRPr lang="es-MX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SzPct val="100000"/>
            </a:pPr>
            <a:endParaRPr lang="es-ES" sz="1400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9CA5FDAB-ADB1-F143-A004-B20A51AB8FEA}"/>
              </a:ext>
            </a:extLst>
          </p:cNvPr>
          <p:cNvSpPr/>
          <p:nvPr/>
        </p:nvSpPr>
        <p:spPr>
          <a:xfrm>
            <a:off x="1617443" y="1393148"/>
            <a:ext cx="3314000" cy="1078472"/>
          </a:xfrm>
          <a:prstGeom prst="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Google Shape;93;p17">
            <a:extLst>
              <a:ext uri="{FF2B5EF4-FFF2-40B4-BE49-F238E27FC236}">
                <a16:creationId xmlns:a16="http://schemas.microsoft.com/office/drawing/2014/main" id="{532B162E-7C9A-AE49-A0E2-777F01885995}"/>
              </a:ext>
            </a:extLst>
          </p:cNvPr>
          <p:cNvSpPr txBox="1">
            <a:spLocks/>
          </p:cNvSpPr>
          <p:nvPr/>
        </p:nvSpPr>
        <p:spPr>
          <a:xfrm>
            <a:off x="1617443" y="2439312"/>
            <a:ext cx="3410856" cy="122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63500" indent="0">
              <a:buFont typeface="Tinos"/>
              <a:buNone/>
            </a:pPr>
            <a:r>
              <a:rPr lang="es-ES" sz="1400" b="1" dirty="0"/>
              <a:t>SISTEMA CIRCULATORIO </a:t>
            </a:r>
            <a:endParaRPr lang="es-ES" sz="1500" b="1" dirty="0"/>
          </a:p>
          <a:p>
            <a:pPr marL="171450" indent="-171450" algn="just">
              <a:buSzPct val="100000"/>
            </a:pPr>
            <a:r>
              <a:rPr lang="es-MX" sz="1200" dirty="0"/>
              <a:t>Circulación por difusión en la cavidad corporal</a:t>
            </a:r>
          </a:p>
          <a:p>
            <a:pPr marL="171450" indent="-171450" algn="just">
              <a:buSzPct val="100000"/>
            </a:pPr>
            <a:r>
              <a:rPr lang="es-MX" sz="1200" dirty="0"/>
              <a:t>Los movimientos del cuerpo colaboran con la difusión en los mecanismos de transporte interno</a:t>
            </a:r>
          </a:p>
          <a:p>
            <a:pPr>
              <a:buSzPct val="100000"/>
            </a:pPr>
            <a:endParaRPr lang="es-ES" sz="1400" dirty="0"/>
          </a:p>
        </p:txBody>
      </p:sp>
      <p:pic>
        <p:nvPicPr>
          <p:cNvPr id="19" name="Picture 2" descr="mud dragons - Encyclopedia of Life">
            <a:extLst>
              <a:ext uri="{FF2B5EF4-FFF2-40B4-BE49-F238E27FC236}">
                <a16:creationId xmlns:a16="http://schemas.microsoft.com/office/drawing/2014/main" id="{863A2D69-36DF-694B-9926-BEDE1C3C0A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3"/>
          <a:stretch/>
        </p:blipFill>
        <p:spPr bwMode="auto">
          <a:xfrm>
            <a:off x="5337198" y="1637808"/>
            <a:ext cx="2562152" cy="16030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Google Shape;93;p17">
            <a:extLst>
              <a:ext uri="{FF2B5EF4-FFF2-40B4-BE49-F238E27FC236}">
                <a16:creationId xmlns:a16="http://schemas.microsoft.com/office/drawing/2014/main" id="{EC71A87F-4A21-CF46-8D28-F97F903767B4}"/>
              </a:ext>
            </a:extLst>
          </p:cNvPr>
          <p:cNvSpPr txBox="1">
            <a:spLocks/>
          </p:cNvSpPr>
          <p:nvPr/>
        </p:nvSpPr>
        <p:spPr>
          <a:xfrm>
            <a:off x="1520587" y="3580551"/>
            <a:ext cx="3410856" cy="1323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63500" indent="0">
              <a:buFont typeface="Tinos"/>
              <a:buNone/>
            </a:pPr>
            <a:r>
              <a:rPr lang="es-ES" sz="1400" b="1" dirty="0"/>
              <a:t>SISTEMA RESPIRATORIO </a:t>
            </a:r>
          </a:p>
          <a:p>
            <a:pPr algn="just">
              <a:buSzPct val="100000"/>
            </a:pPr>
            <a:r>
              <a:rPr lang="es-MX" sz="1200" dirty="0"/>
              <a:t>Intercambio gaseoso por difusión a través de la pared del cuerpo</a:t>
            </a:r>
            <a:endParaRPr lang="es-ES" sz="1200" dirty="0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24DE0E37-5035-AC45-AD31-3FF34B0EDBDE}"/>
              </a:ext>
            </a:extLst>
          </p:cNvPr>
          <p:cNvSpPr/>
          <p:nvPr/>
        </p:nvSpPr>
        <p:spPr>
          <a:xfrm>
            <a:off x="1617443" y="3682908"/>
            <a:ext cx="3314000" cy="762000"/>
          </a:xfrm>
          <a:prstGeom prst="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CBB9AB5F-BC0A-9845-88B7-9C232D242CDE}"/>
              </a:ext>
            </a:extLst>
          </p:cNvPr>
          <p:cNvSpPr/>
          <p:nvPr/>
        </p:nvSpPr>
        <p:spPr>
          <a:xfrm>
            <a:off x="1617443" y="2537004"/>
            <a:ext cx="3314000" cy="1043548"/>
          </a:xfrm>
          <a:prstGeom prst="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Google Shape;127;p21">
            <a:extLst>
              <a:ext uri="{FF2B5EF4-FFF2-40B4-BE49-F238E27FC236}">
                <a16:creationId xmlns:a16="http://schemas.microsoft.com/office/drawing/2014/main" id="{36BAF872-FA24-0645-B2B6-F42909CFD7AF}"/>
              </a:ext>
            </a:extLst>
          </p:cNvPr>
          <p:cNvSpPr/>
          <p:nvPr/>
        </p:nvSpPr>
        <p:spPr>
          <a:xfrm>
            <a:off x="5100941" y="1529179"/>
            <a:ext cx="3029081" cy="1820266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4" name="Imagen 1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2C8E99C-4D5B-D64F-AE46-0C131EE465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1698" y="3896519"/>
            <a:ext cx="814027" cy="588453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5E47F250-9546-024C-9803-DF0A1CFE554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95910139"/>
                  </p:ext>
                </p:extLst>
              </p:nvPr>
            </p:nvGraphicFramePr>
            <p:xfrm>
              <a:off x="7307592" y="3772387"/>
              <a:ext cx="1140457" cy="836718"/>
            </p:xfrm>
            <a:graphic>
              <a:graphicData uri="http://schemas.microsoft.com/office/powerpoint/2016/slidezoom">
                <pslz:sldZm>
                  <pslz:sldZmObj sldId="322" cId="3261047133">
                    <pslz:zmPr id="{3D0C20E5-1378-7D4F-9BBA-8EC0982F5E7F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40457" cy="83671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5E47F250-9546-024C-9803-DF0A1CFE554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07592" y="3772387"/>
                <a:ext cx="1140457" cy="836718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Marcador de texto 3">
            <a:extLst>
              <a:ext uri="{FF2B5EF4-FFF2-40B4-BE49-F238E27FC236}">
                <a16:creationId xmlns:a16="http://schemas.microsoft.com/office/drawing/2014/main" id="{D2E2FEA0-EF2C-3446-90F9-ADBC8FB6AA3E}"/>
              </a:ext>
            </a:extLst>
          </p:cNvPr>
          <p:cNvSpPr txBox="1">
            <a:spLocks/>
          </p:cNvSpPr>
          <p:nvPr/>
        </p:nvSpPr>
        <p:spPr>
          <a:xfrm>
            <a:off x="-5833601" y="1357418"/>
            <a:ext cx="6956241" cy="1603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>
              <a:buSzPct val="100000"/>
            </a:pPr>
            <a:r>
              <a:rPr lang="es-ES" sz="1600"/>
              <a:t>Epidermis celular sin cilios, la cual es una característica que los relaciona con los artrópodos</a:t>
            </a:r>
            <a:endParaRPr lang="es-ES" sz="1600" dirty="0"/>
          </a:p>
        </p:txBody>
      </p:sp>
      <p:sp>
        <p:nvSpPr>
          <p:cNvPr id="18" name="Marcador de texto 3">
            <a:extLst>
              <a:ext uri="{FF2B5EF4-FFF2-40B4-BE49-F238E27FC236}">
                <a16:creationId xmlns:a16="http://schemas.microsoft.com/office/drawing/2014/main" id="{6D83E577-C8FB-0F46-8A16-03435FCD8076}"/>
              </a:ext>
            </a:extLst>
          </p:cNvPr>
          <p:cNvSpPr txBox="1">
            <a:spLocks/>
          </p:cNvSpPr>
          <p:nvPr/>
        </p:nvSpPr>
        <p:spPr>
          <a:xfrm>
            <a:off x="-1778724" y="2168641"/>
            <a:ext cx="2561924" cy="1603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63500" indent="0" algn="ctr">
              <a:buSzPct val="100000"/>
              <a:buNone/>
            </a:pPr>
            <a:r>
              <a:rPr lang="es-MX" sz="1600" b="1" dirty="0">
                <a:solidFill>
                  <a:schemeClr val="tx1"/>
                </a:solidFill>
              </a:rPr>
              <a:t>Kineo “moverse” rhynchos “pico” “Picos que se mueven”</a:t>
            </a:r>
          </a:p>
        </p:txBody>
      </p:sp>
    </p:spTree>
    <p:extLst>
      <p:ext uri="{BB962C8B-B14F-4D97-AF65-F5344CB8AC3E}">
        <p14:creationId xmlns:p14="http://schemas.microsoft.com/office/powerpoint/2010/main" val="1342286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4" y="719375"/>
            <a:ext cx="6891875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KYNORRHYNCHA </a:t>
            </a:r>
            <a:endParaRPr sz="3600" dirty="0"/>
          </a:p>
        </p:txBody>
      </p:sp>
      <p:sp>
        <p:nvSpPr>
          <p:cNvPr id="11" name="Google Shape;93;p17">
            <a:extLst>
              <a:ext uri="{FF2B5EF4-FFF2-40B4-BE49-F238E27FC236}">
                <a16:creationId xmlns:a16="http://schemas.microsoft.com/office/drawing/2014/main" id="{5C22C4AC-AF3D-BB4F-975A-A7D3FD8EF0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69015" y="1498092"/>
            <a:ext cx="3410856" cy="23423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>
              <a:buNone/>
            </a:pPr>
            <a:r>
              <a:rPr lang="es-ES" sz="1500" b="1" dirty="0"/>
              <a:t>SISTEMA NERVIOSO</a:t>
            </a:r>
          </a:p>
          <a:p>
            <a:pPr marL="63500" indent="0">
              <a:buNone/>
            </a:pPr>
            <a:endParaRPr lang="es-ES" sz="1500" b="1" dirty="0"/>
          </a:p>
          <a:p>
            <a:pPr indent="-457200" algn="just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92000"/>
            </a:pPr>
            <a:r>
              <a:rPr lang="en-US" sz="1200" dirty="0" err="1"/>
              <a:t>Destacan</a:t>
            </a:r>
            <a:r>
              <a:rPr lang="en-US" sz="1200" dirty="0"/>
              <a:t> dos </a:t>
            </a:r>
            <a:r>
              <a:rPr lang="en-US" sz="1200" dirty="0" err="1"/>
              <a:t>cordones</a:t>
            </a:r>
            <a:r>
              <a:rPr lang="en-US" sz="1200" dirty="0"/>
              <a:t> </a:t>
            </a:r>
            <a:r>
              <a:rPr lang="en-US" sz="1200" dirty="0" err="1"/>
              <a:t>nerviosos</a:t>
            </a:r>
            <a:r>
              <a:rPr lang="en-US" sz="1200" dirty="0"/>
              <a:t> </a:t>
            </a:r>
            <a:r>
              <a:rPr lang="en-US" sz="1200" dirty="0" err="1"/>
              <a:t>mesoventrales</a:t>
            </a:r>
            <a:r>
              <a:rPr lang="en-US" sz="1200" dirty="0"/>
              <a:t>, con </a:t>
            </a:r>
            <a:r>
              <a:rPr lang="en-US" sz="1200" dirty="0" err="1"/>
              <a:t>ganglios</a:t>
            </a:r>
            <a:r>
              <a:rPr lang="en-US" sz="1200" dirty="0"/>
              <a:t> </a:t>
            </a:r>
            <a:r>
              <a:rPr lang="en-US" sz="1200" dirty="0" err="1"/>
              <a:t>en</a:t>
            </a:r>
            <a:r>
              <a:rPr lang="en-US" sz="1200" dirty="0"/>
              <a:t> </a:t>
            </a:r>
            <a:r>
              <a:rPr lang="en-US" sz="1200" dirty="0" err="1"/>
              <a:t>cada</a:t>
            </a:r>
            <a:r>
              <a:rPr lang="en-US" sz="1200" dirty="0"/>
              <a:t> uno de los </a:t>
            </a:r>
            <a:r>
              <a:rPr lang="en-US" sz="1200" dirty="0" err="1"/>
              <a:t>segmentos</a:t>
            </a:r>
            <a:endParaRPr lang="en-US" sz="1200" dirty="0"/>
          </a:p>
          <a:p>
            <a:pPr indent="-457200" algn="just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92000"/>
            </a:pPr>
            <a:r>
              <a:rPr lang="en-US" sz="1200" dirty="0"/>
              <a:t>Tienen </a:t>
            </a:r>
            <a:r>
              <a:rPr lang="en-US" sz="1200" dirty="0" err="1"/>
              <a:t>como</a:t>
            </a:r>
            <a:r>
              <a:rPr lang="en-US" sz="1200" dirty="0"/>
              <a:t> </a:t>
            </a:r>
            <a:r>
              <a:rPr lang="en-US" sz="1200" dirty="0" err="1"/>
              <a:t>receptores</a:t>
            </a:r>
            <a:r>
              <a:rPr lang="en-US" sz="1200" dirty="0"/>
              <a:t> </a:t>
            </a:r>
            <a:r>
              <a:rPr lang="en-US" sz="1200" dirty="0" err="1"/>
              <a:t>sensitivos</a:t>
            </a:r>
            <a:r>
              <a:rPr lang="en-US" sz="1200" dirty="0"/>
              <a:t> </a:t>
            </a:r>
            <a:r>
              <a:rPr lang="en-US" sz="1200" dirty="0" err="1"/>
              <a:t>sedas</a:t>
            </a:r>
            <a:r>
              <a:rPr lang="en-US" sz="1200" dirty="0"/>
              <a:t> </a:t>
            </a:r>
            <a:r>
              <a:rPr lang="en-US" sz="1200" dirty="0" err="1"/>
              <a:t>táctiles</a:t>
            </a:r>
            <a:r>
              <a:rPr lang="en-US" sz="1200" dirty="0"/>
              <a:t>, </a:t>
            </a:r>
            <a:r>
              <a:rPr lang="en-US" sz="1200" dirty="0" err="1"/>
              <a:t>espinas</a:t>
            </a:r>
            <a:r>
              <a:rPr lang="en-US" sz="1200" dirty="0"/>
              <a:t> y </a:t>
            </a:r>
            <a:r>
              <a:rPr lang="en-US" sz="1200" dirty="0" err="1"/>
              <a:t>flósculos</a:t>
            </a:r>
            <a:r>
              <a:rPr lang="en-US" sz="1200" dirty="0"/>
              <a:t> </a:t>
            </a:r>
            <a:r>
              <a:rPr lang="en-US" sz="1200" dirty="0" err="1"/>
              <a:t>sobre</a:t>
            </a:r>
            <a:r>
              <a:rPr lang="en-US" sz="1200" dirty="0"/>
              <a:t> el </a:t>
            </a:r>
            <a:r>
              <a:rPr lang="en-US" sz="1200" dirty="0" err="1"/>
              <a:t>cuerpo</a:t>
            </a:r>
            <a:endParaRPr lang="en-US" sz="1200" dirty="0"/>
          </a:p>
          <a:p>
            <a:pPr indent="-457200" algn="just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92000"/>
            </a:pPr>
            <a:r>
              <a:rPr lang="en-US" sz="1200" dirty="0" err="1"/>
              <a:t>Existen</a:t>
            </a:r>
            <a:r>
              <a:rPr lang="en-US" sz="1200" dirty="0"/>
              <a:t> </a:t>
            </a:r>
            <a:r>
              <a:rPr lang="en-US" sz="1200" dirty="0" err="1"/>
              <a:t>manchas</a:t>
            </a:r>
            <a:r>
              <a:rPr lang="en-US" sz="1200" dirty="0"/>
              <a:t> </a:t>
            </a:r>
            <a:r>
              <a:rPr lang="en-US" sz="1200" dirty="0" err="1"/>
              <a:t>oculares</a:t>
            </a:r>
            <a:r>
              <a:rPr lang="en-US" sz="1200" dirty="0"/>
              <a:t> </a:t>
            </a:r>
            <a:r>
              <a:rPr lang="en-US" sz="1200" dirty="0" err="1"/>
              <a:t>sobre</a:t>
            </a:r>
            <a:r>
              <a:rPr lang="en-US" sz="1200" dirty="0"/>
              <a:t> el </a:t>
            </a:r>
            <a:r>
              <a:rPr lang="en-US" sz="1200" dirty="0" err="1"/>
              <a:t>anillo</a:t>
            </a:r>
            <a:r>
              <a:rPr lang="en-US" sz="1200" dirty="0"/>
              <a:t> </a:t>
            </a:r>
            <a:r>
              <a:rPr lang="en-US" sz="1200" dirty="0" err="1"/>
              <a:t>nervioso</a:t>
            </a:r>
            <a:r>
              <a:rPr lang="en-US" sz="1200" dirty="0"/>
              <a:t> </a:t>
            </a:r>
            <a:r>
              <a:rPr lang="en-US" sz="1200" dirty="0" err="1"/>
              <a:t>faríngeo</a:t>
            </a:r>
            <a:r>
              <a:rPr lang="en-US" sz="1200" dirty="0"/>
              <a:t> </a:t>
            </a:r>
            <a:r>
              <a:rPr lang="en-US" sz="1200" dirty="0" err="1"/>
              <a:t>en</a:t>
            </a:r>
            <a:r>
              <a:rPr lang="en-US" sz="1200" dirty="0"/>
              <a:t> </a:t>
            </a:r>
            <a:r>
              <a:rPr lang="en-US" sz="1200" dirty="0" err="1"/>
              <a:t>algunas</a:t>
            </a:r>
            <a:r>
              <a:rPr lang="en-US" sz="1200" dirty="0"/>
              <a:t> </a:t>
            </a:r>
            <a:r>
              <a:rPr lang="en-US" sz="1200" dirty="0" err="1"/>
              <a:t>especies</a:t>
            </a:r>
            <a:endParaRPr lang="en-US" sz="1200" dirty="0"/>
          </a:p>
          <a:p>
            <a:pPr>
              <a:buSzPct val="100000"/>
            </a:pPr>
            <a:endParaRPr lang="es-ES" sz="1400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9CA5FDAB-ADB1-F143-A004-B20A51AB8FEA}"/>
              </a:ext>
            </a:extLst>
          </p:cNvPr>
          <p:cNvSpPr/>
          <p:nvPr/>
        </p:nvSpPr>
        <p:spPr>
          <a:xfrm>
            <a:off x="1556174" y="1614705"/>
            <a:ext cx="3503506" cy="2304592"/>
          </a:xfrm>
          <a:prstGeom prst="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9" name="Picture 6" descr="Metazoa - Мыслительная карта">
            <a:extLst>
              <a:ext uri="{FF2B5EF4-FFF2-40B4-BE49-F238E27FC236}">
                <a16:creationId xmlns:a16="http://schemas.microsoft.com/office/drawing/2014/main" id="{2858DD53-07DD-1640-A0DA-D07BDD28B3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7" r="5148" b="2473"/>
          <a:stretch/>
        </p:blipFill>
        <p:spPr bwMode="auto">
          <a:xfrm>
            <a:off x="5641940" y="1727781"/>
            <a:ext cx="2257410" cy="18104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6E26F01-A53B-8046-B7A0-DF01814F44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1698" y="3896519"/>
            <a:ext cx="814027" cy="588453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2" name="Vista general de diapositiva 11">
                <a:extLst>
                  <a:ext uri="{FF2B5EF4-FFF2-40B4-BE49-F238E27FC236}">
                    <a16:creationId xmlns:a16="http://schemas.microsoft.com/office/drawing/2014/main" id="{7667AEDE-1E28-134B-A17D-70C78BA6202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95910139"/>
                  </p:ext>
                </p:extLst>
              </p:nvPr>
            </p:nvGraphicFramePr>
            <p:xfrm>
              <a:off x="7307592" y="3772387"/>
              <a:ext cx="1140457" cy="836718"/>
            </p:xfrm>
            <a:graphic>
              <a:graphicData uri="http://schemas.microsoft.com/office/powerpoint/2016/slidezoom">
                <pslz:sldZm>
                  <pslz:sldZmObj sldId="322" cId="3261047133">
                    <pslz:zmPr id="{3D0C20E5-1378-7D4F-9BBA-8EC0982F5E7F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40457" cy="83671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2" name="Vista general de diapositiva 11">
                <a:extLst>
                  <a:ext uri="{FF2B5EF4-FFF2-40B4-BE49-F238E27FC236}">
                    <a16:creationId xmlns:a16="http://schemas.microsoft.com/office/drawing/2014/main" id="{7667AEDE-1E28-134B-A17D-70C78BA6202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07592" y="3772387"/>
                <a:ext cx="1140457" cy="836718"/>
              </a:xfrm>
              <a:prstGeom prst="rect">
                <a:avLst/>
              </a:prstGeom>
            </p:spPr>
          </p:pic>
        </mc:Fallback>
      </mc:AlternateContent>
      <p:pic>
        <p:nvPicPr>
          <p:cNvPr id="14" name="Picture 2" descr="mud dragons - Encyclopedia of Life">
            <a:extLst>
              <a:ext uri="{FF2B5EF4-FFF2-40B4-BE49-F238E27FC236}">
                <a16:creationId xmlns:a16="http://schemas.microsoft.com/office/drawing/2014/main" id="{47185371-7655-4A4C-81EB-D89C21611C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3"/>
          <a:stretch/>
        </p:blipFill>
        <p:spPr bwMode="auto">
          <a:xfrm>
            <a:off x="-1818910" y="1723334"/>
            <a:ext cx="2562152" cy="16030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Google Shape;127;p21">
            <a:extLst>
              <a:ext uri="{FF2B5EF4-FFF2-40B4-BE49-F238E27FC236}">
                <a16:creationId xmlns:a16="http://schemas.microsoft.com/office/drawing/2014/main" id="{68C50260-8447-B941-BB41-915F902546D8}"/>
              </a:ext>
            </a:extLst>
          </p:cNvPr>
          <p:cNvSpPr/>
          <p:nvPr/>
        </p:nvSpPr>
        <p:spPr>
          <a:xfrm>
            <a:off x="-2055167" y="1614705"/>
            <a:ext cx="3029081" cy="1820266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007248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4" y="719375"/>
            <a:ext cx="6891875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KYNORRHYNCHA </a:t>
            </a:r>
            <a:endParaRPr sz="3600" dirty="0"/>
          </a:p>
        </p:txBody>
      </p:sp>
      <p:sp>
        <p:nvSpPr>
          <p:cNvPr id="11" name="Google Shape;93;p17">
            <a:extLst>
              <a:ext uri="{FF2B5EF4-FFF2-40B4-BE49-F238E27FC236}">
                <a16:creationId xmlns:a16="http://schemas.microsoft.com/office/drawing/2014/main" id="{5C22C4AC-AF3D-BB4F-975A-A7D3FD8EF0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56174" y="1228776"/>
            <a:ext cx="3635931" cy="135831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 algn="just">
              <a:buNone/>
            </a:pPr>
            <a:r>
              <a:rPr lang="es-ES" sz="1400" b="1" dirty="0"/>
              <a:t>ALIMENTACIÓN </a:t>
            </a:r>
            <a:endParaRPr lang="es-ES" sz="1400" dirty="0"/>
          </a:p>
          <a:p>
            <a:pPr marL="63500" indent="0" algn="just">
              <a:buNone/>
            </a:pPr>
            <a:r>
              <a:rPr lang="es-ES" sz="1400" dirty="0"/>
              <a:t>Los quinorrinco se alimentan por depósito directo, consumen diatomeas bentónicas y material orgánico, incluidas bacterias y otras algas unicelulares en el sustrato</a:t>
            </a:r>
          </a:p>
          <a:p>
            <a:pPr marL="63500" indent="0">
              <a:buNone/>
            </a:pPr>
            <a:endParaRPr lang="es-ES" sz="1500" b="1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27169AAE-AE95-2A44-8D6C-7C38DA0280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7987" y="1562949"/>
            <a:ext cx="2542904" cy="18015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Google Shape;93;p17">
            <a:extLst>
              <a:ext uri="{FF2B5EF4-FFF2-40B4-BE49-F238E27FC236}">
                <a16:creationId xmlns:a16="http://schemas.microsoft.com/office/drawing/2014/main" id="{99005F9C-9ABF-FF4F-83CE-D746EAC5BE17}"/>
              </a:ext>
            </a:extLst>
          </p:cNvPr>
          <p:cNvSpPr txBox="1">
            <a:spLocks/>
          </p:cNvSpPr>
          <p:nvPr/>
        </p:nvSpPr>
        <p:spPr>
          <a:xfrm>
            <a:off x="1556173" y="2699616"/>
            <a:ext cx="3635931" cy="1574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indent="-457200" algn="just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92000"/>
            </a:pPr>
            <a:r>
              <a:rPr lang="en-US" sz="1100" dirty="0"/>
              <a:t>La boca da paso a una </a:t>
            </a:r>
            <a:r>
              <a:rPr lang="en-US" sz="1100" dirty="0" err="1"/>
              <a:t>cavidad</a:t>
            </a:r>
            <a:r>
              <a:rPr lang="en-US" sz="1100" dirty="0"/>
              <a:t> </a:t>
            </a:r>
            <a:r>
              <a:rPr lang="en-US" sz="1100" dirty="0" err="1"/>
              <a:t>bucal</a:t>
            </a:r>
            <a:r>
              <a:rPr lang="en-US" sz="1100" dirty="0"/>
              <a:t> </a:t>
            </a:r>
            <a:r>
              <a:rPr lang="en-US" sz="1100" dirty="0" err="1"/>
              <a:t>en</a:t>
            </a:r>
            <a:r>
              <a:rPr lang="en-US" sz="1100" dirty="0"/>
              <a:t> el </a:t>
            </a:r>
            <a:r>
              <a:rPr lang="en-US" sz="1100" dirty="0" err="1"/>
              <a:t>cono</a:t>
            </a:r>
            <a:r>
              <a:rPr lang="en-US" sz="1100" dirty="0"/>
              <a:t> oral, </a:t>
            </a:r>
            <a:r>
              <a:rPr lang="en-US" sz="1100" dirty="0" err="1"/>
              <a:t>tras</a:t>
            </a:r>
            <a:r>
              <a:rPr lang="en-US" sz="1100" dirty="0"/>
              <a:t> la que hay una </a:t>
            </a:r>
            <a:r>
              <a:rPr lang="en-US" sz="1100" dirty="0" err="1"/>
              <a:t>faringe</a:t>
            </a:r>
            <a:r>
              <a:rPr lang="en-US" sz="1100" dirty="0"/>
              <a:t> </a:t>
            </a:r>
            <a:r>
              <a:rPr lang="en-US" sz="1100" dirty="0" err="1"/>
              <a:t>musculosa</a:t>
            </a:r>
            <a:endParaRPr lang="en-US" sz="1100" dirty="0"/>
          </a:p>
          <a:p>
            <a:pPr indent="-457200" algn="just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92000"/>
            </a:pPr>
            <a:r>
              <a:rPr lang="en-US" sz="1100" dirty="0" err="1"/>
              <a:t>Cavidad</a:t>
            </a:r>
            <a:r>
              <a:rPr lang="en-US" sz="1100" dirty="0"/>
              <a:t> </a:t>
            </a:r>
            <a:r>
              <a:rPr lang="en-US" sz="1100" dirty="0" err="1"/>
              <a:t>bucal</a:t>
            </a:r>
            <a:r>
              <a:rPr lang="en-US" sz="1100" dirty="0"/>
              <a:t>, </a:t>
            </a:r>
            <a:r>
              <a:rPr lang="en-US" sz="1100" dirty="0" err="1"/>
              <a:t>faringe</a:t>
            </a:r>
            <a:r>
              <a:rPr lang="en-US" sz="1100" dirty="0"/>
              <a:t> y </a:t>
            </a:r>
            <a:r>
              <a:rPr lang="en-US" sz="1100" dirty="0" err="1"/>
              <a:t>esófago</a:t>
            </a:r>
            <a:r>
              <a:rPr lang="en-US" sz="1100" dirty="0"/>
              <a:t> </a:t>
            </a:r>
            <a:r>
              <a:rPr lang="en-US" sz="1100" dirty="0" err="1"/>
              <a:t>revestidos</a:t>
            </a:r>
            <a:r>
              <a:rPr lang="en-US" sz="1100" dirty="0"/>
              <a:t> por una </a:t>
            </a:r>
            <a:r>
              <a:rPr lang="en-US" sz="1100" dirty="0" err="1"/>
              <a:t>cutícula</a:t>
            </a:r>
            <a:endParaRPr lang="en-US" sz="1100" dirty="0"/>
          </a:p>
          <a:p>
            <a:pPr indent="-457200" algn="just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92000"/>
            </a:pPr>
            <a:r>
              <a:rPr lang="en-US" sz="1100" dirty="0"/>
              <a:t>El </a:t>
            </a:r>
            <a:r>
              <a:rPr lang="en-US" sz="1100" dirty="0" err="1"/>
              <a:t>esófago</a:t>
            </a:r>
            <a:r>
              <a:rPr lang="en-US" sz="1100" dirty="0"/>
              <a:t> conduce hasta un </a:t>
            </a:r>
            <a:r>
              <a:rPr lang="en-US" sz="1100" dirty="0" err="1"/>
              <a:t>digestivo</a:t>
            </a:r>
            <a:r>
              <a:rPr lang="en-US" sz="1100" dirty="0"/>
              <a:t> medio, </a:t>
            </a:r>
            <a:r>
              <a:rPr lang="en-US" sz="1100" dirty="0" err="1"/>
              <a:t>tras</a:t>
            </a:r>
            <a:r>
              <a:rPr lang="en-US" sz="1100" dirty="0"/>
              <a:t> el </a:t>
            </a:r>
            <a:r>
              <a:rPr lang="en-US" sz="1100" dirty="0" err="1"/>
              <a:t>cual</a:t>
            </a:r>
            <a:r>
              <a:rPr lang="en-US" sz="1100" dirty="0"/>
              <a:t> hay un </a:t>
            </a:r>
            <a:r>
              <a:rPr lang="en-US" sz="1100" dirty="0" err="1"/>
              <a:t>digestivo</a:t>
            </a:r>
            <a:r>
              <a:rPr lang="en-US" sz="1100" dirty="0"/>
              <a:t> posterior o recto que </a:t>
            </a:r>
            <a:r>
              <a:rPr lang="en-US" sz="1100" dirty="0" err="1"/>
              <a:t>abre</a:t>
            </a:r>
            <a:r>
              <a:rPr lang="en-US" sz="1100" dirty="0"/>
              <a:t> al exterior del </a:t>
            </a:r>
            <a:r>
              <a:rPr lang="en-US" sz="1100" dirty="0" err="1"/>
              <a:t>ano</a:t>
            </a:r>
            <a:endParaRPr lang="en-US" sz="1100" dirty="0"/>
          </a:p>
          <a:p>
            <a:pPr marL="63500" indent="0">
              <a:buFont typeface="Tinos"/>
              <a:buNone/>
            </a:pPr>
            <a:endParaRPr lang="es-ES" sz="1500" b="1" dirty="0"/>
          </a:p>
          <a:p>
            <a:pPr marL="63500" indent="0">
              <a:buFont typeface="Tinos"/>
              <a:buNone/>
            </a:pPr>
            <a:endParaRPr lang="es-ES" sz="1500" b="1" dirty="0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99DA3151-E1A8-FA47-B886-69422FD5663F}"/>
              </a:ext>
            </a:extLst>
          </p:cNvPr>
          <p:cNvSpPr/>
          <p:nvPr/>
        </p:nvSpPr>
        <p:spPr>
          <a:xfrm>
            <a:off x="1556173" y="2699615"/>
            <a:ext cx="3635930" cy="1685081"/>
          </a:xfrm>
          <a:prstGeom prst="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9" name="Imagen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E7EB07D-7C47-CE48-A7CE-5AA185FDC7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1698" y="3896519"/>
            <a:ext cx="814027" cy="588453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Vista general de diapositiva 9">
                <a:extLst>
                  <a:ext uri="{FF2B5EF4-FFF2-40B4-BE49-F238E27FC236}">
                    <a16:creationId xmlns:a16="http://schemas.microsoft.com/office/drawing/2014/main" id="{7C9CD838-B132-264D-8B4D-FA686621EB0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95910139"/>
                  </p:ext>
                </p:extLst>
              </p:nvPr>
            </p:nvGraphicFramePr>
            <p:xfrm>
              <a:off x="7307592" y="3772387"/>
              <a:ext cx="1140457" cy="836718"/>
            </p:xfrm>
            <a:graphic>
              <a:graphicData uri="http://schemas.microsoft.com/office/powerpoint/2016/slidezoom">
                <pslz:sldZm>
                  <pslz:sldZmObj sldId="322" cId="3261047133">
                    <pslz:zmPr id="{3D0C20E5-1378-7D4F-9BBA-8EC0982F5E7F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40457" cy="83671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Vista general de diapositiva 9">
                <a:extLst>
                  <a:ext uri="{FF2B5EF4-FFF2-40B4-BE49-F238E27FC236}">
                    <a16:creationId xmlns:a16="http://schemas.microsoft.com/office/drawing/2014/main" id="{7C9CD838-B132-264D-8B4D-FA686621EB0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07592" y="3772387"/>
                <a:ext cx="1140457" cy="836718"/>
              </a:xfrm>
              <a:prstGeom prst="rect">
                <a:avLst/>
              </a:prstGeom>
            </p:spPr>
          </p:pic>
        </mc:Fallback>
      </mc:AlternateContent>
      <p:pic>
        <p:nvPicPr>
          <p:cNvPr id="12" name="Picture 6" descr="Metazoa - Мыслительная карта">
            <a:extLst>
              <a:ext uri="{FF2B5EF4-FFF2-40B4-BE49-F238E27FC236}">
                <a16:creationId xmlns:a16="http://schemas.microsoft.com/office/drawing/2014/main" id="{70673D2F-571F-8B4D-B227-ABF41A2744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7" r="5148" b="2473"/>
          <a:stretch/>
        </p:blipFill>
        <p:spPr bwMode="auto">
          <a:xfrm>
            <a:off x="-1547365" y="1794410"/>
            <a:ext cx="2257410" cy="18104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887485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4" y="719375"/>
            <a:ext cx="6891875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KYNORRHYNCHA </a:t>
            </a:r>
            <a:endParaRPr sz="3600" dirty="0"/>
          </a:p>
        </p:txBody>
      </p:sp>
      <p:sp>
        <p:nvSpPr>
          <p:cNvPr id="11" name="Google Shape;93;p17">
            <a:extLst>
              <a:ext uri="{FF2B5EF4-FFF2-40B4-BE49-F238E27FC236}">
                <a16:creationId xmlns:a16="http://schemas.microsoft.com/office/drawing/2014/main" id="{5C22C4AC-AF3D-BB4F-975A-A7D3FD8EF0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56175" y="1275110"/>
            <a:ext cx="3938934" cy="27823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>
              <a:buNone/>
            </a:pPr>
            <a:r>
              <a:rPr lang="es-ES" sz="1500" b="1" dirty="0"/>
              <a:t>REPRODUCCIÓN </a:t>
            </a:r>
          </a:p>
          <a:p>
            <a:pPr algn="just">
              <a:buSzPct val="100000"/>
            </a:pPr>
            <a:r>
              <a:rPr lang="es-ES" sz="1400" dirty="0"/>
              <a:t>Sexos separados sin dimorfismo sexual</a:t>
            </a:r>
          </a:p>
          <a:p>
            <a:pPr algn="just">
              <a:buSzPct val="100000"/>
            </a:pPr>
            <a:r>
              <a:rPr lang="es-ES" sz="1400" dirty="0"/>
              <a:t>Hay seis estados juveniles, semejantes a los adultos, pero con un menor número de </a:t>
            </a:r>
            <a:r>
              <a:rPr lang="es-ES" sz="1400" dirty="0" err="1"/>
              <a:t>zonitos</a:t>
            </a:r>
            <a:r>
              <a:rPr lang="es-ES" sz="1400" dirty="0"/>
              <a:t>; el total de los </a:t>
            </a:r>
            <a:r>
              <a:rPr lang="es-ES" sz="1400" dirty="0" err="1"/>
              <a:t>zonitos</a:t>
            </a:r>
            <a:r>
              <a:rPr lang="es-ES" sz="1400" dirty="0"/>
              <a:t> se alcanzan a través de varias mudas</a:t>
            </a:r>
          </a:p>
          <a:p>
            <a:pPr algn="just">
              <a:buSzPct val="100000"/>
            </a:pPr>
            <a:r>
              <a:rPr lang="es-ES" sz="1400" dirty="0"/>
              <a:t>Los huevos fecundados son depositados en el entorno en forma de masas de huevos</a:t>
            </a:r>
          </a:p>
          <a:p>
            <a:pPr algn="just">
              <a:buSzPct val="100000"/>
            </a:pPr>
            <a:r>
              <a:rPr lang="es-ES" sz="1400" dirty="0"/>
              <a:t>Los embriones se desarrollan directamente como individuos juveniles, llegando la adultez los quinorrincos no sufren mudas</a:t>
            </a:r>
          </a:p>
          <a:p>
            <a:pPr marL="63500" indent="0" algn="just">
              <a:buNone/>
            </a:pPr>
            <a:endParaRPr lang="es-ES" sz="1400" b="1" dirty="0"/>
          </a:p>
          <a:p>
            <a:pPr marL="63500" indent="0">
              <a:buNone/>
            </a:pPr>
            <a:endParaRPr lang="es-ES" sz="1500" b="1" dirty="0"/>
          </a:p>
        </p:txBody>
      </p:sp>
      <p:pic>
        <p:nvPicPr>
          <p:cNvPr id="10242" name="Picture 2" descr="KINORRINCOS (ECHINODEROS)">
            <a:extLst>
              <a:ext uri="{FF2B5EF4-FFF2-40B4-BE49-F238E27FC236}">
                <a16:creationId xmlns:a16="http://schemas.microsoft.com/office/drawing/2014/main" id="{60C62A85-0C84-BC45-81DB-729C2F320A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2" t="31323" r="8793" b="6709"/>
          <a:stretch/>
        </p:blipFill>
        <p:spPr bwMode="auto">
          <a:xfrm>
            <a:off x="5824416" y="1491969"/>
            <a:ext cx="2074934" cy="21513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Google Shape;127;p21">
            <a:extLst>
              <a:ext uri="{FF2B5EF4-FFF2-40B4-BE49-F238E27FC236}">
                <a16:creationId xmlns:a16="http://schemas.microsoft.com/office/drawing/2014/main" id="{26ED2B07-051C-3D4F-AFDF-C801B94F3203}"/>
              </a:ext>
            </a:extLst>
          </p:cNvPr>
          <p:cNvSpPr/>
          <p:nvPr/>
        </p:nvSpPr>
        <p:spPr>
          <a:xfrm>
            <a:off x="5702060" y="1409860"/>
            <a:ext cx="2329132" cy="2314366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2" name="Vista general de diapositiva 11">
                <a:extLst>
                  <a:ext uri="{FF2B5EF4-FFF2-40B4-BE49-F238E27FC236}">
                    <a16:creationId xmlns:a16="http://schemas.microsoft.com/office/drawing/2014/main" id="{E7B10847-8194-1842-9920-5CE6C6C56E5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95910139"/>
                  </p:ext>
                </p:extLst>
              </p:nvPr>
            </p:nvGraphicFramePr>
            <p:xfrm>
              <a:off x="7307592" y="3772387"/>
              <a:ext cx="1140457" cy="836718"/>
            </p:xfrm>
            <a:graphic>
              <a:graphicData uri="http://schemas.microsoft.com/office/powerpoint/2016/slidezoom">
                <pslz:sldZm>
                  <pslz:sldZmObj sldId="322" cId="3261047133">
                    <pslz:zmPr id="{3D0C20E5-1378-7D4F-9BBA-8EC0982F5E7F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40457" cy="83671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2" name="Vista general de diapositiva 11">
                <a:extLst>
                  <a:ext uri="{FF2B5EF4-FFF2-40B4-BE49-F238E27FC236}">
                    <a16:creationId xmlns:a16="http://schemas.microsoft.com/office/drawing/2014/main" id="{E7B10847-8194-1842-9920-5CE6C6C56E5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07592" y="3772387"/>
                <a:ext cx="1140457" cy="836718"/>
              </a:xfrm>
              <a:prstGeom prst="rect">
                <a:avLst/>
              </a:prstGeom>
            </p:spPr>
          </p:pic>
        </mc:Fallback>
      </mc:AlternateContent>
      <p:pic>
        <p:nvPicPr>
          <p:cNvPr id="13" name="Imagen 12">
            <a:extLst>
              <a:ext uri="{FF2B5EF4-FFF2-40B4-BE49-F238E27FC236}">
                <a16:creationId xmlns:a16="http://schemas.microsoft.com/office/drawing/2014/main" id="{A4174B7C-991F-D64D-8C43-CADF83825F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617335" y="1615958"/>
            <a:ext cx="2542904" cy="18015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362762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ANATOMÍA KYNORRHYNCHA </a:t>
            </a:r>
            <a:endParaRPr lang="en" sz="3600" dirty="0"/>
          </a:p>
        </p:txBody>
      </p:sp>
      <p:sp>
        <p:nvSpPr>
          <p:cNvPr id="129" name="Google Shape;129;p21"/>
          <p:cNvSpPr txBox="1">
            <a:spLocks noGrp="1"/>
          </p:cNvSpPr>
          <p:nvPr>
            <p:ph type="body" idx="1"/>
          </p:nvPr>
        </p:nvSpPr>
        <p:spPr>
          <a:xfrm>
            <a:off x="1659344" y="1290376"/>
            <a:ext cx="4547259" cy="30048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just">
              <a:buSzPct val="100000"/>
              <a:buNone/>
            </a:pPr>
            <a:r>
              <a:rPr lang="es-MX" sz="1400" b="1" dirty="0"/>
              <a:t>ESTRUCTURA EXTERNA</a:t>
            </a:r>
            <a:endParaRPr lang="es-MX" sz="1200" dirty="0"/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Tx/>
              <a:buSzPct val="92000"/>
            </a:pPr>
            <a:r>
              <a:rPr lang="en-US" sz="1200" dirty="0"/>
              <a:t>Cuerpo </a:t>
            </a:r>
            <a:r>
              <a:rPr lang="en-US" sz="1200" dirty="0" err="1"/>
              <a:t>formado</a:t>
            </a:r>
            <a:r>
              <a:rPr lang="en-US" sz="1200" dirty="0"/>
              <a:t> por una </a:t>
            </a:r>
            <a:r>
              <a:rPr lang="en-US" sz="1200" dirty="0" err="1"/>
              <a:t>probóscide</a:t>
            </a:r>
            <a:r>
              <a:rPr lang="en-US" sz="1200" dirty="0"/>
              <a:t> o cabeza bien </a:t>
            </a:r>
            <a:r>
              <a:rPr lang="en-US" sz="1200" dirty="0" err="1"/>
              <a:t>diferenciada</a:t>
            </a:r>
            <a:r>
              <a:rPr lang="en-US" sz="1200" dirty="0"/>
              <a:t> y un </a:t>
            </a:r>
            <a:r>
              <a:rPr lang="en-US" sz="1200" dirty="0" err="1"/>
              <a:t>tronco</a:t>
            </a:r>
            <a:endParaRPr lang="en-US" sz="1200" dirty="0"/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Tx/>
              <a:buSzPct val="92000"/>
            </a:pPr>
            <a:r>
              <a:rPr lang="en-US" sz="1200" dirty="0"/>
              <a:t>Cuerpo </a:t>
            </a:r>
            <a:r>
              <a:rPr lang="en-US" sz="1200" dirty="0" err="1"/>
              <a:t>dividido</a:t>
            </a:r>
            <a:r>
              <a:rPr lang="en-US" sz="1200" dirty="0"/>
              <a:t> </a:t>
            </a:r>
            <a:r>
              <a:rPr lang="en-US" sz="1200" dirty="0" err="1"/>
              <a:t>en</a:t>
            </a:r>
            <a:r>
              <a:rPr lang="en-US" sz="1200" dirty="0"/>
              <a:t> 13 </a:t>
            </a:r>
            <a:r>
              <a:rPr lang="en-US" sz="1200" dirty="0" err="1"/>
              <a:t>zonitos</a:t>
            </a:r>
            <a:r>
              <a:rPr lang="en-US" sz="1200" dirty="0"/>
              <a:t> (</a:t>
            </a:r>
            <a:r>
              <a:rPr lang="en-US" sz="1200" dirty="0" err="1"/>
              <a:t>segmentos</a:t>
            </a:r>
            <a:r>
              <a:rPr lang="en-US" sz="1200" dirty="0"/>
              <a:t>) 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Tx/>
              <a:buSzPct val="92000"/>
            </a:pPr>
            <a:r>
              <a:rPr lang="en-US" sz="1200" dirty="0"/>
              <a:t>Cabeza con un </a:t>
            </a:r>
            <a:r>
              <a:rPr lang="en-US" sz="1200" dirty="0" err="1"/>
              <a:t>cono</a:t>
            </a:r>
            <a:r>
              <a:rPr lang="en-US" sz="1200" dirty="0"/>
              <a:t> oral </a:t>
            </a:r>
            <a:r>
              <a:rPr lang="en-US" sz="1200" dirty="0" err="1"/>
              <a:t>donde</a:t>
            </a:r>
            <a:r>
              <a:rPr lang="en-US" sz="1200" dirty="0"/>
              <a:t> se </a:t>
            </a:r>
            <a:r>
              <a:rPr lang="en-US" sz="1200" dirty="0" err="1"/>
              <a:t>encuentra</a:t>
            </a:r>
            <a:r>
              <a:rPr lang="en-US" sz="1200" dirty="0"/>
              <a:t> la boca, </a:t>
            </a:r>
            <a:r>
              <a:rPr lang="en-US" sz="1200" dirty="0" err="1"/>
              <a:t>rodeada</a:t>
            </a:r>
            <a:r>
              <a:rPr lang="en-US" sz="1200" dirty="0"/>
              <a:t> de </a:t>
            </a:r>
            <a:r>
              <a:rPr lang="en-US" sz="1200" dirty="0" err="1"/>
              <a:t>estiletes</a:t>
            </a:r>
            <a:r>
              <a:rPr lang="en-US" sz="1200" dirty="0"/>
              <a:t> </a:t>
            </a:r>
            <a:r>
              <a:rPr lang="en-US" sz="1200" dirty="0" err="1"/>
              <a:t>orales</a:t>
            </a:r>
            <a:endParaRPr lang="en-US" sz="1200" dirty="0"/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Tx/>
              <a:buSzPct val="92000"/>
            </a:pPr>
            <a:r>
              <a:rPr lang="en-US" sz="1200" dirty="0" err="1"/>
              <a:t>Detrás</a:t>
            </a:r>
            <a:r>
              <a:rPr lang="en-US" sz="1200" dirty="0"/>
              <a:t> del </a:t>
            </a:r>
            <a:r>
              <a:rPr lang="en-US" sz="1200" dirty="0" err="1"/>
              <a:t>cono</a:t>
            </a:r>
            <a:r>
              <a:rPr lang="en-US" sz="1200" dirty="0"/>
              <a:t> oral hay </a:t>
            </a:r>
            <a:r>
              <a:rPr lang="en-US" sz="1200" dirty="0" err="1"/>
              <a:t>escálidas</a:t>
            </a:r>
            <a:endParaRPr lang="en-US" sz="1200" dirty="0"/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Tx/>
              <a:buSzPct val="92000"/>
            </a:pPr>
            <a:r>
              <a:rPr lang="en-US" sz="1200" dirty="0"/>
              <a:t>El </a:t>
            </a:r>
            <a:r>
              <a:rPr lang="en-US" sz="1200" dirty="0" err="1"/>
              <a:t>cuello</a:t>
            </a:r>
            <a:r>
              <a:rPr lang="en-US" sz="1200" dirty="0"/>
              <a:t> </a:t>
            </a:r>
            <a:r>
              <a:rPr lang="en-US" sz="1200" dirty="0" err="1"/>
              <a:t>consiste</a:t>
            </a:r>
            <a:r>
              <a:rPr lang="en-US" sz="1200" dirty="0"/>
              <a:t> </a:t>
            </a:r>
            <a:r>
              <a:rPr lang="en-US" sz="1200" dirty="0" err="1"/>
              <a:t>en</a:t>
            </a:r>
            <a:r>
              <a:rPr lang="en-US" sz="1200" dirty="0"/>
              <a:t> una </a:t>
            </a:r>
            <a:r>
              <a:rPr lang="en-US" sz="1200" dirty="0" err="1"/>
              <a:t>serie</a:t>
            </a:r>
            <a:r>
              <a:rPr lang="en-US" sz="1200" dirty="0"/>
              <a:t> de </a:t>
            </a:r>
            <a:r>
              <a:rPr lang="en-US" sz="1200" dirty="0" err="1"/>
              <a:t>plácidas</a:t>
            </a:r>
            <a:endParaRPr lang="en-US" sz="1200" dirty="0"/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Tx/>
              <a:buSzPct val="92000"/>
            </a:pPr>
            <a:r>
              <a:rPr lang="en-US" sz="1200" dirty="0"/>
              <a:t>El resto de </a:t>
            </a:r>
            <a:r>
              <a:rPr lang="en-US" sz="1200" dirty="0" err="1"/>
              <a:t>segmentos</a:t>
            </a:r>
            <a:r>
              <a:rPr lang="en-US" sz="1200" dirty="0"/>
              <a:t> </a:t>
            </a:r>
            <a:r>
              <a:rPr lang="en-US" sz="1200" dirty="0" err="1"/>
              <a:t>forman</a:t>
            </a:r>
            <a:r>
              <a:rPr lang="en-US" sz="1200" dirty="0"/>
              <a:t> el </a:t>
            </a:r>
            <a:r>
              <a:rPr lang="en-US" sz="1200" dirty="0" err="1"/>
              <a:t>tronco</a:t>
            </a:r>
            <a:r>
              <a:rPr lang="en-US" sz="1200" dirty="0"/>
              <a:t>, que </a:t>
            </a:r>
            <a:r>
              <a:rPr lang="en-US" sz="1200" dirty="0" err="1"/>
              <a:t>están</a:t>
            </a:r>
            <a:r>
              <a:rPr lang="en-US" sz="1200" dirty="0"/>
              <a:t> </a:t>
            </a:r>
            <a:r>
              <a:rPr lang="en-US" sz="1200" dirty="0" err="1"/>
              <a:t>formados</a:t>
            </a:r>
            <a:r>
              <a:rPr lang="en-US" sz="1200" dirty="0"/>
              <a:t> por una </a:t>
            </a:r>
            <a:r>
              <a:rPr lang="en-US" sz="1200" dirty="0" err="1"/>
              <a:t>placa</a:t>
            </a:r>
            <a:r>
              <a:rPr lang="en-US" sz="1200" dirty="0"/>
              <a:t> dorsal y un par de </a:t>
            </a:r>
            <a:r>
              <a:rPr lang="en-US" sz="1200" dirty="0" err="1"/>
              <a:t>placas</a:t>
            </a:r>
            <a:r>
              <a:rPr lang="en-US" sz="1200" dirty="0"/>
              <a:t> </a:t>
            </a:r>
            <a:r>
              <a:rPr lang="en-US" sz="1200" dirty="0" err="1"/>
              <a:t>ventrales</a:t>
            </a:r>
            <a:endParaRPr lang="en-US" sz="1200" dirty="0"/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Tx/>
              <a:buSzPct val="92000"/>
            </a:pPr>
            <a:r>
              <a:rPr lang="en-US" sz="1200" dirty="0"/>
              <a:t>El </a:t>
            </a:r>
            <a:r>
              <a:rPr lang="en-US" sz="1200" dirty="0" err="1"/>
              <a:t>ano</a:t>
            </a:r>
            <a:r>
              <a:rPr lang="en-US" sz="1200" dirty="0"/>
              <a:t> se </a:t>
            </a:r>
            <a:r>
              <a:rPr lang="en-US" sz="1200" dirty="0" err="1"/>
              <a:t>abre</a:t>
            </a:r>
            <a:r>
              <a:rPr lang="en-US" sz="1200" dirty="0"/>
              <a:t> </a:t>
            </a:r>
            <a:r>
              <a:rPr lang="en-US" sz="1200" dirty="0" err="1"/>
              <a:t>en</a:t>
            </a:r>
            <a:r>
              <a:rPr lang="en-US" sz="1200" dirty="0"/>
              <a:t> el </a:t>
            </a:r>
            <a:r>
              <a:rPr lang="en-US" sz="1200" dirty="0" err="1"/>
              <a:t>último</a:t>
            </a:r>
            <a:r>
              <a:rPr lang="en-US" sz="1200" dirty="0"/>
              <a:t> </a:t>
            </a:r>
            <a:r>
              <a:rPr lang="en-US" sz="1200" dirty="0" err="1"/>
              <a:t>segmento</a:t>
            </a:r>
            <a:r>
              <a:rPr lang="en-US" sz="1200" dirty="0"/>
              <a:t>, </a:t>
            </a:r>
            <a:r>
              <a:rPr lang="en-US" sz="1200" dirty="0" err="1"/>
              <a:t>rodeado</a:t>
            </a:r>
            <a:r>
              <a:rPr lang="en-US" sz="1200" dirty="0"/>
              <a:t> por </a:t>
            </a:r>
            <a:r>
              <a:rPr lang="en-US" sz="1200" dirty="0" err="1"/>
              <a:t>espinas</a:t>
            </a:r>
            <a:r>
              <a:rPr lang="en-US" sz="1200" dirty="0"/>
              <a:t> </a:t>
            </a:r>
            <a:r>
              <a:rPr lang="en-US" sz="1200" dirty="0" err="1"/>
              <a:t>terminales</a:t>
            </a:r>
            <a:endParaRPr lang="en-US" sz="1200" dirty="0"/>
          </a:p>
          <a:p>
            <a:pPr algn="just">
              <a:buSzPct val="100000"/>
            </a:pPr>
            <a:endParaRPr lang="es-ES" sz="1600" dirty="0"/>
          </a:p>
        </p:txBody>
      </p:sp>
      <p:pic>
        <p:nvPicPr>
          <p:cNvPr id="12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287C4728-95F3-634E-8853-ED5A94852F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305" y="1562949"/>
            <a:ext cx="1758640" cy="22054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Google Shape;127;p21">
            <a:extLst>
              <a:ext uri="{FF2B5EF4-FFF2-40B4-BE49-F238E27FC236}">
                <a16:creationId xmlns:a16="http://schemas.microsoft.com/office/drawing/2014/main" id="{9E282A04-3080-6E49-91C0-AA22748A3D2E}"/>
              </a:ext>
            </a:extLst>
          </p:cNvPr>
          <p:cNvSpPr/>
          <p:nvPr/>
        </p:nvSpPr>
        <p:spPr>
          <a:xfrm>
            <a:off x="6206603" y="1419274"/>
            <a:ext cx="2069541" cy="2488491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Vista general de diapositiva 7">
                <a:extLst>
                  <a:ext uri="{FF2B5EF4-FFF2-40B4-BE49-F238E27FC236}">
                    <a16:creationId xmlns:a16="http://schemas.microsoft.com/office/drawing/2014/main" id="{F2435F08-94E0-CB40-8857-E2F05927F4C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48880177"/>
                  </p:ext>
                </p:extLst>
              </p:nvPr>
            </p:nvGraphicFramePr>
            <p:xfrm>
              <a:off x="7476785" y="3896519"/>
              <a:ext cx="971264" cy="712586"/>
            </p:xfrm>
            <a:graphic>
              <a:graphicData uri="http://schemas.microsoft.com/office/powerpoint/2016/slidezoom">
                <pslz:sldZm>
                  <pslz:sldZmObj sldId="322" cId="3261047133">
                    <pslz:zmPr id="{3D0C20E5-1378-7D4F-9BBA-8EC0982F5E7F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971264" cy="712586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Vista general de diapositiva 7">
                <a:extLst>
                  <a:ext uri="{FF2B5EF4-FFF2-40B4-BE49-F238E27FC236}">
                    <a16:creationId xmlns:a16="http://schemas.microsoft.com/office/drawing/2014/main" id="{F2435F08-94E0-CB40-8857-E2F05927F4C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76785" y="3896519"/>
                <a:ext cx="971264" cy="712586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Imagen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3B72BDD-A928-054E-88F8-26224B8EE8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2758" y="4000999"/>
            <a:ext cx="814027" cy="588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9018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ANATOMÍA KYNORRHYNCHA </a:t>
            </a:r>
            <a:endParaRPr lang="en" sz="3600" dirty="0"/>
          </a:p>
        </p:txBody>
      </p:sp>
      <p:sp>
        <p:nvSpPr>
          <p:cNvPr id="129" name="Google Shape;129;p21"/>
          <p:cNvSpPr txBox="1">
            <a:spLocks noGrp="1"/>
          </p:cNvSpPr>
          <p:nvPr>
            <p:ph type="body" idx="1"/>
          </p:nvPr>
        </p:nvSpPr>
        <p:spPr>
          <a:xfrm>
            <a:off x="1556175" y="1229413"/>
            <a:ext cx="4742782" cy="30048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just">
              <a:buSzPct val="100000"/>
              <a:buNone/>
            </a:pPr>
            <a:r>
              <a:rPr lang="es-MX" sz="1600" b="1" dirty="0"/>
              <a:t>ESTRUCTURA INTERNA</a:t>
            </a:r>
            <a:endParaRPr lang="es-MX" sz="1600" dirty="0"/>
          </a:p>
          <a:p>
            <a:pPr marL="0" indent="0" algn="just">
              <a:buSzPct val="100000"/>
              <a:buNone/>
            </a:pPr>
            <a:endParaRPr lang="es-MX" sz="1400" dirty="0"/>
          </a:p>
        </p:txBody>
      </p:sp>
      <p:pic>
        <p:nvPicPr>
          <p:cNvPr id="11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BBA35AF8-E1BA-2C4C-B75F-DAAC13F74C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992" y="1722817"/>
            <a:ext cx="3892660" cy="26664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Vista general de diapositiva 8">
                <a:extLst>
                  <a:ext uri="{FF2B5EF4-FFF2-40B4-BE49-F238E27FC236}">
                    <a16:creationId xmlns:a16="http://schemas.microsoft.com/office/drawing/2014/main" id="{4E5F49CA-8EE4-F14F-A2A8-AE4B3AD0432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04331847"/>
                  </p:ext>
                </p:extLst>
              </p:nvPr>
            </p:nvGraphicFramePr>
            <p:xfrm>
              <a:off x="7209183" y="3700188"/>
              <a:ext cx="1238866" cy="908917"/>
            </p:xfrm>
            <a:graphic>
              <a:graphicData uri="http://schemas.microsoft.com/office/powerpoint/2016/slidezoom">
                <pslz:sldZm>
                  <pslz:sldZmObj sldId="322" cId="3261047133">
                    <pslz:zmPr id="{3D0C20E5-1378-7D4F-9BBA-8EC0982F5E7F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238866" cy="908917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Vista general de diapositiva 8">
                <a:extLst>
                  <a:ext uri="{FF2B5EF4-FFF2-40B4-BE49-F238E27FC236}">
                    <a16:creationId xmlns:a16="http://schemas.microsoft.com/office/drawing/2014/main" id="{4E5F49CA-8EE4-F14F-A2A8-AE4B3AD0432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209183" y="3700188"/>
                <a:ext cx="1238866" cy="908917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A5890286-DCC5-CA43-817E-8F65BBC40A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7608" y="1715349"/>
            <a:ext cx="1758640" cy="22054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Google Shape;127;p21">
            <a:extLst>
              <a:ext uri="{FF2B5EF4-FFF2-40B4-BE49-F238E27FC236}">
                <a16:creationId xmlns:a16="http://schemas.microsoft.com/office/drawing/2014/main" id="{9293C6B4-5022-C643-938E-81E5F39C0689}"/>
              </a:ext>
            </a:extLst>
          </p:cNvPr>
          <p:cNvSpPr/>
          <p:nvPr/>
        </p:nvSpPr>
        <p:spPr>
          <a:xfrm>
            <a:off x="-1059310" y="1571674"/>
            <a:ext cx="2069541" cy="2488491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539664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FILOGENIA KYNORRHYNCHA </a:t>
            </a:r>
            <a:endParaRPr sz="3600" dirty="0"/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1632654" y="1303685"/>
            <a:ext cx="6815396" cy="27163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>
              <a:buSzPct val="100000"/>
            </a:pPr>
            <a:r>
              <a:rPr lang="es-MX" sz="1100" dirty="0"/>
              <a:t>La posible organización metamérica ha dado origen a gran cantidad de controversias sobre sus afinidades con otros taxones. </a:t>
            </a:r>
          </a:p>
          <a:p>
            <a:pPr marL="171450" indent="-171450">
              <a:buSzPct val="100000"/>
            </a:pPr>
            <a:r>
              <a:rPr lang="es-MX" sz="1100" dirty="0"/>
              <a:t>Se han descubierto semejanzas con los artrópodos.</a:t>
            </a:r>
          </a:p>
          <a:p>
            <a:pPr marL="171450" indent="-171450">
              <a:buSzPct val="100000"/>
            </a:pPr>
            <a:r>
              <a:rPr lang="es-MX" sz="1100" dirty="0"/>
              <a:t>Debido a su segmentación, se les puede considerar como una línea menor dentro de los artrópodos.</a:t>
            </a:r>
          </a:p>
          <a:p>
            <a:pPr marL="171450" indent="-171450">
              <a:buSzPct val="100000"/>
            </a:pPr>
            <a:r>
              <a:rPr lang="es-MX" sz="1100" dirty="0"/>
              <a:t>Se propuso el taxón de Cephalorhyncha para unir a los priapúlidos, loricíferos, kinorrincos y nematomorfos.</a:t>
            </a:r>
          </a:p>
          <a:p>
            <a:pPr marL="171450" indent="-171450">
              <a:buSzPct val="100000"/>
            </a:pPr>
            <a:r>
              <a:rPr lang="es-MX" sz="1100" dirty="0"/>
              <a:t>A partir de estudios filogenéticos, se apoyó la existencia del taxón Nemathelminthes en donde se incluyen los gastrotricos, nematomorfos, kinorrincos, priapúlidos y loricíferos, siendo un grupo hermano de los rotíferos y acantocéfalos.</a:t>
            </a:r>
          </a:p>
          <a:p>
            <a:pPr>
              <a:buSzPct val="100000"/>
            </a:pPr>
            <a:endParaRPr lang="es-MX" sz="1200" dirty="0"/>
          </a:p>
        </p:txBody>
      </p:sp>
      <p:pic>
        <p:nvPicPr>
          <p:cNvPr id="10" name="Picture 2" descr="Documento sin título">
            <a:extLst>
              <a:ext uri="{FF2B5EF4-FFF2-40B4-BE49-F238E27FC236}">
                <a16:creationId xmlns:a16="http://schemas.microsoft.com/office/drawing/2014/main" id="{5A246D49-CFAE-DF44-942B-61A0820699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47"/>
          <a:stretch/>
        </p:blipFill>
        <p:spPr bwMode="auto">
          <a:xfrm>
            <a:off x="2946890" y="3119661"/>
            <a:ext cx="1686070" cy="13301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268" name="Picture 4" descr="La clasificación de los seres vivos">
            <a:extLst>
              <a:ext uri="{FF2B5EF4-FFF2-40B4-BE49-F238E27FC236}">
                <a16:creationId xmlns:a16="http://schemas.microsoft.com/office/drawing/2014/main" id="{CB3CB39B-1409-AC45-B93D-623379A3F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7131" y="3113405"/>
            <a:ext cx="2276552" cy="13364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Vista general de diapositiva 7">
                <a:extLst>
                  <a:ext uri="{FF2B5EF4-FFF2-40B4-BE49-F238E27FC236}">
                    <a16:creationId xmlns:a16="http://schemas.microsoft.com/office/drawing/2014/main" id="{8EF396F9-D3CB-5A4D-8393-3AE6E95E3F0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28373064"/>
                  </p:ext>
                </p:extLst>
              </p:nvPr>
            </p:nvGraphicFramePr>
            <p:xfrm>
              <a:off x="7476785" y="3896519"/>
              <a:ext cx="971264" cy="712586"/>
            </p:xfrm>
            <a:graphic>
              <a:graphicData uri="http://schemas.microsoft.com/office/powerpoint/2016/slidezoom">
                <pslz:sldZm>
                  <pslz:sldZmObj sldId="322" cId="3261047133">
                    <pslz:zmPr id="{3D0C20E5-1378-7D4F-9BBA-8EC0982F5E7F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971264" cy="712586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Vista general de diapositiva 7">
                <a:extLst>
                  <a:ext uri="{FF2B5EF4-FFF2-40B4-BE49-F238E27FC236}">
                    <a16:creationId xmlns:a16="http://schemas.microsoft.com/office/drawing/2014/main" id="{8EF396F9-D3CB-5A4D-8393-3AE6E95E3F0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76785" y="3896519"/>
                <a:ext cx="971264" cy="71258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016161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86;p16">
            <a:extLst>
              <a:ext uri="{FF2B5EF4-FFF2-40B4-BE49-F238E27FC236}">
                <a16:creationId xmlns:a16="http://schemas.microsoft.com/office/drawing/2014/main" id="{6BD467BF-DB4B-894B-A48D-BF9A93D3AB33}"/>
              </a:ext>
            </a:extLst>
          </p:cNvPr>
          <p:cNvSpPr txBox="1">
            <a:spLocks/>
          </p:cNvSpPr>
          <p:nvPr/>
        </p:nvSpPr>
        <p:spPr>
          <a:xfrm>
            <a:off x="1663430" y="3202100"/>
            <a:ext cx="6507804" cy="1268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nos"/>
              <a:buChar char="◈"/>
              <a:defRPr sz="30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◆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◇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⬥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38100" indent="0" algn="ctr">
              <a:buNone/>
            </a:pPr>
            <a:r>
              <a:rPr lang="es-MX" sz="2000" dirty="0"/>
              <a:t>Presentan una gruesa probóscide, retráctil y con espinas, que interviene en la excavación y captura de presas</a:t>
            </a:r>
            <a:br>
              <a:rPr lang="es-MX" sz="2000" dirty="0"/>
            </a:br>
            <a:endParaRPr lang="es-MX" sz="1400" dirty="0"/>
          </a:p>
          <a:p>
            <a:pPr marL="38100" indent="0" algn="ctr">
              <a:buNone/>
            </a:pPr>
            <a:endParaRPr lang="es-MX" sz="1800" dirty="0">
              <a:solidFill>
                <a:schemeClr val="tx1"/>
              </a:solidFill>
            </a:endParaRPr>
          </a:p>
        </p:txBody>
      </p:sp>
      <p:sp>
        <p:nvSpPr>
          <p:cNvPr id="10" name="Google Shape;56;p12">
            <a:extLst>
              <a:ext uri="{FF2B5EF4-FFF2-40B4-BE49-F238E27FC236}">
                <a16:creationId xmlns:a16="http://schemas.microsoft.com/office/drawing/2014/main" id="{86839C0E-30C4-ED40-BCC5-D5E1C9ECC02E}"/>
              </a:ext>
            </a:extLst>
          </p:cNvPr>
          <p:cNvSpPr txBox="1">
            <a:spLocks/>
          </p:cNvSpPr>
          <p:nvPr/>
        </p:nvSpPr>
        <p:spPr>
          <a:xfrm>
            <a:off x="1258957" y="381001"/>
            <a:ext cx="7189093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algn="ctr"/>
            <a:r>
              <a:rPr lang="es-MX" sz="45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PHYLUM PRIAPULIDA 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Vista general de diapositiva 4">
                <a:extLst>
                  <a:ext uri="{FF2B5EF4-FFF2-40B4-BE49-F238E27FC236}">
                    <a16:creationId xmlns:a16="http://schemas.microsoft.com/office/drawing/2014/main" id="{307DDE42-5EC6-4D4E-8B0F-1AE8FBA3C2F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60364166"/>
                  </p:ext>
                </p:extLst>
              </p:nvPr>
            </p:nvGraphicFramePr>
            <p:xfrm>
              <a:off x="3238114" y="1212831"/>
              <a:ext cx="3048180" cy="2317239"/>
            </p:xfrm>
            <a:graphic>
              <a:graphicData uri="http://schemas.microsoft.com/office/powerpoint/2016/slidezoom">
                <pslz:sldZm>
                  <pslz:sldZmObj sldId="322" cId="3261047133">
                    <pslz:zmPr id="{3D0C20E5-1378-7D4F-9BBA-8EC0982F5E7F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180" cy="2317239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Vista general de diapositiva 4">
                <a:extLst>
                  <a:ext uri="{FF2B5EF4-FFF2-40B4-BE49-F238E27FC236}">
                    <a16:creationId xmlns:a16="http://schemas.microsoft.com/office/drawing/2014/main" id="{307DDE42-5EC6-4D4E-8B0F-1AE8FBA3C2F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38114" y="1212831"/>
                <a:ext cx="3048180" cy="231723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705550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PRIAPULIDA </a:t>
            </a:r>
            <a:endParaRPr sz="3600" dirty="0"/>
          </a:p>
        </p:txBody>
      </p:sp>
      <p:pic>
        <p:nvPicPr>
          <p:cNvPr id="7" name="Imagen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44670CD-5211-FD4C-AF09-AB138203CE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713" y="3849757"/>
            <a:ext cx="945121" cy="683220"/>
          </a:xfrm>
          <a:prstGeom prst="rect">
            <a:avLst/>
          </a:prstGeom>
        </p:spPr>
      </p:pic>
      <p:sp>
        <p:nvSpPr>
          <p:cNvPr id="11" name="Google Shape;93;p17">
            <a:extLst>
              <a:ext uri="{FF2B5EF4-FFF2-40B4-BE49-F238E27FC236}">
                <a16:creationId xmlns:a16="http://schemas.microsoft.com/office/drawing/2014/main" id="{5C22C4AC-AF3D-BB4F-975A-A7D3FD8EF0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400282" y="1349753"/>
            <a:ext cx="4336150" cy="32677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buSzPct val="100000"/>
            </a:pPr>
            <a:r>
              <a:rPr lang="es-MX" sz="1400" dirty="0"/>
              <a:t>Pseudocelomados</a:t>
            </a:r>
          </a:p>
          <a:p>
            <a:pPr algn="just">
              <a:buSzPct val="100000"/>
            </a:pPr>
            <a:r>
              <a:rPr lang="es-MX" sz="1400" dirty="0"/>
              <a:t>Protostomados</a:t>
            </a:r>
          </a:p>
          <a:p>
            <a:pPr algn="just">
              <a:buSzPct val="100000"/>
            </a:pPr>
            <a:r>
              <a:rPr lang="es-MX" sz="1400" dirty="0"/>
              <a:t>Simetría bilateral</a:t>
            </a:r>
          </a:p>
          <a:p>
            <a:pPr algn="just">
              <a:buSzPct val="100000"/>
            </a:pPr>
            <a:r>
              <a:rPr lang="es-MX" sz="1400" dirty="0"/>
              <a:t> Vermiformes, No segmentados </a:t>
            </a:r>
          </a:p>
          <a:p>
            <a:pPr algn="just">
              <a:buSzPct val="100000"/>
            </a:pPr>
            <a:r>
              <a:rPr lang="es-MX" sz="1400" dirty="0"/>
              <a:t>Organismos bentónicos</a:t>
            </a:r>
          </a:p>
          <a:p>
            <a:pPr algn="just">
              <a:buSzPct val="100000"/>
            </a:pPr>
            <a:r>
              <a:rPr lang="es-MX" sz="1400" dirty="0"/>
              <a:t>Cuerpo cubierto por una cutícula que se renueva  mediante mudas</a:t>
            </a:r>
          </a:p>
          <a:p>
            <a:pPr algn="just">
              <a:buSzPct val="100000"/>
            </a:pPr>
            <a:r>
              <a:rPr lang="es-MX" sz="1400" dirty="0"/>
              <a:t>Viven enterrados en fondos marinos arenosos o fangosos, donde estos excavan galería con su trompa</a:t>
            </a:r>
          </a:p>
          <a:p>
            <a:pPr marL="520700" lvl="1" indent="0">
              <a:buNone/>
            </a:pPr>
            <a:endParaRPr lang="en" sz="1300" dirty="0"/>
          </a:p>
        </p:txBody>
      </p:sp>
      <p:pic>
        <p:nvPicPr>
          <p:cNvPr id="13318" name="Picture 6" descr="Adriana Díaz Hdez. Sección 2: Presentación eq.6: Phylum Priapúlida">
            <a:extLst>
              <a:ext uri="{FF2B5EF4-FFF2-40B4-BE49-F238E27FC236}">
                <a16:creationId xmlns:a16="http://schemas.microsoft.com/office/drawing/2014/main" id="{F316AA77-AE30-2A4E-BAE3-33D474376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349" y="1587260"/>
            <a:ext cx="2253626" cy="16902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Vista general de diapositiva 8">
                <a:extLst>
                  <a:ext uri="{FF2B5EF4-FFF2-40B4-BE49-F238E27FC236}">
                    <a16:creationId xmlns:a16="http://schemas.microsoft.com/office/drawing/2014/main" id="{42108CAB-4625-6B45-BBEC-564DDD2518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79348468"/>
                  </p:ext>
                </p:extLst>
              </p:nvPr>
            </p:nvGraphicFramePr>
            <p:xfrm>
              <a:off x="7275443" y="3724226"/>
              <a:ext cx="1168363" cy="888194"/>
            </p:xfrm>
            <a:graphic>
              <a:graphicData uri="http://schemas.microsoft.com/office/powerpoint/2016/slidezoom">
                <pslz:sldZm>
                  <pslz:sldZmObj sldId="322" cId="3261047133">
                    <pslz:zmPr id="{3D0C20E5-1378-7D4F-9BBA-8EC0982F5E7F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68363" cy="888194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Vista general de diapositiva 8">
                <a:extLst>
                  <a:ext uri="{FF2B5EF4-FFF2-40B4-BE49-F238E27FC236}">
                    <a16:creationId xmlns:a16="http://schemas.microsoft.com/office/drawing/2014/main" id="{42108CAB-4625-6B45-BBEC-564DDD2518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275443" y="3724226"/>
                <a:ext cx="1168363" cy="88819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21578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PRIAPULIDA </a:t>
            </a:r>
            <a:endParaRPr sz="3600" dirty="0"/>
          </a:p>
        </p:txBody>
      </p:sp>
      <p:sp>
        <p:nvSpPr>
          <p:cNvPr id="11" name="Google Shape;93;p17">
            <a:extLst>
              <a:ext uri="{FF2B5EF4-FFF2-40B4-BE49-F238E27FC236}">
                <a16:creationId xmlns:a16="http://schemas.microsoft.com/office/drawing/2014/main" id="{5C22C4AC-AF3D-BB4F-975A-A7D3FD8EF0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671833" y="1328573"/>
            <a:ext cx="4232287" cy="32677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 algn="just">
              <a:buNone/>
            </a:pPr>
            <a:r>
              <a:rPr lang="es-MX" sz="1400" b="1" dirty="0"/>
              <a:t>SISTEMA DIGESTIVO</a:t>
            </a:r>
          </a:p>
          <a:p>
            <a:pPr algn="just">
              <a:buSzPct val="100000"/>
            </a:pPr>
            <a:r>
              <a:rPr lang="es-ES" sz="1200" dirty="0"/>
              <a:t>Completo (boca-ano)</a:t>
            </a:r>
          </a:p>
          <a:p>
            <a:pPr algn="just">
              <a:buSzPct val="100000"/>
            </a:pPr>
            <a:r>
              <a:rPr lang="es-ES" sz="1200" dirty="0"/>
              <a:t>La boca terminal conduce a una faringe muscular </a:t>
            </a:r>
            <a:r>
              <a:rPr lang="es-ES" sz="1200" dirty="0" err="1"/>
              <a:t>suctora</a:t>
            </a:r>
            <a:r>
              <a:rPr lang="es-ES" sz="1200" dirty="0"/>
              <a:t> que está revestida por </a:t>
            </a:r>
            <a:r>
              <a:rPr lang="es-ES" sz="1200" dirty="0" err="1"/>
              <a:t>cuticula</a:t>
            </a:r>
            <a:r>
              <a:rPr lang="es-ES" sz="1200" dirty="0"/>
              <a:t>, parte de  esta tiene forma de dientes</a:t>
            </a:r>
          </a:p>
          <a:p>
            <a:pPr algn="just">
              <a:buSzPct val="100000"/>
            </a:pPr>
            <a:r>
              <a:rPr lang="es-ES" sz="1200" dirty="0"/>
              <a:t> El intestino es, tubular y recto, carece de </a:t>
            </a:r>
            <a:r>
              <a:rPr lang="es-ES" sz="1200" dirty="0" err="1"/>
              <a:t>cuticula</a:t>
            </a:r>
            <a:r>
              <a:rPr lang="es-ES" sz="1200" dirty="0"/>
              <a:t> y de cilios. El intestino está rodeado por una capa de músculos longitudinales y circulares</a:t>
            </a:r>
          </a:p>
          <a:p>
            <a:pPr algn="just">
              <a:buSzPct val="100000"/>
            </a:pPr>
            <a:r>
              <a:rPr lang="es-ES" sz="1200" dirty="0"/>
              <a:t>En el intestino se produce una combinación de digestión extracelular e intracelular, y desemboca en un corto recto terminal</a:t>
            </a:r>
          </a:p>
          <a:p>
            <a:pPr algn="just">
              <a:buSzPct val="100000"/>
            </a:pPr>
            <a:r>
              <a:rPr lang="es-ES" sz="1200" dirty="0"/>
              <a:t>El ano está localizado en el extremo terminal del tronco</a:t>
            </a:r>
          </a:p>
          <a:p>
            <a:pPr marL="520700" lvl="1" indent="0">
              <a:buNone/>
            </a:pPr>
            <a:endParaRPr lang="en" sz="1300" dirty="0"/>
          </a:p>
        </p:txBody>
      </p:sp>
      <p:pic>
        <p:nvPicPr>
          <p:cNvPr id="17410" name="Picture 2" descr="Presentación de PowerPoint">
            <a:extLst>
              <a:ext uri="{FF2B5EF4-FFF2-40B4-BE49-F238E27FC236}">
                <a16:creationId xmlns:a16="http://schemas.microsoft.com/office/drawing/2014/main" id="{D59E2680-821B-5B45-9F54-E77A41EB5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1" y="1500570"/>
            <a:ext cx="1849822" cy="22598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C33DEFE-B359-104E-88EA-C790B8AE49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4879" y="3940652"/>
            <a:ext cx="777204" cy="561834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Vista general de diapositiva 9">
                <a:extLst>
                  <a:ext uri="{FF2B5EF4-FFF2-40B4-BE49-F238E27FC236}">
                    <a16:creationId xmlns:a16="http://schemas.microsoft.com/office/drawing/2014/main" id="{577C6E0C-9E9A-D746-A0BC-030C2B41C41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01752193"/>
                  </p:ext>
                </p:extLst>
              </p:nvPr>
            </p:nvGraphicFramePr>
            <p:xfrm>
              <a:off x="7520608" y="3851537"/>
              <a:ext cx="960783" cy="730391"/>
            </p:xfrm>
            <a:graphic>
              <a:graphicData uri="http://schemas.microsoft.com/office/powerpoint/2016/slidezoom">
                <pslz:sldZm>
                  <pslz:sldZmObj sldId="322" cId="3261047133">
                    <pslz:zmPr id="{3D0C20E5-1378-7D4F-9BBA-8EC0982F5E7F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960783" cy="730391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Vista general de diapositiva 9">
                <a:extLst>
                  <a:ext uri="{FF2B5EF4-FFF2-40B4-BE49-F238E27FC236}">
                    <a16:creationId xmlns:a16="http://schemas.microsoft.com/office/drawing/2014/main" id="{577C6E0C-9E9A-D746-A0BC-030C2B41C41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520608" y="3851537"/>
                <a:ext cx="960783" cy="730391"/>
              </a:xfrm>
              <a:prstGeom prst="rect">
                <a:avLst/>
              </a:prstGeom>
            </p:spPr>
          </p:pic>
        </mc:Fallback>
      </mc:AlternateContent>
      <p:pic>
        <p:nvPicPr>
          <p:cNvPr id="12" name="Picture 6" descr="Adriana Díaz Hdez. Sección 2: Presentación eq.6: Phylum Priapúlida">
            <a:extLst>
              <a:ext uri="{FF2B5EF4-FFF2-40B4-BE49-F238E27FC236}">
                <a16:creationId xmlns:a16="http://schemas.microsoft.com/office/drawing/2014/main" id="{E750C55E-DF37-A947-835D-B85A94017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5364" y="1567382"/>
            <a:ext cx="2253626" cy="16902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938521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PRIAPULIDA </a:t>
            </a:r>
            <a:endParaRPr sz="3600" dirty="0"/>
          </a:p>
        </p:txBody>
      </p:sp>
      <p:sp>
        <p:nvSpPr>
          <p:cNvPr id="11" name="Google Shape;93;p17">
            <a:extLst>
              <a:ext uri="{FF2B5EF4-FFF2-40B4-BE49-F238E27FC236}">
                <a16:creationId xmlns:a16="http://schemas.microsoft.com/office/drawing/2014/main" id="{5C22C4AC-AF3D-BB4F-975A-A7D3FD8EF0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18131" y="1583948"/>
            <a:ext cx="3227578" cy="197400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 algn="just">
              <a:buNone/>
            </a:pPr>
            <a:r>
              <a:rPr lang="es-MX" sz="1400" b="1" dirty="0"/>
              <a:t>SISTEMA NERVIOSO</a:t>
            </a:r>
          </a:p>
          <a:p>
            <a:pPr algn="just">
              <a:lnSpc>
                <a:spcPct val="130000"/>
              </a:lnSpc>
              <a:spcBef>
                <a:spcPts val="930"/>
              </a:spcBef>
              <a:buSzPct val="100000"/>
              <a:buFont typeface="Corbel" panose="020B0503020204020204" pitchFamily="34" charset="0"/>
            </a:pPr>
            <a:r>
              <a:rPr lang="es-MX" sz="1400" dirty="0"/>
              <a:t>Es itraepidérmico  </a:t>
            </a:r>
          </a:p>
          <a:p>
            <a:pPr algn="just">
              <a:lnSpc>
                <a:spcPct val="130000"/>
              </a:lnSpc>
              <a:spcBef>
                <a:spcPts val="930"/>
              </a:spcBef>
              <a:buSzPct val="100000"/>
              <a:buFont typeface="Corbel" panose="020B0503020204020204" pitchFamily="34" charset="0"/>
            </a:pPr>
            <a:r>
              <a:rPr lang="es-MX" sz="1400" dirty="0"/>
              <a:t>Está formado por un anillo nervioso alrededor del extremo anterior de la faringe y un único cordón medio ventral</a:t>
            </a:r>
          </a:p>
          <a:p>
            <a:pPr algn="just">
              <a:buSzPct val="100000"/>
            </a:pPr>
            <a:endParaRPr lang="en" sz="1300" dirty="0"/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DAB83B9B-685B-484A-8DB6-FB95E53DA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731" y="1593087"/>
            <a:ext cx="1505556" cy="20074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Google Shape;127;p21">
            <a:extLst>
              <a:ext uri="{FF2B5EF4-FFF2-40B4-BE49-F238E27FC236}">
                <a16:creationId xmlns:a16="http://schemas.microsoft.com/office/drawing/2014/main" id="{DD6D51D0-DE96-1E48-8562-17D33A4D717B}"/>
              </a:ext>
            </a:extLst>
          </p:cNvPr>
          <p:cNvSpPr/>
          <p:nvPr/>
        </p:nvSpPr>
        <p:spPr>
          <a:xfrm>
            <a:off x="2122098" y="1419275"/>
            <a:ext cx="1871932" cy="2376348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2" name="Imagen 1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14872F2-3501-504D-8947-EBB465B99A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713" y="3849757"/>
            <a:ext cx="945121" cy="68322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3" name="Vista general de diapositiva 12">
                <a:extLst>
                  <a:ext uri="{FF2B5EF4-FFF2-40B4-BE49-F238E27FC236}">
                    <a16:creationId xmlns:a16="http://schemas.microsoft.com/office/drawing/2014/main" id="{CD9C1B73-3DF4-384C-A9D6-A2B3CC141B1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2268948"/>
                  </p:ext>
                </p:extLst>
              </p:nvPr>
            </p:nvGraphicFramePr>
            <p:xfrm>
              <a:off x="7275443" y="3724226"/>
              <a:ext cx="1168363" cy="888194"/>
            </p:xfrm>
            <a:graphic>
              <a:graphicData uri="http://schemas.microsoft.com/office/powerpoint/2016/slidezoom">
                <pslz:sldZm>
                  <pslz:sldZmObj sldId="322" cId="3261047133">
                    <pslz:zmPr id="{3D0C20E5-1378-7D4F-9BBA-8EC0982F5E7F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68363" cy="888194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3" name="Vista general de diapositiva 12">
                <a:extLst>
                  <a:ext uri="{FF2B5EF4-FFF2-40B4-BE49-F238E27FC236}">
                    <a16:creationId xmlns:a16="http://schemas.microsoft.com/office/drawing/2014/main" id="{CD9C1B73-3DF4-384C-A9D6-A2B3CC141B1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275443" y="3724226"/>
                <a:ext cx="1168363" cy="888194"/>
              </a:xfrm>
              <a:prstGeom prst="rect">
                <a:avLst/>
              </a:prstGeom>
            </p:spPr>
          </p:pic>
        </mc:Fallback>
      </mc:AlternateContent>
      <p:pic>
        <p:nvPicPr>
          <p:cNvPr id="14" name="Picture 2" descr="Presentación de PowerPoint">
            <a:extLst>
              <a:ext uri="{FF2B5EF4-FFF2-40B4-BE49-F238E27FC236}">
                <a16:creationId xmlns:a16="http://schemas.microsoft.com/office/drawing/2014/main" id="{F9F79DF0-9311-4048-8500-171A5C877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9628" y="1477508"/>
            <a:ext cx="1849822" cy="22598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220422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PRIAPULIDA </a:t>
            </a:r>
            <a:endParaRPr sz="3600" dirty="0"/>
          </a:p>
        </p:txBody>
      </p:sp>
      <p:sp>
        <p:nvSpPr>
          <p:cNvPr id="11" name="Google Shape;93;p17">
            <a:extLst>
              <a:ext uri="{FF2B5EF4-FFF2-40B4-BE49-F238E27FC236}">
                <a16:creationId xmlns:a16="http://schemas.microsoft.com/office/drawing/2014/main" id="{5C22C4AC-AF3D-BB4F-975A-A7D3FD8EF0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56176" y="1388596"/>
            <a:ext cx="3780206" cy="24576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 algn="just">
              <a:buNone/>
            </a:pPr>
            <a:r>
              <a:rPr lang="es-MX" sz="1400" b="1" dirty="0"/>
              <a:t>REPRODUCCIÓN</a:t>
            </a:r>
          </a:p>
          <a:p>
            <a:pPr algn="just">
              <a:buSzPct val="100000"/>
            </a:pPr>
            <a:r>
              <a:rPr lang="es-ES" sz="1200" dirty="0"/>
              <a:t>Sexos separados</a:t>
            </a:r>
          </a:p>
          <a:p>
            <a:pPr algn="just">
              <a:buSzPct val="100000"/>
            </a:pPr>
            <a:r>
              <a:rPr lang="es-ES" sz="1200" dirty="0"/>
              <a:t>La fecundación es externa y el desarrollo embrionario libre y poco conocido</a:t>
            </a:r>
          </a:p>
          <a:p>
            <a:pPr algn="just">
              <a:buSzPct val="100000"/>
            </a:pPr>
            <a:r>
              <a:rPr lang="es-ES" sz="1200" dirty="0"/>
              <a:t>Del huevo sale una primera larva que se transforma en otra semejante al adulto y protegida con una </a:t>
            </a:r>
            <a:r>
              <a:rPr lang="es-ES" sz="1200" dirty="0" err="1"/>
              <a:t>lóriga</a:t>
            </a:r>
            <a:endParaRPr lang="es-ES" sz="1200" dirty="0"/>
          </a:p>
          <a:p>
            <a:pPr algn="just">
              <a:buSzPct val="100000"/>
            </a:pPr>
            <a:r>
              <a:rPr lang="es-ES" sz="1200" dirty="0"/>
              <a:t>Esta larva sufre varias mudas hasta que se transforma en el adulto</a:t>
            </a:r>
          </a:p>
          <a:p>
            <a:pPr algn="just">
              <a:buSzPct val="100000"/>
            </a:pPr>
            <a:r>
              <a:rPr lang="es-MX" sz="1200" dirty="0"/>
              <a:t>Las larvas que viven en el fondo del fango como lo hace el adulto, tiene un introverto que se puede retraer en el tronco</a:t>
            </a:r>
          </a:p>
          <a:p>
            <a:pPr algn="just">
              <a:buSzPct val="100000"/>
            </a:pPr>
            <a:endParaRPr lang="en-US" sz="1400" dirty="0">
              <a:latin typeface="Daytona" panose="020B0604030500040204" pitchFamily="34" charset="0"/>
            </a:endParaRPr>
          </a:p>
          <a:p>
            <a:pPr algn="just">
              <a:buSzPct val="100000"/>
            </a:pPr>
            <a:endParaRPr lang="en" sz="1300" dirty="0"/>
          </a:p>
        </p:txBody>
      </p:sp>
      <p:pic>
        <p:nvPicPr>
          <p:cNvPr id="15362" name="Picture 2" descr="Priapulus caudatus · NaturaLista">
            <a:extLst>
              <a:ext uri="{FF2B5EF4-FFF2-40B4-BE49-F238E27FC236}">
                <a16:creationId xmlns:a16="http://schemas.microsoft.com/office/drawing/2014/main" id="{1BF8FFC4-625B-0F46-913F-40B278FAC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146" y="1910251"/>
            <a:ext cx="2367033" cy="15859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Google Shape;127;p21">
            <a:extLst>
              <a:ext uri="{FF2B5EF4-FFF2-40B4-BE49-F238E27FC236}">
                <a16:creationId xmlns:a16="http://schemas.microsoft.com/office/drawing/2014/main" id="{FCBC3ECE-2E3F-CC4D-AD9F-1938638B310A}"/>
              </a:ext>
            </a:extLst>
          </p:cNvPr>
          <p:cNvSpPr/>
          <p:nvPr/>
        </p:nvSpPr>
        <p:spPr>
          <a:xfrm>
            <a:off x="5561197" y="1747330"/>
            <a:ext cx="2711536" cy="1911754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2" name="Vista general de diapositiva 11">
                <a:extLst>
                  <a:ext uri="{FF2B5EF4-FFF2-40B4-BE49-F238E27FC236}">
                    <a16:creationId xmlns:a16="http://schemas.microsoft.com/office/drawing/2014/main" id="{28F3823F-379A-6B47-9F77-A98E9E5230A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10927636"/>
                  </p:ext>
                </p:extLst>
              </p:nvPr>
            </p:nvGraphicFramePr>
            <p:xfrm>
              <a:off x="7280952" y="3710974"/>
              <a:ext cx="1168363" cy="888194"/>
            </p:xfrm>
            <a:graphic>
              <a:graphicData uri="http://schemas.microsoft.com/office/powerpoint/2016/slidezoom">
                <pslz:sldZm>
                  <pslz:sldZmObj sldId="322" cId="3261047133">
                    <pslz:zmPr id="{3D0C20E5-1378-7D4F-9BBA-8EC0982F5E7F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68363" cy="888194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2" name="Vista general de diapositiva 11">
                <a:extLst>
                  <a:ext uri="{FF2B5EF4-FFF2-40B4-BE49-F238E27FC236}">
                    <a16:creationId xmlns:a16="http://schemas.microsoft.com/office/drawing/2014/main" id="{28F3823F-379A-6B47-9F77-A98E9E5230A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280952" y="3710974"/>
                <a:ext cx="1168363" cy="888194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Google Shape;93;p17">
            <a:extLst>
              <a:ext uri="{FF2B5EF4-FFF2-40B4-BE49-F238E27FC236}">
                <a16:creationId xmlns:a16="http://schemas.microsoft.com/office/drawing/2014/main" id="{9B7EF126-973F-9244-87C1-D25C72AADEF3}"/>
              </a:ext>
            </a:extLst>
          </p:cNvPr>
          <p:cNvSpPr txBox="1">
            <a:spLocks/>
          </p:cNvSpPr>
          <p:nvPr/>
        </p:nvSpPr>
        <p:spPr>
          <a:xfrm>
            <a:off x="-2295921" y="1630404"/>
            <a:ext cx="3227578" cy="1974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63500" indent="0" algn="just">
              <a:buFont typeface="Tinos"/>
              <a:buNone/>
            </a:pPr>
            <a:r>
              <a:rPr lang="es-MX" sz="1400" b="1"/>
              <a:t>SISTEMA NERVIOSO</a:t>
            </a:r>
          </a:p>
          <a:p>
            <a:pPr algn="just">
              <a:lnSpc>
                <a:spcPct val="130000"/>
              </a:lnSpc>
              <a:spcBef>
                <a:spcPts val="930"/>
              </a:spcBef>
              <a:buSzPct val="100000"/>
              <a:buFont typeface="Corbel" panose="020B0503020204020204" pitchFamily="34" charset="0"/>
              <a:buChar char="◈"/>
            </a:pPr>
            <a:r>
              <a:rPr lang="es-MX" sz="1400"/>
              <a:t>Es itraepidérmico  </a:t>
            </a:r>
          </a:p>
          <a:p>
            <a:pPr algn="just">
              <a:lnSpc>
                <a:spcPct val="130000"/>
              </a:lnSpc>
              <a:spcBef>
                <a:spcPts val="930"/>
              </a:spcBef>
              <a:buSzPct val="100000"/>
              <a:buFont typeface="Corbel" panose="020B0503020204020204" pitchFamily="34" charset="0"/>
              <a:buChar char="◈"/>
            </a:pPr>
            <a:r>
              <a:rPr lang="es-MX" sz="1400"/>
              <a:t>Está formado por un anillo nervioso alrededor del extremo anterior de la faringe y un único cordón medio ventral</a:t>
            </a:r>
          </a:p>
          <a:p>
            <a:pPr algn="just">
              <a:buSzPct val="100000"/>
            </a:pPr>
            <a:endParaRPr lang="en" sz="1300" dirty="0"/>
          </a:p>
        </p:txBody>
      </p:sp>
    </p:spTree>
    <p:extLst>
      <p:ext uri="{BB962C8B-B14F-4D97-AF65-F5344CB8AC3E}">
        <p14:creationId xmlns:p14="http://schemas.microsoft.com/office/powerpoint/2010/main" val="42431364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ANATOMÍA PRIAPULIDA </a:t>
            </a:r>
            <a:endParaRPr sz="3600" dirty="0"/>
          </a:p>
        </p:txBody>
      </p:sp>
      <p:sp>
        <p:nvSpPr>
          <p:cNvPr id="11" name="Google Shape;93;p17">
            <a:extLst>
              <a:ext uri="{FF2B5EF4-FFF2-40B4-BE49-F238E27FC236}">
                <a16:creationId xmlns:a16="http://schemas.microsoft.com/office/drawing/2014/main" id="{5C22C4AC-AF3D-BB4F-975A-A7D3FD8EF0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644217" y="1156341"/>
            <a:ext cx="3644593" cy="32677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 algn="just">
              <a:buNone/>
            </a:pPr>
            <a:endParaRPr lang="es-MX" sz="1400" b="1" dirty="0"/>
          </a:p>
          <a:p>
            <a:pPr marL="63500" indent="0" algn="just">
              <a:buSzPct val="100000"/>
              <a:buNone/>
            </a:pPr>
            <a:r>
              <a:rPr lang="es-MX" sz="1400" b="1" dirty="0"/>
              <a:t>ANATOMÍA EXTERNA</a:t>
            </a:r>
          </a:p>
          <a:p>
            <a:pPr algn="just">
              <a:buSzPct val="100000"/>
            </a:pPr>
            <a:r>
              <a:rPr lang="es-MX" sz="1200" dirty="0">
                <a:solidFill>
                  <a:schemeClr val="tx1"/>
                </a:solidFill>
              </a:rPr>
              <a:t>Cuerpo cilíndrico</a:t>
            </a:r>
          </a:p>
          <a:p>
            <a:pPr algn="just">
              <a:buSzPct val="100000"/>
            </a:pPr>
            <a:r>
              <a:rPr lang="es-MX" sz="1200" dirty="0">
                <a:solidFill>
                  <a:schemeClr val="tx1"/>
                </a:solidFill>
              </a:rPr>
              <a:t>Dividido en dos partes principales</a:t>
            </a:r>
          </a:p>
          <a:p>
            <a:pPr lvl="1" algn="just">
              <a:buSzPct val="100000"/>
            </a:pPr>
            <a:r>
              <a:rPr lang="en-US" sz="1200" dirty="0" err="1">
                <a:solidFill>
                  <a:schemeClr val="tx1"/>
                </a:solidFill>
              </a:rPr>
              <a:t>Introverto</a:t>
            </a:r>
            <a:r>
              <a:rPr lang="en-US" sz="1200" dirty="0">
                <a:solidFill>
                  <a:schemeClr val="tx1"/>
                </a:solidFill>
              </a:rPr>
              <a:t>: </a:t>
            </a:r>
            <a:r>
              <a:rPr lang="en-US" sz="1200" dirty="0" err="1">
                <a:solidFill>
                  <a:schemeClr val="tx1"/>
                </a:solidFill>
              </a:rPr>
              <a:t>constituye</a:t>
            </a:r>
            <a:r>
              <a:rPr lang="en-US" sz="1200" dirty="0">
                <a:solidFill>
                  <a:schemeClr val="tx1"/>
                </a:solidFill>
              </a:rPr>
              <a:t> la </a:t>
            </a:r>
            <a:r>
              <a:rPr lang="en-US" sz="1200" dirty="0" err="1">
                <a:solidFill>
                  <a:schemeClr val="tx1"/>
                </a:solidFill>
              </a:rPr>
              <a:t>parte</a:t>
            </a:r>
            <a:r>
              <a:rPr lang="en-US" sz="1200" dirty="0">
                <a:solidFill>
                  <a:schemeClr val="tx1"/>
                </a:solidFill>
              </a:rPr>
              <a:t> anterior, </a:t>
            </a:r>
            <a:r>
              <a:rPr lang="en-US" sz="1200" dirty="0" err="1">
                <a:solidFill>
                  <a:schemeClr val="tx1"/>
                </a:solidFill>
              </a:rPr>
              <a:t>teniendo</a:t>
            </a:r>
            <a:r>
              <a:rPr lang="en-US" sz="1200" dirty="0">
                <a:solidFill>
                  <a:schemeClr val="tx1"/>
                </a:solidFill>
              </a:rPr>
              <a:t> forma de </a:t>
            </a:r>
            <a:r>
              <a:rPr lang="en-US" sz="1200" dirty="0" err="1">
                <a:solidFill>
                  <a:schemeClr val="tx1"/>
                </a:solidFill>
              </a:rPr>
              <a:t>barril</a:t>
            </a:r>
            <a:r>
              <a:rPr lang="en-US" sz="1200" dirty="0">
                <a:solidFill>
                  <a:schemeClr val="tx1"/>
                </a:solidFill>
              </a:rPr>
              <a:t> y </a:t>
            </a:r>
            <a:r>
              <a:rPr lang="en-US" sz="1200" dirty="0" err="1">
                <a:solidFill>
                  <a:schemeClr val="tx1"/>
                </a:solidFill>
              </a:rPr>
              <a:t>lleva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variasl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filas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longitudinales</a:t>
            </a:r>
            <a:r>
              <a:rPr lang="en-US" sz="1200" dirty="0">
                <a:solidFill>
                  <a:schemeClr val="tx1"/>
                </a:solidFill>
              </a:rPr>
              <a:t> de </a:t>
            </a:r>
            <a:r>
              <a:rPr lang="en-US" sz="1200" dirty="0" err="1">
                <a:solidFill>
                  <a:schemeClr val="tx1"/>
                </a:solidFill>
              </a:rPr>
              <a:t>salientes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cónicos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en</a:t>
            </a:r>
            <a:r>
              <a:rPr lang="en-US" sz="1200" dirty="0">
                <a:solidFill>
                  <a:schemeClr val="tx1"/>
                </a:solidFill>
              </a:rPr>
              <a:t> forma de </a:t>
            </a:r>
            <a:r>
              <a:rPr lang="en-US" sz="1200" dirty="0" err="1">
                <a:solidFill>
                  <a:schemeClr val="tx1"/>
                </a:solidFill>
              </a:rPr>
              <a:t>costillas</a:t>
            </a:r>
            <a:endParaRPr lang="en-US" sz="1200" dirty="0">
              <a:solidFill>
                <a:schemeClr val="tx1"/>
              </a:solidFill>
            </a:endParaRPr>
          </a:p>
          <a:p>
            <a:pPr lvl="1" algn="just">
              <a:buSzPct val="100000"/>
            </a:pPr>
            <a:r>
              <a:rPr lang="en-US" sz="1200" dirty="0" err="1">
                <a:solidFill>
                  <a:schemeClr val="tx1"/>
                </a:solidFill>
              </a:rPr>
              <a:t>Tronco</a:t>
            </a:r>
            <a:r>
              <a:rPr lang="en-US" sz="1200" dirty="0">
                <a:solidFill>
                  <a:schemeClr val="tx1"/>
                </a:solidFill>
              </a:rPr>
              <a:t>: </a:t>
            </a:r>
            <a:r>
              <a:rPr lang="en-US" sz="1200" dirty="0" err="1">
                <a:solidFill>
                  <a:schemeClr val="tx1"/>
                </a:solidFill>
              </a:rPr>
              <a:t>constituye</a:t>
            </a:r>
            <a:r>
              <a:rPr lang="en-US" sz="1200" dirty="0">
                <a:solidFill>
                  <a:schemeClr val="tx1"/>
                </a:solidFill>
              </a:rPr>
              <a:t> el </a:t>
            </a:r>
            <a:r>
              <a:rPr lang="en-US" sz="1200" dirty="0" err="1">
                <a:solidFill>
                  <a:schemeClr val="tx1"/>
                </a:solidFill>
              </a:rPr>
              <a:t>extremo</a:t>
            </a:r>
            <a:r>
              <a:rPr lang="en-US" sz="1200" dirty="0">
                <a:solidFill>
                  <a:schemeClr val="tx1"/>
                </a:solidFill>
              </a:rPr>
              <a:t> posterior, </a:t>
            </a:r>
            <a:r>
              <a:rPr lang="en-US" sz="1200" dirty="0" err="1">
                <a:solidFill>
                  <a:schemeClr val="tx1"/>
                </a:solidFill>
              </a:rPr>
              <a:t>teniendo</a:t>
            </a:r>
            <a:r>
              <a:rPr lang="en-US" sz="1200" dirty="0">
                <a:solidFill>
                  <a:schemeClr val="tx1"/>
                </a:solidFill>
              </a:rPr>
              <a:t> uno o dos </a:t>
            </a:r>
            <a:r>
              <a:rPr lang="en-US" sz="1200" dirty="0" err="1">
                <a:solidFill>
                  <a:schemeClr val="tx1"/>
                </a:solidFill>
              </a:rPr>
              <a:t>apéndices</a:t>
            </a:r>
            <a:r>
              <a:rPr lang="en-US" sz="1200" dirty="0">
                <a:solidFill>
                  <a:schemeClr val="tx1"/>
                </a:solidFill>
              </a:rPr>
              <a:t>, </a:t>
            </a:r>
            <a:r>
              <a:rPr lang="en-US" sz="1200" dirty="0" err="1">
                <a:solidFill>
                  <a:schemeClr val="tx1"/>
                </a:solidFill>
              </a:rPr>
              <a:t>cada</a:t>
            </a:r>
            <a:r>
              <a:rPr lang="en-US" sz="1200" dirty="0">
                <a:solidFill>
                  <a:schemeClr val="tx1"/>
                </a:solidFill>
              </a:rPr>
              <a:t> uno </a:t>
            </a:r>
            <a:r>
              <a:rPr lang="en-US" sz="1200" dirty="0" err="1">
                <a:solidFill>
                  <a:schemeClr val="tx1"/>
                </a:solidFill>
              </a:rPr>
              <a:t>formando</a:t>
            </a:r>
            <a:r>
              <a:rPr lang="en-US" sz="1200" dirty="0">
                <a:solidFill>
                  <a:schemeClr val="tx1"/>
                </a:solidFill>
              </a:rPr>
              <a:t> un </a:t>
            </a:r>
            <a:r>
              <a:rPr lang="en-US" sz="1200" dirty="0" err="1">
                <a:solidFill>
                  <a:schemeClr val="tx1"/>
                </a:solidFill>
              </a:rPr>
              <a:t>pedúnculo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hueco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desde</a:t>
            </a:r>
            <a:r>
              <a:rPr lang="en-US" sz="1200" dirty="0">
                <a:solidFill>
                  <a:schemeClr val="tx1"/>
                </a:solidFill>
              </a:rPr>
              <a:t> que </a:t>
            </a:r>
            <a:r>
              <a:rPr lang="en-US" sz="1200" dirty="0" err="1">
                <a:solidFill>
                  <a:schemeClr val="tx1"/>
                </a:solidFill>
              </a:rPr>
              <a:t>parten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muchos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divertículos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pequeños</a:t>
            </a:r>
            <a:endParaRPr lang="es-MX" sz="1200" dirty="0">
              <a:solidFill>
                <a:schemeClr val="tx1"/>
              </a:solidFill>
            </a:endParaRPr>
          </a:p>
          <a:p>
            <a:pPr algn="just">
              <a:buSzPct val="100000"/>
            </a:pPr>
            <a:endParaRPr lang="en" sz="1300" dirty="0"/>
          </a:p>
        </p:txBody>
      </p:sp>
      <p:pic>
        <p:nvPicPr>
          <p:cNvPr id="9" name="Picture 6" descr="Diagram&#10;&#10;Description automatically generated">
            <a:extLst>
              <a:ext uri="{FF2B5EF4-FFF2-40B4-BE49-F238E27FC236}">
                <a16:creationId xmlns:a16="http://schemas.microsoft.com/office/drawing/2014/main" id="{E8C6B17D-494A-DD4E-8496-0B0FAC4595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27" t="9996"/>
          <a:stretch/>
        </p:blipFill>
        <p:spPr>
          <a:xfrm>
            <a:off x="5900468" y="1543006"/>
            <a:ext cx="1599315" cy="21427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Google Shape;127;p21">
            <a:extLst>
              <a:ext uri="{FF2B5EF4-FFF2-40B4-BE49-F238E27FC236}">
                <a16:creationId xmlns:a16="http://schemas.microsoft.com/office/drawing/2014/main" id="{E54DDAD5-5AB2-2043-BAC0-E3205AD41B3F}"/>
              </a:ext>
            </a:extLst>
          </p:cNvPr>
          <p:cNvSpPr/>
          <p:nvPr/>
        </p:nvSpPr>
        <p:spPr>
          <a:xfrm>
            <a:off x="5710687" y="1351903"/>
            <a:ext cx="1984075" cy="2524994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2" name="Imagen 1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5140634-9199-6940-8529-EA745871A4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2169" y="3967195"/>
            <a:ext cx="782665" cy="565782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3" name="Vista general de diapositiva 12">
                <a:extLst>
                  <a:ext uri="{FF2B5EF4-FFF2-40B4-BE49-F238E27FC236}">
                    <a16:creationId xmlns:a16="http://schemas.microsoft.com/office/drawing/2014/main" id="{E3E23568-007E-1C48-8F83-1FD35B975B0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99225367"/>
                  </p:ext>
                </p:extLst>
              </p:nvPr>
            </p:nvGraphicFramePr>
            <p:xfrm>
              <a:off x="7476272" y="3876896"/>
              <a:ext cx="967534" cy="735523"/>
            </p:xfrm>
            <a:graphic>
              <a:graphicData uri="http://schemas.microsoft.com/office/powerpoint/2016/slidezoom">
                <pslz:sldZm>
                  <pslz:sldZmObj sldId="322" cId="3261047133">
                    <pslz:zmPr id="{3D0C20E5-1378-7D4F-9BBA-8EC0982F5E7F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967534" cy="735523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3" name="Vista general de diapositiva 12">
                <a:extLst>
                  <a:ext uri="{FF2B5EF4-FFF2-40B4-BE49-F238E27FC236}">
                    <a16:creationId xmlns:a16="http://schemas.microsoft.com/office/drawing/2014/main" id="{E3E23568-007E-1C48-8F83-1FD35B975B0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76272" y="3876896"/>
                <a:ext cx="967534" cy="73552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859203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ANATOMÍA PRIAPULIDA </a:t>
            </a:r>
            <a:endParaRPr lang="en" sz="3600" dirty="0"/>
          </a:p>
        </p:txBody>
      </p:sp>
      <p:sp>
        <p:nvSpPr>
          <p:cNvPr id="129" name="Google Shape;129;p21"/>
          <p:cNvSpPr txBox="1">
            <a:spLocks noGrp="1"/>
          </p:cNvSpPr>
          <p:nvPr>
            <p:ph type="body" idx="1"/>
          </p:nvPr>
        </p:nvSpPr>
        <p:spPr>
          <a:xfrm>
            <a:off x="1552557" y="1290376"/>
            <a:ext cx="2815178" cy="30048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 algn="just">
              <a:buSzPct val="100000"/>
              <a:buNone/>
            </a:pPr>
            <a:r>
              <a:rPr lang="es-MX" sz="1400" b="1" dirty="0"/>
              <a:t>ANATOMÍA INTERNA</a:t>
            </a:r>
          </a:p>
          <a:p>
            <a:pPr marL="63500" indent="0">
              <a:buSzPct val="100000"/>
              <a:buNone/>
            </a:pPr>
            <a:r>
              <a:rPr lang="es-MX" sz="1400" dirty="0"/>
              <a:t> </a:t>
            </a:r>
            <a:endParaRPr dirty="0"/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D233B9CD-2621-5B42-A238-A8EF0F7BD5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262" t="14438" r="31763" b="6427"/>
          <a:stretch/>
        </p:blipFill>
        <p:spPr>
          <a:xfrm>
            <a:off x="3701746" y="1493837"/>
            <a:ext cx="2257704" cy="27268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1" name="Vista general de diapositiva 10">
                <a:extLst>
                  <a:ext uri="{FF2B5EF4-FFF2-40B4-BE49-F238E27FC236}">
                    <a16:creationId xmlns:a16="http://schemas.microsoft.com/office/drawing/2014/main" id="{415BDC4B-01FB-DD46-A316-F5E8CF9202A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2268948"/>
                  </p:ext>
                </p:extLst>
              </p:nvPr>
            </p:nvGraphicFramePr>
            <p:xfrm>
              <a:off x="7275443" y="3724226"/>
              <a:ext cx="1168363" cy="888194"/>
            </p:xfrm>
            <a:graphic>
              <a:graphicData uri="http://schemas.microsoft.com/office/powerpoint/2016/slidezoom">
                <pslz:sldZm>
                  <pslz:sldZmObj sldId="322" cId="3261047133">
                    <pslz:zmPr id="{3D0C20E5-1378-7D4F-9BBA-8EC0982F5E7F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68363" cy="888194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1" name="Vista general de diapositiva 10">
                <a:extLst>
                  <a:ext uri="{FF2B5EF4-FFF2-40B4-BE49-F238E27FC236}">
                    <a16:creationId xmlns:a16="http://schemas.microsoft.com/office/drawing/2014/main" id="{415BDC4B-01FB-DD46-A316-F5E8CF9202A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275443" y="3724226"/>
                <a:ext cx="1168363" cy="888194"/>
              </a:xfrm>
              <a:prstGeom prst="rect">
                <a:avLst/>
              </a:prstGeom>
            </p:spPr>
          </p:pic>
        </mc:Fallback>
      </mc:AlternateContent>
      <p:pic>
        <p:nvPicPr>
          <p:cNvPr id="12" name="Picture 6" descr="Diagram&#10;&#10;Description automatically generated">
            <a:extLst>
              <a:ext uri="{FF2B5EF4-FFF2-40B4-BE49-F238E27FC236}">
                <a16:creationId xmlns:a16="http://schemas.microsoft.com/office/drawing/2014/main" id="{53736AFC-D42D-C34B-9073-9E546E702AD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27" t="9996"/>
          <a:stretch/>
        </p:blipFill>
        <p:spPr>
          <a:xfrm>
            <a:off x="-899734" y="1684940"/>
            <a:ext cx="1599315" cy="21427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Google Shape;127;p21">
            <a:extLst>
              <a:ext uri="{FF2B5EF4-FFF2-40B4-BE49-F238E27FC236}">
                <a16:creationId xmlns:a16="http://schemas.microsoft.com/office/drawing/2014/main" id="{B0FD8862-AB1B-0B4B-8044-CE7896FB20C3}"/>
              </a:ext>
            </a:extLst>
          </p:cNvPr>
          <p:cNvSpPr/>
          <p:nvPr/>
        </p:nvSpPr>
        <p:spPr>
          <a:xfrm>
            <a:off x="-1089515" y="1493837"/>
            <a:ext cx="1984075" cy="2524994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5127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FILOGENIA PRIAPULIDA </a:t>
            </a:r>
            <a:endParaRPr sz="3600" dirty="0"/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1407458" y="1339854"/>
            <a:ext cx="4582179" cy="29553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lnSpc>
                <a:spcPct val="130000"/>
              </a:lnSpc>
              <a:spcBef>
                <a:spcPts val="930"/>
              </a:spcBef>
              <a:buSzPct val="100000"/>
            </a:pPr>
            <a:r>
              <a:rPr lang="es-MX" sz="1200" dirty="0"/>
              <a:t>Se cree que es que están estrechamente emparentados con filos como los quinorrincos  y los loricíferos, por tener en común:</a:t>
            </a:r>
          </a:p>
          <a:p>
            <a:pPr lvl="1" algn="just">
              <a:buSzPct val="100000"/>
            </a:pPr>
            <a:r>
              <a:rPr lang="es-MX" sz="1200" dirty="0"/>
              <a:t>Una cutícula que muda</a:t>
            </a:r>
          </a:p>
          <a:p>
            <a:pPr lvl="1" algn="just">
              <a:buSzPct val="100000"/>
            </a:pPr>
            <a:r>
              <a:rPr lang="es-MX" sz="1200" dirty="0"/>
              <a:t>Un extremo anterior reversible y que lleva ganchos</a:t>
            </a:r>
          </a:p>
          <a:p>
            <a:pPr lvl="1" algn="just">
              <a:buSzPct val="100000"/>
            </a:pPr>
            <a:r>
              <a:rPr lang="es-MX" sz="1200" dirty="0"/>
              <a:t>Y con loricíferos y priapúlidos, un sistema urogenital con protonefridios</a:t>
            </a:r>
          </a:p>
          <a:p>
            <a:pPr algn="just">
              <a:buSzPct val="100000"/>
            </a:pPr>
            <a:r>
              <a:rPr lang="es-ES" sz="1200" dirty="0"/>
              <a:t>También se considera que los priapúlidos y los </a:t>
            </a:r>
            <a:r>
              <a:rPr lang="es-ES" sz="1200" dirty="0" err="1"/>
              <a:t>sipuncúlidos</a:t>
            </a:r>
            <a:r>
              <a:rPr lang="es-ES" sz="1200" dirty="0"/>
              <a:t> son parientes cercanos y que ambos comparten una posición primitiva dentro de los </a:t>
            </a:r>
            <a:r>
              <a:rPr lang="es-ES" sz="1200" dirty="0" err="1"/>
              <a:t>protostomados</a:t>
            </a:r>
            <a:r>
              <a:rPr lang="es-ES" sz="1200" dirty="0"/>
              <a:t>. Esto porque ambos comparten:</a:t>
            </a:r>
          </a:p>
          <a:p>
            <a:pPr lvl="1" algn="just">
              <a:buSzPct val="100000"/>
            </a:pPr>
            <a:r>
              <a:rPr lang="es-ES" sz="1200" dirty="0"/>
              <a:t>Un </a:t>
            </a:r>
            <a:r>
              <a:rPr lang="es-ES" sz="1200" dirty="0" err="1"/>
              <a:t>introverto</a:t>
            </a:r>
            <a:r>
              <a:rPr lang="es-ES" sz="1200" dirty="0"/>
              <a:t> con ganchos</a:t>
            </a:r>
          </a:p>
          <a:p>
            <a:pPr lvl="1" algn="just">
              <a:buSzPct val="100000"/>
            </a:pPr>
            <a:r>
              <a:rPr lang="es-ES" sz="1200" dirty="0"/>
              <a:t>Muda </a:t>
            </a:r>
          </a:p>
          <a:p>
            <a:pPr lvl="1" algn="just">
              <a:buSzPct val="100000"/>
            </a:pPr>
            <a:r>
              <a:rPr lang="es-ES" sz="1200" dirty="0"/>
              <a:t>Sistema nervioso y musculatura similares </a:t>
            </a:r>
          </a:p>
          <a:p>
            <a:pPr lvl="1" algn="just">
              <a:buSzPct val="100000"/>
            </a:pPr>
            <a:r>
              <a:rPr lang="es-ES" sz="1200" dirty="0"/>
              <a:t>Presencia de </a:t>
            </a:r>
            <a:r>
              <a:rPr lang="es-ES" sz="1200" dirty="0" err="1"/>
              <a:t>hemeritrina</a:t>
            </a:r>
            <a:r>
              <a:rPr lang="es-ES" sz="1200" dirty="0"/>
              <a:t> como pigmento respiratorio</a:t>
            </a:r>
            <a:endParaRPr lang="en-US" sz="1200" dirty="0"/>
          </a:p>
          <a:p>
            <a:pPr marL="63500" indent="0" algn="just">
              <a:buSzPct val="100000"/>
              <a:buNone/>
            </a:pPr>
            <a:endParaRPr lang="es-MX" sz="1200" dirty="0"/>
          </a:p>
          <a:p>
            <a:pPr>
              <a:buSzPct val="110000"/>
            </a:pPr>
            <a:endParaRPr lang="es-MX" sz="1200" dirty="0"/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BC9A3C3D-EFCB-0246-B27D-5B7055EE6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058" y="1491426"/>
            <a:ext cx="2036917" cy="20369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Vista general de diapositiva 9">
                <a:extLst>
                  <a:ext uri="{FF2B5EF4-FFF2-40B4-BE49-F238E27FC236}">
                    <a16:creationId xmlns:a16="http://schemas.microsoft.com/office/drawing/2014/main" id="{D69096A5-F91A-464D-B9D5-A472AB196A7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2268948"/>
                  </p:ext>
                </p:extLst>
              </p:nvPr>
            </p:nvGraphicFramePr>
            <p:xfrm>
              <a:off x="7275443" y="3724226"/>
              <a:ext cx="1168363" cy="888194"/>
            </p:xfrm>
            <a:graphic>
              <a:graphicData uri="http://schemas.microsoft.com/office/powerpoint/2016/slidezoom">
                <pslz:sldZm>
                  <pslz:sldZmObj sldId="322" cId="3261047133">
                    <pslz:zmPr id="{3D0C20E5-1378-7D4F-9BBA-8EC0982F5E7F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68363" cy="888194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Vista general de diapositiva 9">
                <a:extLst>
                  <a:ext uri="{FF2B5EF4-FFF2-40B4-BE49-F238E27FC236}">
                    <a16:creationId xmlns:a16="http://schemas.microsoft.com/office/drawing/2014/main" id="{D69096A5-F91A-464D-B9D5-A472AB196A7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275443" y="3724226"/>
                <a:ext cx="1168363" cy="88819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626570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86;p16">
            <a:extLst>
              <a:ext uri="{FF2B5EF4-FFF2-40B4-BE49-F238E27FC236}">
                <a16:creationId xmlns:a16="http://schemas.microsoft.com/office/drawing/2014/main" id="{6BD467BF-DB4B-894B-A48D-BF9A93D3AB33}"/>
              </a:ext>
            </a:extLst>
          </p:cNvPr>
          <p:cNvSpPr txBox="1">
            <a:spLocks/>
          </p:cNvSpPr>
          <p:nvPr/>
        </p:nvSpPr>
        <p:spPr>
          <a:xfrm>
            <a:off x="1258957" y="3244176"/>
            <a:ext cx="7189093" cy="1268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nos"/>
              <a:buChar char="◈"/>
              <a:defRPr sz="30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◆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◇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⬥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indent="0" algn="ctr">
              <a:buNone/>
            </a:pPr>
            <a:r>
              <a:rPr lang="es-MX" sz="2000" dirty="0"/>
              <a:t>La cabeza, el cuello y parte del tórax pueden retraerse en el interior del abdomen, que está recubierto por una lóriga muy desarrollada que da nombre al grupo</a:t>
            </a:r>
            <a:endParaRPr lang="es-MX" sz="1400" dirty="0"/>
          </a:p>
          <a:p>
            <a:pPr marL="0" indent="0" algn="ctr">
              <a:buNone/>
            </a:pPr>
            <a:endParaRPr lang="es-MX" sz="2000" dirty="0"/>
          </a:p>
          <a:p>
            <a:pPr marL="0" indent="0" algn="ctr">
              <a:buNone/>
            </a:pPr>
            <a:endParaRPr lang="en-US" sz="1600" dirty="0"/>
          </a:p>
          <a:p>
            <a:pPr marL="0" indent="0" algn="ctr">
              <a:buNone/>
            </a:pPr>
            <a:endParaRPr lang="es-MX" dirty="0"/>
          </a:p>
        </p:txBody>
      </p:sp>
      <p:sp>
        <p:nvSpPr>
          <p:cNvPr id="10" name="Google Shape;56;p12">
            <a:extLst>
              <a:ext uri="{FF2B5EF4-FFF2-40B4-BE49-F238E27FC236}">
                <a16:creationId xmlns:a16="http://schemas.microsoft.com/office/drawing/2014/main" id="{86839C0E-30C4-ED40-BCC5-D5E1C9ECC02E}"/>
              </a:ext>
            </a:extLst>
          </p:cNvPr>
          <p:cNvSpPr txBox="1">
            <a:spLocks/>
          </p:cNvSpPr>
          <p:nvPr/>
        </p:nvSpPr>
        <p:spPr>
          <a:xfrm>
            <a:off x="1258957" y="381001"/>
            <a:ext cx="7189093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algn="ctr"/>
            <a:r>
              <a:rPr lang="es-MX" sz="45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PHYLUM LORICIFERA 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Vista general de diapositiva 3">
                <a:extLst>
                  <a:ext uri="{FF2B5EF4-FFF2-40B4-BE49-F238E27FC236}">
                    <a16:creationId xmlns:a16="http://schemas.microsoft.com/office/drawing/2014/main" id="{33BF18A7-223A-3D4A-B419-60CFE3CCD62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75987127"/>
                  </p:ext>
                </p:extLst>
              </p:nvPr>
            </p:nvGraphicFramePr>
            <p:xfrm>
              <a:off x="3661970" y="1180605"/>
              <a:ext cx="2771961" cy="2063571"/>
            </p:xfrm>
            <a:graphic>
              <a:graphicData uri="http://schemas.microsoft.com/office/powerpoint/2016/slidezoom">
                <pslz:sldZm>
                  <pslz:sldZmObj sldId="323" cId="2434646601">
                    <pslz:zmPr id="{B6AA02C4-AA6B-C04A-9D9F-FA48A9A643BD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771961" cy="2063571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Vista general de diapositiva 3">
                <a:extLst>
                  <a:ext uri="{FF2B5EF4-FFF2-40B4-BE49-F238E27FC236}">
                    <a16:creationId xmlns:a16="http://schemas.microsoft.com/office/drawing/2014/main" id="{33BF18A7-223A-3D4A-B419-60CFE3CCD62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61970" y="1180605"/>
                <a:ext cx="2771961" cy="206357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268674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LORICIFERA </a:t>
            </a:r>
            <a:endParaRPr sz="3600" dirty="0"/>
          </a:p>
        </p:txBody>
      </p:sp>
      <p:pic>
        <p:nvPicPr>
          <p:cNvPr id="7" name="Imagen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44670CD-5211-FD4C-AF09-AB138203CE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3378" y="3949148"/>
            <a:ext cx="809581" cy="585239"/>
          </a:xfrm>
          <a:prstGeom prst="rect">
            <a:avLst/>
          </a:prstGeom>
        </p:spPr>
      </p:pic>
      <p:sp>
        <p:nvSpPr>
          <p:cNvPr id="11" name="Google Shape;93;p17">
            <a:extLst>
              <a:ext uri="{FF2B5EF4-FFF2-40B4-BE49-F238E27FC236}">
                <a16:creationId xmlns:a16="http://schemas.microsoft.com/office/drawing/2014/main" id="{5C22C4AC-AF3D-BB4F-975A-A7D3FD8EF0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670018" y="1419275"/>
            <a:ext cx="3907709" cy="29108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SzPct val="100000"/>
            </a:pPr>
            <a:r>
              <a:rPr lang="es-MX" sz="1200" dirty="0"/>
              <a:t>Triblásticos</a:t>
            </a:r>
          </a:p>
          <a:p>
            <a:pPr>
              <a:buSzPct val="100000"/>
            </a:pPr>
            <a:r>
              <a:rPr lang="es-MX" sz="1200" dirty="0"/>
              <a:t>Pseudocelomado</a:t>
            </a:r>
          </a:p>
          <a:p>
            <a:pPr>
              <a:buSzPct val="100000"/>
            </a:pPr>
            <a:r>
              <a:rPr lang="es-MX" sz="1200" dirty="0"/>
              <a:t>Simetría bilateral </a:t>
            </a:r>
          </a:p>
          <a:p>
            <a:pPr>
              <a:buSzPct val="100000"/>
            </a:pPr>
            <a:r>
              <a:rPr lang="es-MX" sz="1200" dirty="0"/>
              <a:t>Cuerpo cubierto por una cutícula</a:t>
            </a:r>
          </a:p>
          <a:p>
            <a:pPr>
              <a:buSzPct val="100000"/>
            </a:pPr>
            <a:r>
              <a:rPr lang="es-MX" sz="1200" dirty="0"/>
              <a:t>Habita en profundidades de  300 a 450 metros en sedimentos marinos gruesos</a:t>
            </a:r>
          </a:p>
          <a:p>
            <a:pPr>
              <a:buSzPct val="100000"/>
            </a:pPr>
            <a:r>
              <a:rPr lang="es-MX" sz="1200" dirty="0"/>
              <a:t>El nombre del phylum significa “que lleva loriga”</a:t>
            </a:r>
          </a:p>
          <a:p>
            <a:pPr marL="63500" indent="0">
              <a:buSzPct val="100000"/>
              <a:buNone/>
            </a:pPr>
            <a:endParaRPr lang="es-MX" sz="1200" dirty="0"/>
          </a:p>
          <a:p>
            <a:pPr marL="63500" indent="0" algn="ctr">
              <a:buSzPct val="100000"/>
              <a:buNone/>
            </a:pPr>
            <a:r>
              <a:rPr lang="es-MX" sz="1200" b="1" dirty="0"/>
              <a:t>Loriga: especie de coraza cuticular  formada por placas, en el interior de la cual puede retraerse la parte anterior del cuerpo </a:t>
            </a:r>
          </a:p>
          <a:p>
            <a:pPr marL="63500" indent="0">
              <a:buSzPct val="100000"/>
              <a:buNone/>
            </a:pPr>
            <a:endParaRPr lang="es-MX" sz="1400" dirty="0"/>
          </a:p>
          <a:p>
            <a:pPr>
              <a:buSzPct val="100000"/>
            </a:pPr>
            <a:endParaRPr lang="es-MX" sz="1400" dirty="0"/>
          </a:p>
        </p:txBody>
      </p:sp>
      <p:pic>
        <p:nvPicPr>
          <p:cNvPr id="10" name="Picture 2" descr="Filo Loricifera. Lección 28.- Los Loricíferos. Los Kinorrincos. Los  Priapuloideos. - PDF Free Download">
            <a:extLst>
              <a:ext uri="{FF2B5EF4-FFF2-40B4-BE49-F238E27FC236}">
                <a16:creationId xmlns:a16="http://schemas.microsoft.com/office/drawing/2014/main" id="{33B1A53F-A179-DB4D-8FAA-52E85D4ABE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4940" y="1513762"/>
            <a:ext cx="1617743" cy="22104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Vista general de diapositiva 7">
                <a:extLst>
                  <a:ext uri="{FF2B5EF4-FFF2-40B4-BE49-F238E27FC236}">
                    <a16:creationId xmlns:a16="http://schemas.microsoft.com/office/drawing/2014/main" id="{BCDD4E5A-C2C3-1242-A394-3070728B644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26525761"/>
                  </p:ext>
                </p:extLst>
              </p:nvPr>
            </p:nvGraphicFramePr>
            <p:xfrm>
              <a:off x="7359779" y="3668976"/>
              <a:ext cx="1162492" cy="865411"/>
            </p:xfrm>
            <a:graphic>
              <a:graphicData uri="http://schemas.microsoft.com/office/powerpoint/2016/slidezoom">
                <pslz:sldZm>
                  <pslz:sldZmObj sldId="323" cId="2434646601">
                    <pslz:zmPr id="{B6AA02C4-AA6B-C04A-9D9F-FA48A9A643BD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62492" cy="865411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Vista general de diapositiva 7">
                <a:extLst>
                  <a:ext uri="{FF2B5EF4-FFF2-40B4-BE49-F238E27FC236}">
                    <a16:creationId xmlns:a16="http://schemas.microsoft.com/office/drawing/2014/main" id="{BCDD4E5A-C2C3-1242-A394-3070728B644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59779" y="3668976"/>
                <a:ext cx="1162492" cy="86541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036715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>
            <a:spLocks noGrp="1"/>
          </p:cNvSpPr>
          <p:nvPr>
            <p:ph type="title"/>
          </p:nvPr>
        </p:nvSpPr>
        <p:spPr>
          <a:xfrm>
            <a:off x="1556174" y="719375"/>
            <a:ext cx="7247357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LORICIFERA </a:t>
            </a:r>
            <a:endParaRPr lang="en" sz="3600" dirty="0"/>
          </a:p>
        </p:txBody>
      </p:sp>
      <p:sp>
        <p:nvSpPr>
          <p:cNvPr id="129" name="Google Shape;129;p21"/>
          <p:cNvSpPr txBox="1">
            <a:spLocks noGrp="1"/>
          </p:cNvSpPr>
          <p:nvPr>
            <p:ph type="body" idx="1"/>
          </p:nvPr>
        </p:nvSpPr>
        <p:spPr>
          <a:xfrm>
            <a:off x="1601291" y="1256426"/>
            <a:ext cx="3876050" cy="30048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just">
              <a:buSzPct val="100000"/>
              <a:buNone/>
            </a:pPr>
            <a:endParaRPr lang="es-MX" sz="1600" b="1" dirty="0"/>
          </a:p>
          <a:p>
            <a:pPr algn="just">
              <a:buSzPct val="100000"/>
            </a:pPr>
            <a:r>
              <a:rPr lang="es-MX" sz="1200" dirty="0"/>
              <a:t>Recientemente se han encontrado en el Mar Mediterráneo, a más de 3,000 m de profundidad, tres nuevas especies (</a:t>
            </a:r>
            <a:r>
              <a:rPr lang="es-MX" sz="1200" i="1" dirty="0"/>
              <a:t>Spinoloricus cinzia, Rugiloricus y Pliciloricus</a:t>
            </a:r>
            <a:r>
              <a:rPr lang="es-MX" sz="1200" dirty="0"/>
              <a:t>) que viven en un ambiente de anaerobiosis</a:t>
            </a:r>
          </a:p>
          <a:p>
            <a:pPr algn="just">
              <a:buSzPct val="100000"/>
            </a:pPr>
            <a:endParaRPr lang="es-MX" sz="1200" dirty="0"/>
          </a:p>
          <a:p>
            <a:pPr algn="just">
              <a:buSzPct val="100000"/>
            </a:pPr>
            <a:r>
              <a:rPr lang="es-MX" sz="1200" dirty="0"/>
              <a:t>Se trata de los primeros casos de metazoos  que pueden vivir permanentemente sin oxígeno, se ha visto que no tienen mitocondrias, sino otro tipo de orgánulos</a:t>
            </a:r>
            <a:endParaRPr sz="1200" dirty="0"/>
          </a:p>
        </p:txBody>
      </p:sp>
      <p:pic>
        <p:nvPicPr>
          <p:cNvPr id="13" name="Picture 4" descr="Carlos Enrique Domínguez Vega - Sección 202: Resumen 6 - 10 Abril">
            <a:extLst>
              <a:ext uri="{FF2B5EF4-FFF2-40B4-BE49-F238E27FC236}">
                <a16:creationId xmlns:a16="http://schemas.microsoft.com/office/drawing/2014/main" id="{B8E599F7-0A65-ED4E-A871-711D61122C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1" r="19485" b="-2"/>
          <a:stretch/>
        </p:blipFill>
        <p:spPr bwMode="auto">
          <a:xfrm>
            <a:off x="6254903" y="1607529"/>
            <a:ext cx="1287806" cy="19284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Google Shape;127;p21">
            <a:extLst>
              <a:ext uri="{FF2B5EF4-FFF2-40B4-BE49-F238E27FC236}">
                <a16:creationId xmlns:a16="http://schemas.microsoft.com/office/drawing/2014/main" id="{3FF49DE4-2B4F-154C-8CCA-E1AF91999296}"/>
              </a:ext>
            </a:extLst>
          </p:cNvPr>
          <p:cNvSpPr/>
          <p:nvPr/>
        </p:nvSpPr>
        <p:spPr>
          <a:xfrm>
            <a:off x="6027418" y="1419275"/>
            <a:ext cx="1736356" cy="2304951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8" name="Imagen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40C5A5C-DF24-E848-8C3A-12F710B29F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3378" y="3949148"/>
            <a:ext cx="809581" cy="585239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Vista general de diapositiva 9">
                <a:extLst>
                  <a:ext uri="{FF2B5EF4-FFF2-40B4-BE49-F238E27FC236}">
                    <a16:creationId xmlns:a16="http://schemas.microsoft.com/office/drawing/2014/main" id="{884DCA22-BC74-B040-804B-0140FF868D5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45500062"/>
                  </p:ext>
                </p:extLst>
              </p:nvPr>
            </p:nvGraphicFramePr>
            <p:xfrm>
              <a:off x="7359779" y="3668976"/>
              <a:ext cx="1162492" cy="865411"/>
            </p:xfrm>
            <a:graphic>
              <a:graphicData uri="http://schemas.microsoft.com/office/powerpoint/2016/slidezoom">
                <pslz:sldZm>
                  <pslz:sldZmObj sldId="323" cId="2434646601">
                    <pslz:zmPr id="{B6AA02C4-AA6B-C04A-9D9F-FA48A9A643BD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62492" cy="865411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Vista general de diapositiva 9">
                <a:extLst>
                  <a:ext uri="{FF2B5EF4-FFF2-40B4-BE49-F238E27FC236}">
                    <a16:creationId xmlns:a16="http://schemas.microsoft.com/office/drawing/2014/main" id="{884DCA22-BC74-B040-804B-0140FF868D5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59779" y="3668976"/>
                <a:ext cx="1162492" cy="865411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Picture 2" descr="Filo Loricifera. Lección 28.- Los Loricíferos. Los Kinorrincos. Los  Priapuloideos. - PDF Free Download">
            <a:extLst>
              <a:ext uri="{FF2B5EF4-FFF2-40B4-BE49-F238E27FC236}">
                <a16:creationId xmlns:a16="http://schemas.microsoft.com/office/drawing/2014/main" id="{65F95D2B-18BB-ED42-B086-1FB4A742D9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3733" y="1513762"/>
            <a:ext cx="1617743" cy="22104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11344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LORICIFERA </a:t>
            </a:r>
            <a:endParaRPr sz="3600" dirty="0"/>
          </a:p>
        </p:txBody>
      </p:sp>
      <p:sp>
        <p:nvSpPr>
          <p:cNvPr id="11" name="Google Shape;93;p17">
            <a:extLst>
              <a:ext uri="{FF2B5EF4-FFF2-40B4-BE49-F238E27FC236}">
                <a16:creationId xmlns:a16="http://schemas.microsoft.com/office/drawing/2014/main" id="{5C22C4AC-AF3D-BB4F-975A-A7D3FD8EF0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755321" y="1313411"/>
            <a:ext cx="4686300" cy="18627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>
              <a:buNone/>
            </a:pPr>
            <a:r>
              <a:rPr lang="es-ES" sz="1400" b="1" dirty="0"/>
              <a:t>SISTEMA NERVIOSO</a:t>
            </a:r>
            <a:endParaRPr lang="es-ES" sz="1800" b="1" dirty="0"/>
          </a:p>
          <a:p>
            <a:pPr algn="just">
              <a:buSzPct val="100000"/>
            </a:pPr>
            <a:r>
              <a:rPr lang="es-MX" sz="1400" dirty="0"/>
              <a:t>Tiene un ganglio cerebroideo dorsal que ocupa la mayor parte de la zona anterior del cuerpo</a:t>
            </a:r>
          </a:p>
          <a:p>
            <a:pPr marL="63500" indent="0">
              <a:buNone/>
            </a:pPr>
            <a:endParaRPr lang="es-ES" sz="1800" b="1" dirty="0"/>
          </a:p>
          <a:p>
            <a:pPr>
              <a:buSzPct val="100000"/>
            </a:pPr>
            <a:endParaRPr lang="en" sz="1500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11F05EA9-C1A0-D449-9F6C-2704743D15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691" t="23303" r="11284" b="18093"/>
          <a:stretch/>
        </p:blipFill>
        <p:spPr>
          <a:xfrm>
            <a:off x="2520629" y="2472289"/>
            <a:ext cx="2015614" cy="1951836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2" descr="Descubren los primeros animales capaces de vivir sin oxígeno">
            <a:extLst>
              <a:ext uri="{FF2B5EF4-FFF2-40B4-BE49-F238E27FC236}">
                <a16:creationId xmlns:a16="http://schemas.microsoft.com/office/drawing/2014/main" id="{35A2B235-C8FC-394F-BFCB-8BD62183D6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r="14259" b="-2"/>
          <a:stretch/>
        </p:blipFill>
        <p:spPr bwMode="auto">
          <a:xfrm>
            <a:off x="6623372" y="1514919"/>
            <a:ext cx="1530614" cy="21136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Google Shape;127;p21">
            <a:extLst>
              <a:ext uri="{FF2B5EF4-FFF2-40B4-BE49-F238E27FC236}">
                <a16:creationId xmlns:a16="http://schemas.microsoft.com/office/drawing/2014/main" id="{9C330294-1CA5-2D4E-BE3A-040F0D354248}"/>
              </a:ext>
            </a:extLst>
          </p:cNvPr>
          <p:cNvSpPr/>
          <p:nvPr/>
        </p:nvSpPr>
        <p:spPr>
          <a:xfrm>
            <a:off x="2390637" y="2382819"/>
            <a:ext cx="2302134" cy="2113661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9" name="Imagen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89EA64B-583A-3342-9C51-05E3FFED4B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3378" y="3949148"/>
            <a:ext cx="809581" cy="585239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Vista general de diapositiva 9">
                <a:extLst>
                  <a:ext uri="{FF2B5EF4-FFF2-40B4-BE49-F238E27FC236}">
                    <a16:creationId xmlns:a16="http://schemas.microsoft.com/office/drawing/2014/main" id="{2D560898-3A05-C143-A975-4C1A022DF8F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45500062"/>
                  </p:ext>
                </p:extLst>
              </p:nvPr>
            </p:nvGraphicFramePr>
            <p:xfrm>
              <a:off x="7359779" y="3668976"/>
              <a:ext cx="1162492" cy="865411"/>
            </p:xfrm>
            <a:graphic>
              <a:graphicData uri="http://schemas.microsoft.com/office/powerpoint/2016/slidezoom">
                <pslz:sldZm>
                  <pslz:sldZmObj sldId="323" cId="2434646601">
                    <pslz:zmPr id="{B6AA02C4-AA6B-C04A-9D9F-FA48A9A643BD}" returnToParent="0" imageType="cover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62492" cy="865411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Vista general de diapositiva 9">
                <a:extLst>
                  <a:ext uri="{FF2B5EF4-FFF2-40B4-BE49-F238E27FC236}">
                    <a16:creationId xmlns:a16="http://schemas.microsoft.com/office/drawing/2014/main" id="{2D560898-3A05-C143-A975-4C1A022DF8F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359779" y="3668976"/>
                <a:ext cx="1162492" cy="865411"/>
              </a:xfrm>
              <a:prstGeom prst="rect">
                <a:avLst/>
              </a:prstGeom>
            </p:spPr>
          </p:pic>
        </mc:Fallback>
      </mc:AlternateContent>
      <p:pic>
        <p:nvPicPr>
          <p:cNvPr id="15" name="Picture 4" descr="Carlos Enrique Domínguez Vega - Sección 202: Resumen 6 - 10 Abril">
            <a:extLst>
              <a:ext uri="{FF2B5EF4-FFF2-40B4-BE49-F238E27FC236}">
                <a16:creationId xmlns:a16="http://schemas.microsoft.com/office/drawing/2014/main" id="{3F54E214-62DD-2A4A-871C-C779004E72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1" r="19485" b="-2"/>
          <a:stretch/>
        </p:blipFill>
        <p:spPr bwMode="auto">
          <a:xfrm>
            <a:off x="-640693" y="1703173"/>
            <a:ext cx="1287806" cy="19284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Google Shape;127;p21">
            <a:extLst>
              <a:ext uri="{FF2B5EF4-FFF2-40B4-BE49-F238E27FC236}">
                <a16:creationId xmlns:a16="http://schemas.microsoft.com/office/drawing/2014/main" id="{A8E8781B-8AC4-104A-958F-365CE7123454}"/>
              </a:ext>
            </a:extLst>
          </p:cNvPr>
          <p:cNvSpPr/>
          <p:nvPr/>
        </p:nvSpPr>
        <p:spPr>
          <a:xfrm>
            <a:off x="-868178" y="1514919"/>
            <a:ext cx="1736356" cy="2304951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894824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LORICIFERA </a:t>
            </a:r>
            <a:endParaRPr sz="3600" dirty="0"/>
          </a:p>
        </p:txBody>
      </p:sp>
      <p:sp>
        <p:nvSpPr>
          <p:cNvPr id="11" name="Google Shape;93;p17">
            <a:extLst>
              <a:ext uri="{FF2B5EF4-FFF2-40B4-BE49-F238E27FC236}">
                <a16:creationId xmlns:a16="http://schemas.microsoft.com/office/drawing/2014/main" id="{5C22C4AC-AF3D-BB4F-975A-A7D3FD8EF0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36096" y="1426129"/>
            <a:ext cx="4987166" cy="27771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>
              <a:buNone/>
            </a:pPr>
            <a:r>
              <a:rPr lang="es-ES" sz="1500" b="1" dirty="0"/>
              <a:t>SISTEMA DIGESTIVO</a:t>
            </a:r>
          </a:p>
          <a:p>
            <a:pPr marL="0" lvl="0" indent="0" algn="just">
              <a:buSzPct val="100000"/>
            </a:pPr>
            <a:r>
              <a:rPr lang="es-MX" sz="1400" dirty="0"/>
              <a:t>Sistema digestivo completo que inicia en la boca, posteriormente un tubo bucal conduce hacia la faringe bulbosa</a:t>
            </a:r>
          </a:p>
          <a:p>
            <a:pPr marL="0" lvl="0" indent="0" algn="just">
              <a:buSzPct val="100000"/>
            </a:pPr>
            <a:r>
              <a:rPr lang="es-MX" sz="1400" dirty="0"/>
              <a:t>La región media del intestino, que es larga, forma la mayor parte del tubo digestivo</a:t>
            </a:r>
          </a:p>
          <a:p>
            <a:pPr marL="0" indent="0" algn="just">
              <a:buSzPct val="100000"/>
            </a:pPr>
            <a:r>
              <a:rPr lang="es-MX" sz="1400" dirty="0"/>
              <a:t>Esófago que desemboca en estómago amplio y este a un recto corto hacia el ano</a:t>
            </a:r>
          </a:p>
          <a:p>
            <a:pPr marL="0" lvl="0" indent="0" algn="just">
              <a:buSzPct val="100000"/>
            </a:pPr>
            <a:r>
              <a:rPr lang="es-MX" sz="1400" dirty="0"/>
              <a:t>El recto terminal desemboca al exterior por un cono anal posterior</a:t>
            </a:r>
          </a:p>
          <a:p>
            <a:pPr marL="63500" indent="0">
              <a:buNone/>
            </a:pPr>
            <a:endParaRPr lang="es-ES" sz="1500" b="1" dirty="0"/>
          </a:p>
          <a:p>
            <a:pPr marL="63500" indent="0">
              <a:buNone/>
            </a:pPr>
            <a:endParaRPr lang="es-ES" sz="1500" b="1" dirty="0"/>
          </a:p>
          <a:p>
            <a:pPr marL="63500" indent="0">
              <a:buSzPct val="100000"/>
              <a:buNone/>
            </a:pPr>
            <a:r>
              <a:rPr lang="es-MX" sz="1500" dirty="0"/>
              <a:t> </a:t>
            </a:r>
          </a:p>
          <a:p>
            <a:pPr>
              <a:buSzPct val="100000"/>
            </a:pPr>
            <a:endParaRPr lang="es-MX" sz="1500" dirty="0">
              <a:solidFill>
                <a:srgbClr val="000000"/>
              </a:solidFill>
              <a:latin typeface="DM Sans"/>
            </a:endParaRPr>
          </a:p>
          <a:p>
            <a:pPr>
              <a:buSzPct val="100000"/>
            </a:pPr>
            <a:endParaRPr lang="es-MX" sz="1500" dirty="0"/>
          </a:p>
          <a:p>
            <a:pPr>
              <a:buSzPct val="100000"/>
            </a:pPr>
            <a:endParaRPr lang="en" sz="15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0C282A2-12E1-DF41-BE27-6924CEC581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3125" y="1516720"/>
            <a:ext cx="1655350" cy="22778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4240A1D-7D38-EE47-9A7A-E79E57A6D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7897" y="3953282"/>
            <a:ext cx="809581" cy="585239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Vista general de diapositiva 8">
                <a:extLst>
                  <a:ext uri="{FF2B5EF4-FFF2-40B4-BE49-F238E27FC236}">
                    <a16:creationId xmlns:a16="http://schemas.microsoft.com/office/drawing/2014/main" id="{594A43EA-F25D-BD44-9E74-6878AA326A4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5381459"/>
                  </p:ext>
                </p:extLst>
              </p:nvPr>
            </p:nvGraphicFramePr>
            <p:xfrm>
              <a:off x="7487478" y="3794555"/>
              <a:ext cx="999357" cy="743966"/>
            </p:xfrm>
            <a:graphic>
              <a:graphicData uri="http://schemas.microsoft.com/office/powerpoint/2016/slidezoom">
                <pslz:sldZm>
                  <pslz:sldZmObj sldId="323" cId="2434646601">
                    <pslz:zmPr id="{B6AA02C4-AA6B-C04A-9D9F-FA48A9A643BD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999357" cy="743966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Vista general de diapositiva 8">
                <a:extLst>
                  <a:ext uri="{FF2B5EF4-FFF2-40B4-BE49-F238E27FC236}">
                    <a16:creationId xmlns:a16="http://schemas.microsoft.com/office/drawing/2014/main" id="{594A43EA-F25D-BD44-9E74-6878AA326A4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87478" y="3794555"/>
                <a:ext cx="999357" cy="743966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Picture 2" descr="Descubren los primeros animales capaces de vivir sin oxígeno">
            <a:extLst>
              <a:ext uri="{FF2B5EF4-FFF2-40B4-BE49-F238E27FC236}">
                <a16:creationId xmlns:a16="http://schemas.microsoft.com/office/drawing/2014/main" id="{F055280B-4334-9F44-BEE4-9155ECDF92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r="14259" b="-2"/>
          <a:stretch/>
        </p:blipFill>
        <p:spPr bwMode="auto">
          <a:xfrm>
            <a:off x="-799756" y="1598806"/>
            <a:ext cx="1530614" cy="21136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904374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LORICIFERA </a:t>
            </a:r>
            <a:endParaRPr sz="3600" dirty="0"/>
          </a:p>
        </p:txBody>
      </p:sp>
      <p:sp>
        <p:nvSpPr>
          <p:cNvPr id="11" name="Google Shape;93;p17">
            <a:extLst>
              <a:ext uri="{FF2B5EF4-FFF2-40B4-BE49-F238E27FC236}">
                <a16:creationId xmlns:a16="http://schemas.microsoft.com/office/drawing/2014/main" id="{5C22C4AC-AF3D-BB4F-975A-A7D3FD8EF0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438128" y="1419275"/>
            <a:ext cx="4671583" cy="26791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>
              <a:buNone/>
            </a:pPr>
            <a:r>
              <a:rPr lang="es-ES" sz="1500" b="1" dirty="0"/>
              <a:t>SISTEMA REPRODUCTOR</a:t>
            </a:r>
            <a:endParaRPr lang="es-MX" sz="1500" dirty="0"/>
          </a:p>
          <a:p>
            <a:pPr>
              <a:buClrTx/>
              <a:buSzPct val="100000"/>
            </a:pPr>
            <a:r>
              <a:rPr lang="es-MX" sz="1200" dirty="0"/>
              <a:t>Dioicos con machos y hembras</a:t>
            </a:r>
          </a:p>
          <a:p>
            <a:pPr lvl="1" algn="just">
              <a:buClrTx/>
              <a:buSzPct val="100000"/>
            </a:pPr>
            <a:r>
              <a:rPr lang="es-MX" sz="1200" dirty="0"/>
              <a:t>Macho: Dos testículos dorsales</a:t>
            </a:r>
          </a:p>
          <a:p>
            <a:pPr lvl="1" algn="just">
              <a:buClrTx/>
              <a:buSzPct val="100000"/>
            </a:pPr>
            <a:r>
              <a:rPr lang="es-MX" sz="1200" dirty="0"/>
              <a:t>Hembra: Un par de ovarios, probablemente un receptáculo seminal</a:t>
            </a:r>
          </a:p>
          <a:p>
            <a:pPr algn="just">
              <a:buClrTx/>
              <a:buSzPct val="100000"/>
            </a:pPr>
            <a:endParaRPr lang="es-MX" sz="1200" dirty="0"/>
          </a:p>
          <a:p>
            <a:pPr algn="just">
              <a:buClrTx/>
              <a:buSzPct val="100000"/>
            </a:pPr>
            <a:r>
              <a:rPr lang="es-MX" sz="1200" dirty="0"/>
              <a:t>Fertilización interna</a:t>
            </a:r>
          </a:p>
          <a:p>
            <a:pPr algn="just">
              <a:buClrTx/>
              <a:buSzPct val="100000"/>
            </a:pPr>
            <a:r>
              <a:rPr lang="es-MX" sz="1200" dirty="0"/>
              <a:t>Fase larvaria distintiva llamada larva de Higgins (Larvas bentónicas con dedos para la locomoción y larvas pelágicas sin dedos)</a:t>
            </a:r>
          </a:p>
          <a:p>
            <a:pPr marL="63500" indent="0">
              <a:buClrTx/>
              <a:buSzPct val="100000"/>
              <a:buNone/>
            </a:pPr>
            <a:r>
              <a:rPr lang="es-MX" sz="1200" dirty="0"/>
              <a:t> </a:t>
            </a:r>
            <a:endParaRPr lang="en" sz="1500" dirty="0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01408934-BF2C-1A46-BF30-724CBB511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314" y="1539600"/>
            <a:ext cx="1656661" cy="23029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Vista general de diapositiva 8">
                <a:extLst>
                  <a:ext uri="{FF2B5EF4-FFF2-40B4-BE49-F238E27FC236}">
                    <a16:creationId xmlns:a16="http://schemas.microsoft.com/office/drawing/2014/main" id="{C4F3F41F-E96C-EB47-93E4-015F1240537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37741527"/>
                  </p:ext>
                </p:extLst>
              </p:nvPr>
            </p:nvGraphicFramePr>
            <p:xfrm>
              <a:off x="7592911" y="3842530"/>
              <a:ext cx="929360" cy="691857"/>
            </p:xfrm>
            <a:graphic>
              <a:graphicData uri="http://schemas.microsoft.com/office/powerpoint/2016/slidezoom">
                <pslz:sldZm>
                  <pslz:sldZmObj sldId="323" cId="2434646601">
                    <pslz:zmPr id="{B6AA02C4-AA6B-C04A-9D9F-FA48A9A643BD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929360" cy="691857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Vista general de diapositiva 8">
                <a:extLst>
                  <a:ext uri="{FF2B5EF4-FFF2-40B4-BE49-F238E27FC236}">
                    <a16:creationId xmlns:a16="http://schemas.microsoft.com/office/drawing/2014/main" id="{C4F3F41F-E96C-EB47-93E4-015F1240537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92911" y="3842530"/>
                <a:ext cx="929360" cy="691857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Imagen 9">
            <a:extLst>
              <a:ext uri="{FF2B5EF4-FFF2-40B4-BE49-F238E27FC236}">
                <a16:creationId xmlns:a16="http://schemas.microsoft.com/office/drawing/2014/main" id="{0F2DE54E-3AD4-C44A-84B3-A54ED1FD57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827675" y="1539600"/>
            <a:ext cx="1655350" cy="22778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529715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ANATOMÍA LORICIFERA </a:t>
            </a:r>
            <a:endParaRPr lang="en" sz="3600" dirty="0"/>
          </a:p>
        </p:txBody>
      </p:sp>
      <p:sp>
        <p:nvSpPr>
          <p:cNvPr id="129" name="Google Shape;129;p21"/>
          <p:cNvSpPr txBox="1">
            <a:spLocks noGrp="1"/>
          </p:cNvSpPr>
          <p:nvPr>
            <p:ph type="body" idx="1"/>
          </p:nvPr>
        </p:nvSpPr>
        <p:spPr>
          <a:xfrm>
            <a:off x="4705712" y="1108755"/>
            <a:ext cx="2430399" cy="30048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just">
              <a:buSzPct val="100000"/>
              <a:buNone/>
            </a:pPr>
            <a:endParaRPr lang="es-MX" sz="1600" b="1" dirty="0"/>
          </a:p>
          <a:p>
            <a:pPr algn="just">
              <a:buSzPct val="100000"/>
            </a:pPr>
            <a:r>
              <a:rPr lang="es-MX" sz="1400" dirty="0"/>
              <a:t>Tiene tres regiones corporales: cabeza cuello o tórax y tronco</a:t>
            </a:r>
          </a:p>
          <a:p>
            <a:pPr algn="just">
              <a:buSzPct val="100000"/>
            </a:pPr>
            <a:r>
              <a:rPr lang="es-MX" sz="1400" dirty="0"/>
              <a:t>Cono oral con  estiletes y escálidas</a:t>
            </a:r>
          </a:p>
          <a:p>
            <a:pPr algn="just">
              <a:buSzPct val="100000"/>
            </a:pPr>
            <a:endParaRPr dirty="0"/>
          </a:p>
        </p:txBody>
      </p:sp>
      <p:pic>
        <p:nvPicPr>
          <p:cNvPr id="19457" name="Picture 1" descr="page1image3445269392">
            <a:extLst>
              <a:ext uri="{FF2B5EF4-FFF2-40B4-BE49-F238E27FC236}">
                <a16:creationId xmlns:a16="http://schemas.microsoft.com/office/drawing/2014/main" id="{DC1D6F2A-9108-B44B-9267-5B5532F49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595" y="1419275"/>
            <a:ext cx="2670405" cy="30217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Vista general de diapositiva 7">
                <a:extLst>
                  <a:ext uri="{FF2B5EF4-FFF2-40B4-BE49-F238E27FC236}">
                    <a16:creationId xmlns:a16="http://schemas.microsoft.com/office/drawing/2014/main" id="{CF21B7EB-E6BC-6E47-AE69-E8B45354F09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45500062"/>
                  </p:ext>
                </p:extLst>
              </p:nvPr>
            </p:nvGraphicFramePr>
            <p:xfrm>
              <a:off x="7359779" y="3668976"/>
              <a:ext cx="1162492" cy="865411"/>
            </p:xfrm>
            <a:graphic>
              <a:graphicData uri="http://schemas.microsoft.com/office/powerpoint/2016/slidezoom">
                <pslz:sldZm>
                  <pslz:sldZmObj sldId="323" cId="2434646601">
                    <pslz:zmPr id="{B6AA02C4-AA6B-C04A-9D9F-FA48A9A643BD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62492" cy="865411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Vista general de diapositiva 7">
                <a:extLst>
                  <a:ext uri="{FF2B5EF4-FFF2-40B4-BE49-F238E27FC236}">
                    <a16:creationId xmlns:a16="http://schemas.microsoft.com/office/drawing/2014/main" id="{CF21B7EB-E6BC-6E47-AE69-E8B45354F09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59779" y="3668976"/>
                <a:ext cx="1162492" cy="86541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938211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FILOGENIA LORICIFERA </a:t>
            </a:r>
            <a:endParaRPr sz="3600" dirty="0"/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1556176" y="1419275"/>
            <a:ext cx="3791432" cy="29553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 algn="just">
              <a:buClrTx/>
              <a:buSzPct val="100000"/>
            </a:pPr>
            <a:r>
              <a:rPr lang="es-MX" sz="1200" dirty="0"/>
              <a:t>Relación Loricíferos con Kinorrincos y Priapúlidos (Grupos hermanos)</a:t>
            </a:r>
          </a:p>
          <a:p>
            <a:pPr marL="63500" indent="0" algn="just">
              <a:buClrTx/>
              <a:buSzPct val="100000"/>
              <a:buNone/>
            </a:pPr>
            <a:endParaRPr lang="es-MX" sz="1200" dirty="0"/>
          </a:p>
          <a:p>
            <a:pPr marL="285750" indent="-285750" algn="just">
              <a:buClrTx/>
              <a:buSzPct val="100000"/>
            </a:pPr>
            <a:r>
              <a:rPr lang="es-MX" sz="1200" dirty="0"/>
              <a:t>Semejanzas entre Kinorrincos y Loricíferos</a:t>
            </a:r>
          </a:p>
          <a:p>
            <a:pPr marL="742950" lvl="1" indent="-285750" algn="just">
              <a:buClrTx/>
              <a:buSzPct val="100000"/>
            </a:pPr>
            <a:r>
              <a:rPr lang="es-MX" sz="1200" dirty="0"/>
              <a:t>Cutícula que muda</a:t>
            </a:r>
          </a:p>
          <a:p>
            <a:pPr marL="742950" lvl="1" indent="-285750" algn="just">
              <a:buClrTx/>
              <a:buSzPct val="100000"/>
            </a:pPr>
            <a:r>
              <a:rPr lang="es-MX" sz="1200" dirty="0"/>
              <a:t>Cabeza que se retrae en el cuello </a:t>
            </a:r>
          </a:p>
          <a:p>
            <a:pPr marL="285750" indent="-285750" algn="just">
              <a:buClrTx/>
              <a:buSzPct val="100000"/>
            </a:pPr>
            <a:endParaRPr lang="es-MX" sz="1200" dirty="0"/>
          </a:p>
          <a:p>
            <a:pPr marL="285750" indent="-285750" algn="just">
              <a:buClrTx/>
              <a:buSzPct val="100000"/>
            </a:pPr>
            <a:r>
              <a:rPr lang="es-MX" sz="1200" dirty="0"/>
              <a:t>Semejanzas entre Priapúlidos y Loricíferos</a:t>
            </a:r>
          </a:p>
          <a:p>
            <a:pPr marL="742950" lvl="1" indent="-285750" algn="just">
              <a:buClrTx/>
              <a:buSzPct val="100000"/>
            </a:pPr>
            <a:r>
              <a:rPr lang="es-MX" sz="1200" dirty="0"/>
              <a:t>Cutícula gruesa, Loriga</a:t>
            </a:r>
          </a:p>
          <a:p>
            <a:pPr marL="742950" lvl="1" indent="-285750" algn="just">
              <a:buClrTx/>
              <a:buSzPct val="100000"/>
            </a:pPr>
            <a:r>
              <a:rPr lang="es-MX" sz="1200" dirty="0"/>
              <a:t>Larvas con un introverto similar, aunque sin estiletes orales, que puede retraerse en el tronco</a:t>
            </a:r>
          </a:p>
          <a:p>
            <a:pPr marL="0" indent="0" algn="just">
              <a:buNone/>
            </a:pPr>
            <a:endParaRPr lang="es-MX" sz="12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378C6FA-0845-674C-88D7-16BDB18465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185" t="18234" r="26173" b="22511"/>
          <a:stretch/>
        </p:blipFill>
        <p:spPr>
          <a:xfrm>
            <a:off x="5383656" y="1803639"/>
            <a:ext cx="2789319" cy="1910422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592C38DB-49C5-3C45-82EC-237C923E811B}"/>
              </a:ext>
            </a:extLst>
          </p:cNvPr>
          <p:cNvSpPr/>
          <p:nvPr/>
        </p:nvSpPr>
        <p:spPr>
          <a:xfrm>
            <a:off x="6686550" y="1886380"/>
            <a:ext cx="1420586" cy="28875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Vista general de diapositiva 7">
                <a:extLst>
                  <a:ext uri="{FF2B5EF4-FFF2-40B4-BE49-F238E27FC236}">
                    <a16:creationId xmlns:a16="http://schemas.microsoft.com/office/drawing/2014/main" id="{066BA5CA-93E2-A04C-9C05-B25665C605F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45500062"/>
                  </p:ext>
                </p:extLst>
              </p:nvPr>
            </p:nvGraphicFramePr>
            <p:xfrm>
              <a:off x="7359779" y="3668976"/>
              <a:ext cx="1162492" cy="865411"/>
            </p:xfrm>
            <a:graphic>
              <a:graphicData uri="http://schemas.microsoft.com/office/powerpoint/2016/slidezoom">
                <pslz:sldZm>
                  <pslz:sldZmObj sldId="323" cId="2434646601">
                    <pslz:zmPr id="{B6AA02C4-AA6B-C04A-9D9F-FA48A9A643BD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62492" cy="865411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Vista general de diapositiva 7">
                <a:extLst>
                  <a:ext uri="{FF2B5EF4-FFF2-40B4-BE49-F238E27FC236}">
                    <a16:creationId xmlns:a16="http://schemas.microsoft.com/office/drawing/2014/main" id="{066BA5CA-93E2-A04C-9C05-B25665C605F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59779" y="3668976"/>
                <a:ext cx="1162492" cy="86541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023987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86;p16">
            <a:extLst>
              <a:ext uri="{FF2B5EF4-FFF2-40B4-BE49-F238E27FC236}">
                <a16:creationId xmlns:a16="http://schemas.microsoft.com/office/drawing/2014/main" id="{6BD467BF-DB4B-894B-A48D-BF9A93D3AB33}"/>
              </a:ext>
            </a:extLst>
          </p:cNvPr>
          <p:cNvSpPr txBox="1">
            <a:spLocks/>
          </p:cNvSpPr>
          <p:nvPr/>
        </p:nvSpPr>
        <p:spPr>
          <a:xfrm>
            <a:off x="1685364" y="3098584"/>
            <a:ext cx="6544236" cy="1268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nos"/>
              <a:buChar char="◈"/>
              <a:defRPr sz="30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◆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◇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⬥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indent="0" algn="ctr">
              <a:buNone/>
            </a:pPr>
            <a:r>
              <a:rPr lang="es-MX" sz="2000" dirty="0">
                <a:solidFill>
                  <a:schemeClr val="tx1"/>
                </a:solidFill>
              </a:rPr>
              <a:t>Comunmente conocidos como ositos de agua, </a:t>
            </a:r>
            <a:r>
              <a:rPr lang="es-ES" sz="2000" dirty="0"/>
              <a:t>se asemejan a osos en miniatura de ocho patas e incluso se mueven con un paso pesado y </a:t>
            </a:r>
            <a:r>
              <a:rPr lang="es-ES" sz="2000" dirty="0" err="1"/>
              <a:t>ursino</a:t>
            </a:r>
            <a:r>
              <a:rPr lang="es-ES" sz="2000" dirty="0"/>
              <a:t>, de ahí el nombre </a:t>
            </a:r>
            <a:r>
              <a:rPr lang="es-ES" sz="2000" dirty="0" err="1"/>
              <a:t>Tardigrada</a:t>
            </a:r>
            <a:endParaRPr lang="es-ES" sz="2000" dirty="0"/>
          </a:p>
          <a:p>
            <a:pPr marL="0" indent="0" algn="ctr">
              <a:buNone/>
            </a:pPr>
            <a:endParaRPr lang="es-MX" sz="20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s-MX" sz="1800" dirty="0">
              <a:solidFill>
                <a:schemeClr val="tx1"/>
              </a:solidFill>
            </a:endParaRPr>
          </a:p>
        </p:txBody>
      </p:sp>
      <p:sp>
        <p:nvSpPr>
          <p:cNvPr id="10" name="Google Shape;56;p12">
            <a:extLst>
              <a:ext uri="{FF2B5EF4-FFF2-40B4-BE49-F238E27FC236}">
                <a16:creationId xmlns:a16="http://schemas.microsoft.com/office/drawing/2014/main" id="{86839C0E-30C4-ED40-BCC5-D5E1C9ECC02E}"/>
              </a:ext>
            </a:extLst>
          </p:cNvPr>
          <p:cNvSpPr txBox="1">
            <a:spLocks/>
          </p:cNvSpPr>
          <p:nvPr/>
        </p:nvSpPr>
        <p:spPr>
          <a:xfrm>
            <a:off x="1258957" y="381001"/>
            <a:ext cx="7189093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algn="ctr"/>
            <a:r>
              <a:rPr lang="es-MX" sz="45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PHYLUM TARDIGRADA 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Vista general de diapositiva 4">
                <a:extLst>
                  <a:ext uri="{FF2B5EF4-FFF2-40B4-BE49-F238E27FC236}">
                    <a16:creationId xmlns:a16="http://schemas.microsoft.com/office/drawing/2014/main" id="{06986895-844F-214D-B84E-B47F7EF5720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05121133"/>
                  </p:ext>
                </p:extLst>
              </p:nvPr>
            </p:nvGraphicFramePr>
            <p:xfrm>
              <a:off x="3571501" y="1244404"/>
              <a:ext cx="2771961" cy="1935973"/>
            </p:xfrm>
            <a:graphic>
              <a:graphicData uri="http://schemas.microsoft.com/office/powerpoint/2016/slidezoom">
                <pslz:sldZm>
                  <pslz:sldZmObj sldId="323" cId="2434646601">
                    <pslz:zmPr id="{B6AA02C4-AA6B-C04A-9D9F-FA48A9A643BD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771961" cy="1935973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Vista general de diapositiva 4">
                <a:extLst>
                  <a:ext uri="{FF2B5EF4-FFF2-40B4-BE49-F238E27FC236}">
                    <a16:creationId xmlns:a16="http://schemas.microsoft.com/office/drawing/2014/main" id="{06986895-844F-214D-B84E-B47F7EF5720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71501" y="1244404"/>
                <a:ext cx="2771961" cy="193597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489613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TARDIGRADA </a:t>
            </a:r>
            <a:endParaRPr sz="3600" dirty="0"/>
          </a:p>
        </p:txBody>
      </p:sp>
      <p:pic>
        <p:nvPicPr>
          <p:cNvPr id="7" name="Imagen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44670CD-5211-FD4C-AF09-AB138203CE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1774" y="3867853"/>
            <a:ext cx="922038" cy="666533"/>
          </a:xfrm>
          <a:prstGeom prst="rect">
            <a:avLst/>
          </a:prstGeom>
        </p:spPr>
      </p:pic>
      <p:sp>
        <p:nvSpPr>
          <p:cNvPr id="11" name="Google Shape;93;p17">
            <a:extLst>
              <a:ext uri="{FF2B5EF4-FFF2-40B4-BE49-F238E27FC236}">
                <a16:creationId xmlns:a16="http://schemas.microsoft.com/office/drawing/2014/main" id="{5C22C4AC-AF3D-BB4F-975A-A7D3FD8EF0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742830" y="3222463"/>
            <a:ext cx="4185587" cy="12695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 algn="ctr">
              <a:buSzPct val="100000"/>
              <a:buNone/>
            </a:pPr>
            <a:r>
              <a:rPr lang="es-MX" sz="1500" b="1" dirty="0"/>
              <a:t>Extremófilos: resistentes a condiciones extremas como </a:t>
            </a:r>
            <a:r>
              <a:rPr lang="es-MX" sz="1400" b="1" dirty="0"/>
              <a:t>componentes tóxicos, temperaturas entre 149 °C y -272 °C, vacíos elevados, radiación ionizante intensa y largos periodos en un medio anóxico</a:t>
            </a:r>
          </a:p>
          <a:p>
            <a:pPr>
              <a:buSzPct val="100000"/>
            </a:pPr>
            <a:endParaRPr lang="es-MX" sz="1500" dirty="0"/>
          </a:p>
          <a:p>
            <a:pPr marL="520700" lvl="1" indent="0">
              <a:buNone/>
            </a:pPr>
            <a:endParaRPr lang="en" sz="1300" dirty="0"/>
          </a:p>
        </p:txBody>
      </p:sp>
      <p:sp>
        <p:nvSpPr>
          <p:cNvPr id="8" name="Google Shape;93;p17">
            <a:extLst>
              <a:ext uri="{FF2B5EF4-FFF2-40B4-BE49-F238E27FC236}">
                <a16:creationId xmlns:a16="http://schemas.microsoft.com/office/drawing/2014/main" id="{32E1F369-5339-1447-BC29-3DB340035E17}"/>
              </a:ext>
            </a:extLst>
          </p:cNvPr>
          <p:cNvSpPr txBox="1">
            <a:spLocks/>
          </p:cNvSpPr>
          <p:nvPr/>
        </p:nvSpPr>
        <p:spPr>
          <a:xfrm>
            <a:off x="1561536" y="1341365"/>
            <a:ext cx="4185587" cy="3267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>
              <a:buSzPct val="100000"/>
            </a:pPr>
            <a:r>
              <a:rPr lang="es-MX" sz="1500" dirty="0"/>
              <a:t>Triblástico</a:t>
            </a:r>
          </a:p>
          <a:p>
            <a:pPr>
              <a:buSzPct val="100000"/>
            </a:pPr>
            <a:r>
              <a:rPr lang="es-MX" sz="1500" dirty="0"/>
              <a:t>Protostomados </a:t>
            </a:r>
          </a:p>
          <a:p>
            <a:pPr>
              <a:buSzPct val="100000"/>
            </a:pPr>
            <a:r>
              <a:rPr lang="es-MX" sz="1500" dirty="0"/>
              <a:t>Segmentados </a:t>
            </a:r>
          </a:p>
          <a:p>
            <a:pPr>
              <a:buSzPct val="100000"/>
            </a:pPr>
            <a:r>
              <a:rPr lang="es-MX" sz="1500" dirty="0"/>
              <a:t>Simetría bilateral</a:t>
            </a:r>
          </a:p>
          <a:p>
            <a:pPr>
              <a:buSzPct val="100000"/>
            </a:pPr>
            <a:r>
              <a:rPr lang="es-MX" sz="1500" dirty="0"/>
              <a:t>Cuerpo cubierto por una cutícula</a:t>
            </a:r>
          </a:p>
          <a:p>
            <a:pPr>
              <a:buSzPct val="100000"/>
            </a:pPr>
            <a:endParaRPr lang="es-MX" sz="1500" dirty="0"/>
          </a:p>
          <a:p>
            <a:pPr marL="520700" lvl="1" indent="0">
              <a:buFont typeface="Tinos"/>
              <a:buNone/>
            </a:pPr>
            <a:endParaRPr lang="en" sz="1300" dirty="0"/>
          </a:p>
        </p:txBody>
      </p:sp>
      <p:pic>
        <p:nvPicPr>
          <p:cNvPr id="20482" name="Picture 2" descr="Curiosidades sobre los tardígrados - ¿Cuándo fueron descubiertos?">
            <a:extLst>
              <a:ext uri="{FF2B5EF4-FFF2-40B4-BE49-F238E27FC236}">
                <a16:creationId xmlns:a16="http://schemas.microsoft.com/office/drawing/2014/main" id="{6D6E306B-DD0D-E84E-A085-2F530C21D8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183" y="1462186"/>
            <a:ext cx="2759157" cy="17602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Vista general de diapositiva 8">
                <a:extLst>
                  <a:ext uri="{FF2B5EF4-FFF2-40B4-BE49-F238E27FC236}">
                    <a16:creationId xmlns:a16="http://schemas.microsoft.com/office/drawing/2014/main" id="{665DCE5C-1F8C-DE47-A1AE-C458F5C2E63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76209621"/>
                  </p:ext>
                </p:extLst>
              </p:nvPr>
            </p:nvGraphicFramePr>
            <p:xfrm>
              <a:off x="7382998" y="3724227"/>
              <a:ext cx="1099349" cy="767800"/>
            </p:xfrm>
            <a:graphic>
              <a:graphicData uri="http://schemas.microsoft.com/office/powerpoint/2016/slidezoom">
                <pslz:sldZm>
                  <pslz:sldZmObj sldId="323" cId="2434646601">
                    <pslz:zmPr id="{B6AA02C4-AA6B-C04A-9D9F-FA48A9A643BD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99349" cy="767800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Vista general de diapositiva 8">
                <a:extLst>
                  <a:ext uri="{FF2B5EF4-FFF2-40B4-BE49-F238E27FC236}">
                    <a16:creationId xmlns:a16="http://schemas.microsoft.com/office/drawing/2014/main" id="{665DCE5C-1F8C-DE47-A1AE-C458F5C2E63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82998" y="3724227"/>
                <a:ext cx="1099349" cy="767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740104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TARDIGRADA </a:t>
            </a:r>
            <a:endParaRPr sz="3600" dirty="0"/>
          </a:p>
        </p:txBody>
      </p:sp>
      <p:sp>
        <p:nvSpPr>
          <p:cNvPr id="11" name="Google Shape;93;p17">
            <a:extLst>
              <a:ext uri="{FF2B5EF4-FFF2-40B4-BE49-F238E27FC236}">
                <a16:creationId xmlns:a16="http://schemas.microsoft.com/office/drawing/2014/main" id="{5C22C4AC-AF3D-BB4F-975A-A7D3FD8EF0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773241" y="1563507"/>
            <a:ext cx="3144659" cy="20164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just">
              <a:buNone/>
            </a:pPr>
            <a:r>
              <a:rPr lang="es-ES" sz="1400" b="1" dirty="0"/>
              <a:t>Organismos cosmopolitas </a:t>
            </a:r>
          </a:p>
          <a:p>
            <a:pPr marL="0" indent="0" algn="just">
              <a:buNone/>
            </a:pPr>
            <a:endParaRPr lang="es-ES" sz="1400" b="1" dirty="0"/>
          </a:p>
          <a:p>
            <a:pPr marL="285750" indent="-285750" algn="just">
              <a:buSzPct val="100000"/>
            </a:pPr>
            <a:r>
              <a:rPr lang="es-ES" sz="1400" dirty="0"/>
              <a:t>Tardígrados marinos</a:t>
            </a:r>
          </a:p>
          <a:p>
            <a:pPr marL="285750" indent="-285750" algn="just">
              <a:buSzPct val="100000"/>
            </a:pPr>
            <a:r>
              <a:rPr lang="es-ES" sz="1400" dirty="0"/>
              <a:t>Especies dulceacuícolas que viven sobre las algas y musgos acuáticos, o en películas de agua del suelo o el humus de los bosques</a:t>
            </a:r>
            <a:endParaRPr lang="en-US" sz="1400" dirty="0"/>
          </a:p>
          <a:p>
            <a:pPr algn="ctr"/>
            <a:endParaRPr lang="es-ES" sz="1600" dirty="0"/>
          </a:p>
          <a:p>
            <a:pPr algn="ctr"/>
            <a:endParaRPr lang="es-ES" sz="1600" dirty="0"/>
          </a:p>
          <a:p>
            <a:pPr marL="63500" indent="0">
              <a:buNone/>
            </a:pPr>
            <a:endParaRPr lang="es-MX" sz="1500" b="1" dirty="0"/>
          </a:p>
          <a:p>
            <a:pPr marL="520700" lvl="1" indent="0">
              <a:buNone/>
            </a:pPr>
            <a:endParaRPr lang="en" sz="13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25B8953-CEF1-C04F-8C2F-4B8FAC2293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091" t="63682"/>
          <a:stretch/>
        </p:blipFill>
        <p:spPr>
          <a:xfrm>
            <a:off x="6497299" y="2511308"/>
            <a:ext cx="1729229" cy="11636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9F42223-F66E-8249-B9A8-4D7872341B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2488" r="63354"/>
          <a:stretch/>
        </p:blipFill>
        <p:spPr>
          <a:xfrm>
            <a:off x="5338428" y="1519437"/>
            <a:ext cx="1144732" cy="13876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Google Shape;127;p21">
            <a:extLst>
              <a:ext uri="{FF2B5EF4-FFF2-40B4-BE49-F238E27FC236}">
                <a16:creationId xmlns:a16="http://schemas.microsoft.com/office/drawing/2014/main" id="{5FE51174-E2FD-0441-88E7-D387F869913F}"/>
              </a:ext>
            </a:extLst>
          </p:cNvPr>
          <p:cNvSpPr/>
          <p:nvPr/>
        </p:nvSpPr>
        <p:spPr>
          <a:xfrm>
            <a:off x="5214336" y="1383574"/>
            <a:ext cx="3144660" cy="2446553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0" name="Imagen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F727E8D-C47C-8B4A-B2A2-4CF3A36692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774" y="3976902"/>
            <a:ext cx="771187" cy="557484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2" name="Vista general de diapositiva 11">
                <a:extLst>
                  <a:ext uri="{FF2B5EF4-FFF2-40B4-BE49-F238E27FC236}">
                    <a16:creationId xmlns:a16="http://schemas.microsoft.com/office/drawing/2014/main" id="{659E69CA-C3B2-9742-81C2-900A22FB08D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76087657"/>
                  </p:ext>
                </p:extLst>
              </p:nvPr>
            </p:nvGraphicFramePr>
            <p:xfrm>
              <a:off x="7382998" y="3849843"/>
              <a:ext cx="919489" cy="642183"/>
            </p:xfrm>
            <a:graphic>
              <a:graphicData uri="http://schemas.microsoft.com/office/powerpoint/2016/slidezoom">
                <pslz:sldZm>
                  <pslz:sldZmObj sldId="323" cId="2434646601">
                    <pslz:zmPr id="{B6AA02C4-AA6B-C04A-9D9F-FA48A9A643BD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919489" cy="642183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2" name="Vista general de diapositiva 11">
                <a:extLst>
                  <a:ext uri="{FF2B5EF4-FFF2-40B4-BE49-F238E27FC236}">
                    <a16:creationId xmlns:a16="http://schemas.microsoft.com/office/drawing/2014/main" id="{659E69CA-C3B2-9742-81C2-900A22FB08D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82998" y="3849843"/>
                <a:ext cx="919489" cy="642183"/>
              </a:xfrm>
              <a:prstGeom prst="rect">
                <a:avLst/>
              </a:prstGeom>
            </p:spPr>
          </p:pic>
        </mc:Fallback>
      </mc:AlternateContent>
      <p:pic>
        <p:nvPicPr>
          <p:cNvPr id="13" name="Picture 2" descr="Curiosidades sobre los tardígrados - ¿Cuándo fueron descubiertos?">
            <a:extLst>
              <a:ext uri="{FF2B5EF4-FFF2-40B4-BE49-F238E27FC236}">
                <a16:creationId xmlns:a16="http://schemas.microsoft.com/office/drawing/2014/main" id="{B38072D3-6CA8-564D-8A23-A70152510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1685" y="1519437"/>
            <a:ext cx="2759157" cy="17602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453242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TARDIGRADA </a:t>
            </a:r>
            <a:endParaRPr sz="3600" dirty="0"/>
          </a:p>
        </p:txBody>
      </p:sp>
      <p:sp>
        <p:nvSpPr>
          <p:cNvPr id="11" name="Google Shape;93;p17">
            <a:extLst>
              <a:ext uri="{FF2B5EF4-FFF2-40B4-BE49-F238E27FC236}">
                <a16:creationId xmlns:a16="http://schemas.microsoft.com/office/drawing/2014/main" id="{5C22C4AC-AF3D-BB4F-975A-A7D3FD8EF0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719916" y="1032858"/>
            <a:ext cx="3144659" cy="32677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endParaRPr lang="es-ES" sz="1600" dirty="0"/>
          </a:p>
          <a:p>
            <a:pPr algn="ctr"/>
            <a:endParaRPr lang="es-ES" sz="1600" dirty="0"/>
          </a:p>
          <a:p>
            <a:pPr algn="just">
              <a:buSzPct val="100000"/>
            </a:pPr>
            <a:r>
              <a:rPr lang="es-ES" sz="1600" dirty="0"/>
              <a:t>No presentan sistemas respiratorios ni circulatorios</a:t>
            </a:r>
          </a:p>
          <a:p>
            <a:pPr algn="just">
              <a:buSzPct val="100000"/>
            </a:pPr>
            <a:endParaRPr lang="es-ES" sz="1600" dirty="0"/>
          </a:p>
          <a:p>
            <a:pPr algn="just">
              <a:buSzPct val="100000"/>
            </a:pPr>
            <a:r>
              <a:rPr lang="es-ES" sz="1600" dirty="0"/>
              <a:t>El intercambio gaseoso ocurre por difusión a través de la superficie corporal</a:t>
            </a:r>
            <a:endParaRPr lang="es-MX" sz="1600" dirty="0"/>
          </a:p>
          <a:p>
            <a:pPr algn="just">
              <a:buSzPct val="100000"/>
            </a:pPr>
            <a:endParaRPr lang="es-MX" sz="1500" b="1" dirty="0"/>
          </a:p>
          <a:p>
            <a:pPr marL="520700" lvl="1" indent="0">
              <a:buNone/>
            </a:pPr>
            <a:endParaRPr lang="en" sz="13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DFF1F6A-7ECC-C347-91D0-90FFB5F013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331" r="24303"/>
          <a:stretch/>
        </p:blipFill>
        <p:spPr>
          <a:xfrm rot="16200000">
            <a:off x="5624735" y="1358454"/>
            <a:ext cx="1932638" cy="26165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Google Shape;127;p21">
            <a:extLst>
              <a:ext uri="{FF2B5EF4-FFF2-40B4-BE49-F238E27FC236}">
                <a16:creationId xmlns:a16="http://schemas.microsoft.com/office/drawing/2014/main" id="{669D83D3-8319-5143-8BDB-9D8016B200AB}"/>
              </a:ext>
            </a:extLst>
          </p:cNvPr>
          <p:cNvSpPr/>
          <p:nvPr/>
        </p:nvSpPr>
        <p:spPr>
          <a:xfrm>
            <a:off x="5165016" y="1570676"/>
            <a:ext cx="2892055" cy="2233573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9" name="Imagen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D6B2CE8-878C-7846-A90B-76384D2279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774" y="3976902"/>
            <a:ext cx="771187" cy="557484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Vista general de diapositiva 9">
                <a:extLst>
                  <a:ext uri="{FF2B5EF4-FFF2-40B4-BE49-F238E27FC236}">
                    <a16:creationId xmlns:a16="http://schemas.microsoft.com/office/drawing/2014/main" id="{3E03FE7B-4C68-9743-B060-735CCF033C7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63184291"/>
                  </p:ext>
                </p:extLst>
              </p:nvPr>
            </p:nvGraphicFramePr>
            <p:xfrm>
              <a:off x="7382998" y="3849843"/>
              <a:ext cx="919489" cy="642183"/>
            </p:xfrm>
            <a:graphic>
              <a:graphicData uri="http://schemas.microsoft.com/office/powerpoint/2016/slidezoom">
                <pslz:sldZm>
                  <pslz:sldZmObj sldId="323" cId="2434646601">
                    <pslz:zmPr id="{B6AA02C4-AA6B-C04A-9D9F-FA48A9A643BD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919489" cy="642183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Vista general de diapositiva 9">
                <a:extLst>
                  <a:ext uri="{FF2B5EF4-FFF2-40B4-BE49-F238E27FC236}">
                    <a16:creationId xmlns:a16="http://schemas.microsoft.com/office/drawing/2014/main" id="{3E03FE7B-4C68-9743-B060-735CCF033C7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82998" y="3849843"/>
                <a:ext cx="919489" cy="642183"/>
              </a:xfrm>
              <a:prstGeom prst="rect">
                <a:avLst/>
              </a:prstGeom>
            </p:spPr>
          </p:pic>
        </mc:Fallback>
      </mc:AlternateContent>
      <p:pic>
        <p:nvPicPr>
          <p:cNvPr id="12" name="Imagen 11">
            <a:extLst>
              <a:ext uri="{FF2B5EF4-FFF2-40B4-BE49-F238E27FC236}">
                <a16:creationId xmlns:a16="http://schemas.microsoft.com/office/drawing/2014/main" id="{97C24C4A-A9BE-4042-A269-06308795D57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6091" t="63682"/>
          <a:stretch/>
        </p:blipFill>
        <p:spPr>
          <a:xfrm>
            <a:off x="-890672" y="2547009"/>
            <a:ext cx="1729229" cy="11636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276BE57-D2A4-CD49-A165-9D487205562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62488" r="63354"/>
          <a:stretch/>
        </p:blipFill>
        <p:spPr>
          <a:xfrm>
            <a:off x="-2049543" y="1555138"/>
            <a:ext cx="1144732" cy="13876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Google Shape;127;p21">
            <a:extLst>
              <a:ext uri="{FF2B5EF4-FFF2-40B4-BE49-F238E27FC236}">
                <a16:creationId xmlns:a16="http://schemas.microsoft.com/office/drawing/2014/main" id="{D8448B0D-88A8-FA44-A2A1-88598C4FC4FD}"/>
              </a:ext>
            </a:extLst>
          </p:cNvPr>
          <p:cNvSpPr/>
          <p:nvPr/>
        </p:nvSpPr>
        <p:spPr>
          <a:xfrm>
            <a:off x="-2173635" y="1419275"/>
            <a:ext cx="3144660" cy="2446553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795267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TARDIGRADA </a:t>
            </a:r>
            <a:endParaRPr sz="3600" dirty="0"/>
          </a:p>
        </p:txBody>
      </p:sp>
      <p:sp>
        <p:nvSpPr>
          <p:cNvPr id="11" name="Google Shape;93;p17">
            <a:extLst>
              <a:ext uri="{FF2B5EF4-FFF2-40B4-BE49-F238E27FC236}">
                <a16:creationId xmlns:a16="http://schemas.microsoft.com/office/drawing/2014/main" id="{5C22C4AC-AF3D-BB4F-975A-A7D3FD8EF0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751136" y="1305377"/>
            <a:ext cx="3510977" cy="32677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just">
              <a:buNone/>
            </a:pPr>
            <a:r>
              <a:rPr lang="es-MX" sz="1400" b="1" dirty="0"/>
              <a:t>ALIMENTACIÓN </a:t>
            </a:r>
          </a:p>
          <a:p>
            <a:pPr marL="285750" indent="-285750" algn="just">
              <a:buSzPct val="100000"/>
            </a:pPr>
            <a:r>
              <a:rPr lang="es-MX" sz="1400" dirty="0"/>
              <a:t>Algunas especies marinas son comensales de los pleópodos de isópodos o de las branquias de mejillones</a:t>
            </a:r>
          </a:p>
          <a:p>
            <a:pPr marL="285750" indent="-285750" algn="just">
              <a:buSzPct val="100000"/>
            </a:pPr>
            <a:r>
              <a:rPr lang="es-ES" sz="1400" dirty="0"/>
              <a:t>Otros son parásitos de la epidermis de las holoturias o de los percebes</a:t>
            </a:r>
          </a:p>
          <a:p>
            <a:pPr marL="285750" indent="-285750" algn="just">
              <a:buSzPct val="100000"/>
            </a:pPr>
            <a:r>
              <a:rPr lang="es-ES" sz="1400" dirty="0"/>
              <a:t>Las especies del suelo se alimentan de bacterias, algas y materia orgánica en descomposición, o bien son depredadores de pequeños invertebrados</a:t>
            </a:r>
          </a:p>
          <a:p>
            <a:pPr marL="520700" lvl="1" indent="0">
              <a:buNone/>
            </a:pPr>
            <a:endParaRPr lang="en" sz="13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DC96ACB-01B8-AE43-9640-D3A54CB046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9001" y="3183530"/>
            <a:ext cx="2809124" cy="653090"/>
          </a:xfrm>
          <a:prstGeom prst="rect">
            <a:avLst/>
          </a:prstGeom>
        </p:spPr>
      </p:pic>
      <p:pic>
        <p:nvPicPr>
          <p:cNvPr id="13" name="Picture 4" descr="A picture containing bird, sitting, table, mountain&#10;&#10;Description automatically generated">
            <a:extLst>
              <a:ext uri="{FF2B5EF4-FFF2-40B4-BE49-F238E27FC236}">
                <a16:creationId xmlns:a16="http://schemas.microsoft.com/office/drawing/2014/main" id="{217D8404-2996-5843-81D0-B5ADBC80B1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001" y="1492370"/>
            <a:ext cx="2753974" cy="16135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574C684-845A-654E-8667-99F5229EE1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1774" y="3976902"/>
            <a:ext cx="771187" cy="557484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Vista general de diapositiva 8">
                <a:extLst>
                  <a:ext uri="{FF2B5EF4-FFF2-40B4-BE49-F238E27FC236}">
                    <a16:creationId xmlns:a16="http://schemas.microsoft.com/office/drawing/2014/main" id="{54460E3E-ED1B-4146-B2B0-15511081238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63184291"/>
                  </p:ext>
                </p:extLst>
              </p:nvPr>
            </p:nvGraphicFramePr>
            <p:xfrm>
              <a:off x="7382998" y="3849843"/>
              <a:ext cx="919489" cy="642183"/>
            </p:xfrm>
            <a:graphic>
              <a:graphicData uri="http://schemas.microsoft.com/office/powerpoint/2016/slidezoom">
                <pslz:sldZm>
                  <pslz:sldZmObj sldId="323" cId="2434646601">
                    <pslz:zmPr id="{B6AA02C4-AA6B-C04A-9D9F-FA48A9A643BD}" returnToParent="0" imageType="cover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919489" cy="642183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Vista general de diapositiva 8">
                <a:extLst>
                  <a:ext uri="{FF2B5EF4-FFF2-40B4-BE49-F238E27FC236}">
                    <a16:creationId xmlns:a16="http://schemas.microsoft.com/office/drawing/2014/main" id="{54460E3E-ED1B-4146-B2B0-15511081238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382998" y="3849843"/>
                <a:ext cx="919489" cy="642183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Imagen 9">
            <a:extLst>
              <a:ext uri="{FF2B5EF4-FFF2-40B4-BE49-F238E27FC236}">
                <a16:creationId xmlns:a16="http://schemas.microsoft.com/office/drawing/2014/main" id="{E0AFEB46-52BB-B642-BA95-AA1364F9240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0331" r="24303"/>
          <a:stretch/>
        </p:blipFill>
        <p:spPr>
          <a:xfrm rot="16200000">
            <a:off x="-1412169" y="1207053"/>
            <a:ext cx="1932638" cy="26165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Google Shape;127;p21">
            <a:extLst>
              <a:ext uri="{FF2B5EF4-FFF2-40B4-BE49-F238E27FC236}">
                <a16:creationId xmlns:a16="http://schemas.microsoft.com/office/drawing/2014/main" id="{D63515BA-0C95-B241-AADF-7488B05C77B0}"/>
              </a:ext>
            </a:extLst>
          </p:cNvPr>
          <p:cNvSpPr/>
          <p:nvPr/>
        </p:nvSpPr>
        <p:spPr>
          <a:xfrm>
            <a:off x="-1871888" y="1419275"/>
            <a:ext cx="2892055" cy="2233573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539282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TARDIGRADA </a:t>
            </a:r>
            <a:endParaRPr sz="3600" dirty="0"/>
          </a:p>
        </p:txBody>
      </p:sp>
      <p:sp>
        <p:nvSpPr>
          <p:cNvPr id="11" name="Google Shape;93;p17">
            <a:extLst>
              <a:ext uri="{FF2B5EF4-FFF2-40B4-BE49-F238E27FC236}">
                <a16:creationId xmlns:a16="http://schemas.microsoft.com/office/drawing/2014/main" id="{5C22C4AC-AF3D-BB4F-975A-A7D3FD8EF0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691840" y="1283190"/>
            <a:ext cx="3890251" cy="32677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>
              <a:buNone/>
            </a:pPr>
            <a:r>
              <a:rPr lang="es-MX" sz="1500" b="1" dirty="0"/>
              <a:t>SISTEMA DIGESTIVO </a:t>
            </a:r>
          </a:p>
          <a:p>
            <a:pPr marL="63500" indent="0">
              <a:buNone/>
            </a:pPr>
            <a:endParaRPr lang="es-MX" sz="500" b="1" dirty="0"/>
          </a:p>
          <a:p>
            <a:pPr algn="just">
              <a:buSzPct val="100000"/>
            </a:pPr>
            <a:r>
              <a:rPr lang="es-ES" sz="1200" dirty="0">
                <a:ea typeface="+mn-lt"/>
                <a:cs typeface="+mn-lt"/>
              </a:rPr>
              <a:t>Se presenta una boca que se abre en un tubo bucal que da paso a una faringe muscular. Además, tiene un par de estiletes que están sujetos a dicho tubo bucal</a:t>
            </a:r>
          </a:p>
          <a:p>
            <a:pPr algn="just">
              <a:buSzPct val="100000"/>
            </a:pPr>
            <a:endParaRPr lang="es-ES" sz="1200" dirty="0">
              <a:ea typeface="+mn-lt"/>
              <a:cs typeface="+mn-lt"/>
            </a:endParaRPr>
          </a:p>
          <a:p>
            <a:pPr algn="just">
              <a:buSzPct val="100000"/>
            </a:pPr>
            <a:r>
              <a:rPr lang="es-ES" sz="1200" dirty="0">
                <a:ea typeface="+mn-lt"/>
                <a:cs typeface="+mn-lt"/>
              </a:rPr>
              <a:t>En la unión entre el estómago y el recto se encuentran tres glándulas, que reciben el nombre de túbulos de </a:t>
            </a:r>
            <a:r>
              <a:rPr lang="es-ES" sz="1200" dirty="0" err="1">
                <a:ea typeface="+mn-lt"/>
                <a:cs typeface="+mn-lt"/>
              </a:rPr>
              <a:t>Malpigio</a:t>
            </a:r>
            <a:r>
              <a:rPr lang="es-ES" sz="1200" dirty="0">
                <a:ea typeface="+mn-lt"/>
                <a:cs typeface="+mn-lt"/>
              </a:rPr>
              <a:t>. La corta región posterior del tubo digestivo conduce a un ano terminal</a:t>
            </a:r>
            <a:endParaRPr lang="en-US" sz="1200" dirty="0"/>
          </a:p>
          <a:p>
            <a:pPr marL="63500" indent="0">
              <a:buSzPct val="100000"/>
              <a:buNone/>
            </a:pPr>
            <a:endParaRPr lang="es-MX" sz="1400" b="1" dirty="0"/>
          </a:p>
          <a:p>
            <a:pPr marL="520700" lvl="1" indent="0">
              <a:buNone/>
            </a:pPr>
            <a:endParaRPr lang="en" sz="1300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7AF43A50-4B75-854C-BE74-DF3B3839C6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130" r="49955" b="7949"/>
          <a:stretch/>
        </p:blipFill>
        <p:spPr>
          <a:xfrm>
            <a:off x="6100983" y="1619211"/>
            <a:ext cx="1742159" cy="22792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Google Shape;127;p21">
            <a:extLst>
              <a:ext uri="{FF2B5EF4-FFF2-40B4-BE49-F238E27FC236}">
                <a16:creationId xmlns:a16="http://schemas.microsoft.com/office/drawing/2014/main" id="{CD6670AC-E36F-1F42-BEDC-E2CA11DEA579}"/>
              </a:ext>
            </a:extLst>
          </p:cNvPr>
          <p:cNvSpPr/>
          <p:nvPr/>
        </p:nvSpPr>
        <p:spPr>
          <a:xfrm>
            <a:off x="5971210" y="1498204"/>
            <a:ext cx="2016850" cy="2530331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8" name="Imagen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AEA23E3-DE3B-114A-9728-52D2633AA5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2062" y="4099276"/>
            <a:ext cx="633542" cy="457982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Vista general de diapositiva 8">
                <a:extLst>
                  <a:ext uri="{FF2B5EF4-FFF2-40B4-BE49-F238E27FC236}">
                    <a16:creationId xmlns:a16="http://schemas.microsoft.com/office/drawing/2014/main" id="{35C724F4-3D67-DE4E-99AC-66C3E632FDF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33952899"/>
                  </p:ext>
                </p:extLst>
              </p:nvPr>
            </p:nvGraphicFramePr>
            <p:xfrm>
              <a:off x="7795288" y="4006823"/>
              <a:ext cx="755374" cy="527563"/>
            </p:xfrm>
            <a:graphic>
              <a:graphicData uri="http://schemas.microsoft.com/office/powerpoint/2016/slidezoom">
                <pslz:sldZm>
                  <pslz:sldZmObj sldId="323" cId="2434646601">
                    <pslz:zmPr id="{B6AA02C4-AA6B-C04A-9D9F-FA48A9A643BD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755374" cy="527563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Vista general de diapositiva 8">
                <a:extLst>
                  <a:ext uri="{FF2B5EF4-FFF2-40B4-BE49-F238E27FC236}">
                    <a16:creationId xmlns:a16="http://schemas.microsoft.com/office/drawing/2014/main" id="{35C724F4-3D67-DE4E-99AC-66C3E632FDF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795288" y="4006823"/>
                <a:ext cx="755374" cy="527563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Imagen 9">
            <a:extLst>
              <a:ext uri="{FF2B5EF4-FFF2-40B4-BE49-F238E27FC236}">
                <a16:creationId xmlns:a16="http://schemas.microsoft.com/office/drawing/2014/main" id="{4AD5A681-2252-684C-BAC2-A25713481A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898344" y="3310371"/>
            <a:ext cx="2809124" cy="653090"/>
          </a:xfrm>
          <a:prstGeom prst="rect">
            <a:avLst/>
          </a:prstGeom>
        </p:spPr>
      </p:pic>
      <p:pic>
        <p:nvPicPr>
          <p:cNvPr id="14" name="Picture 4" descr="A picture containing bird, sitting, table, mountain&#10;&#10;Description automatically generated">
            <a:extLst>
              <a:ext uri="{FF2B5EF4-FFF2-40B4-BE49-F238E27FC236}">
                <a16:creationId xmlns:a16="http://schemas.microsoft.com/office/drawing/2014/main" id="{302706A9-641E-914C-908E-2CE655C43B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898344" y="1619211"/>
            <a:ext cx="2753974" cy="16135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154635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TARDIGRADA </a:t>
            </a:r>
            <a:endParaRPr sz="3600" dirty="0"/>
          </a:p>
        </p:txBody>
      </p:sp>
      <p:sp>
        <p:nvSpPr>
          <p:cNvPr id="11" name="Google Shape;93;p17">
            <a:extLst>
              <a:ext uri="{FF2B5EF4-FFF2-40B4-BE49-F238E27FC236}">
                <a16:creationId xmlns:a16="http://schemas.microsoft.com/office/drawing/2014/main" id="{5C22C4AC-AF3D-BB4F-975A-A7D3FD8EF0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95857" y="1252926"/>
            <a:ext cx="4505125" cy="220626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>
              <a:buNone/>
            </a:pPr>
            <a:r>
              <a:rPr lang="es-MX" sz="1500" b="1" dirty="0"/>
              <a:t>SISTEMA NERVIOSO</a:t>
            </a:r>
          </a:p>
          <a:p>
            <a:pPr algn="just">
              <a:buSzPct val="100000"/>
            </a:pPr>
            <a:r>
              <a:rPr lang="es-ES" sz="1200" dirty="0"/>
              <a:t>Un gran ganglio </a:t>
            </a:r>
            <a:r>
              <a:rPr lang="es-ES" sz="1200" dirty="0" err="1"/>
              <a:t>cerebroideo</a:t>
            </a:r>
            <a:r>
              <a:rPr lang="es-ES" sz="1200" dirty="0"/>
              <a:t> lobulado dorsal que está conectado a un ganglio </a:t>
            </a:r>
            <a:r>
              <a:rPr lang="es-ES" sz="1200" dirty="0" err="1"/>
              <a:t>subesofágico</a:t>
            </a:r>
            <a:r>
              <a:rPr lang="es-ES" sz="1200" dirty="0"/>
              <a:t> mediante un par de comisuras que rodean al tubo bucal</a:t>
            </a:r>
          </a:p>
          <a:p>
            <a:pPr algn="just">
              <a:buSzPct val="100000"/>
            </a:pPr>
            <a:r>
              <a:rPr lang="es-ES" sz="1200" dirty="0"/>
              <a:t>Desde el ganglio </a:t>
            </a:r>
            <a:r>
              <a:rPr lang="es-ES" sz="1200" dirty="0" err="1"/>
              <a:t>subesofágico</a:t>
            </a:r>
            <a:r>
              <a:rPr lang="es-ES" sz="1200" dirty="0"/>
              <a:t> se extienden posteriormente un par de cordones nerviosos que conectan una cadena de cuatro pares de ganglios, que inervan los cuatro pares de patas</a:t>
            </a:r>
            <a:endParaRPr lang="es-MX" sz="1200" b="1" dirty="0"/>
          </a:p>
          <a:p>
            <a:pPr marL="520700" lvl="1" indent="0">
              <a:buNone/>
            </a:pPr>
            <a:endParaRPr lang="en" sz="1300" dirty="0"/>
          </a:p>
        </p:txBody>
      </p:sp>
      <p:sp>
        <p:nvSpPr>
          <p:cNvPr id="6" name="Google Shape;93;p17">
            <a:extLst>
              <a:ext uri="{FF2B5EF4-FFF2-40B4-BE49-F238E27FC236}">
                <a16:creationId xmlns:a16="http://schemas.microsoft.com/office/drawing/2014/main" id="{9CBE871D-55EC-B342-A9CC-DFAF725E3AC5}"/>
              </a:ext>
            </a:extLst>
          </p:cNvPr>
          <p:cNvSpPr txBox="1">
            <a:spLocks/>
          </p:cNvSpPr>
          <p:nvPr/>
        </p:nvSpPr>
        <p:spPr>
          <a:xfrm>
            <a:off x="1907918" y="3122643"/>
            <a:ext cx="3881002" cy="17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63500" indent="0">
              <a:buSzPct val="100000"/>
              <a:buNone/>
            </a:pPr>
            <a:r>
              <a:rPr lang="es-MX" sz="1050" b="1" dirty="0"/>
              <a:t>ÓRGANOS DE LOS SENTIDOS</a:t>
            </a:r>
          </a:p>
          <a:p>
            <a:pPr marL="628650" lvl="1" indent="-171450">
              <a:buSzPct val="100000"/>
            </a:pPr>
            <a:r>
              <a:rPr lang="es-ES" sz="1050" dirty="0"/>
              <a:t>Sedas sensoriales o espinas, la región anterior y ventral, así como en las patas</a:t>
            </a:r>
          </a:p>
          <a:p>
            <a:pPr marL="628650" lvl="1" indent="-171450">
              <a:buSzPct val="100000"/>
            </a:pPr>
            <a:r>
              <a:rPr lang="es-ES" sz="1050" dirty="0"/>
              <a:t>Un par de manchas oculares, cada una de ellas con cinco células</a:t>
            </a:r>
          </a:p>
          <a:p>
            <a:pPr marL="628650" lvl="1" indent="-171450">
              <a:buSzPct val="100000"/>
            </a:pPr>
            <a:r>
              <a:rPr lang="es-ES" sz="1050" dirty="0"/>
              <a:t>Largos cirros sensoriales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C7139BC-6A17-A54F-9054-68B56A2B2F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902" r="24885" b="5371"/>
          <a:stretch/>
        </p:blipFill>
        <p:spPr>
          <a:xfrm>
            <a:off x="6262777" y="1522806"/>
            <a:ext cx="1806681" cy="239142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51F24D1D-8EFE-A244-BCF8-FF1A17AAD547}"/>
              </a:ext>
            </a:extLst>
          </p:cNvPr>
          <p:cNvSpPr/>
          <p:nvPr/>
        </p:nvSpPr>
        <p:spPr>
          <a:xfrm>
            <a:off x="1988886" y="3216754"/>
            <a:ext cx="3739053" cy="1078472"/>
          </a:xfrm>
          <a:prstGeom prst="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Google Shape;127;p21">
            <a:extLst>
              <a:ext uri="{FF2B5EF4-FFF2-40B4-BE49-F238E27FC236}">
                <a16:creationId xmlns:a16="http://schemas.microsoft.com/office/drawing/2014/main" id="{F8161122-04A8-E549-BDBA-D5235B7544FD}"/>
              </a:ext>
            </a:extLst>
          </p:cNvPr>
          <p:cNvSpPr/>
          <p:nvPr/>
        </p:nvSpPr>
        <p:spPr>
          <a:xfrm>
            <a:off x="6172071" y="1462412"/>
            <a:ext cx="1983652" cy="2530331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3" name="Vista general de diapositiva 12">
                <a:extLst>
                  <a:ext uri="{FF2B5EF4-FFF2-40B4-BE49-F238E27FC236}">
                    <a16:creationId xmlns:a16="http://schemas.microsoft.com/office/drawing/2014/main" id="{7D266E88-D844-D945-95D6-47C201996BF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99842781"/>
                  </p:ext>
                </p:extLst>
              </p:nvPr>
            </p:nvGraphicFramePr>
            <p:xfrm>
              <a:off x="7795288" y="4006823"/>
              <a:ext cx="755374" cy="527563"/>
            </p:xfrm>
            <a:graphic>
              <a:graphicData uri="http://schemas.microsoft.com/office/powerpoint/2016/slidezoom">
                <pslz:sldZm>
                  <pslz:sldZmObj sldId="323" cId="2434646601">
                    <pslz:zmPr id="{B6AA02C4-AA6B-C04A-9D9F-FA48A9A643BD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755374" cy="527563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3" name="Vista general de diapositiva 12">
                <a:extLst>
                  <a:ext uri="{FF2B5EF4-FFF2-40B4-BE49-F238E27FC236}">
                    <a16:creationId xmlns:a16="http://schemas.microsoft.com/office/drawing/2014/main" id="{7D266E88-D844-D945-95D6-47C201996BF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95288" y="4006823"/>
                <a:ext cx="755374" cy="527563"/>
              </a:xfrm>
              <a:prstGeom prst="rect">
                <a:avLst/>
              </a:prstGeom>
            </p:spPr>
          </p:pic>
        </mc:Fallback>
      </mc:AlternateContent>
      <p:pic>
        <p:nvPicPr>
          <p:cNvPr id="14" name="Imagen 13">
            <a:extLst>
              <a:ext uri="{FF2B5EF4-FFF2-40B4-BE49-F238E27FC236}">
                <a16:creationId xmlns:a16="http://schemas.microsoft.com/office/drawing/2014/main" id="{468C05E3-B251-9B4D-BDA8-B64AFCEDD3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130" r="49955" b="7949"/>
          <a:stretch/>
        </p:blipFill>
        <p:spPr>
          <a:xfrm>
            <a:off x="-1032937" y="1597499"/>
            <a:ext cx="1742159" cy="22792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Google Shape;127;p21">
            <a:extLst>
              <a:ext uri="{FF2B5EF4-FFF2-40B4-BE49-F238E27FC236}">
                <a16:creationId xmlns:a16="http://schemas.microsoft.com/office/drawing/2014/main" id="{38414F9B-5BC1-E642-9B2D-54C17AA552E5}"/>
              </a:ext>
            </a:extLst>
          </p:cNvPr>
          <p:cNvSpPr/>
          <p:nvPr/>
        </p:nvSpPr>
        <p:spPr>
          <a:xfrm>
            <a:off x="-1162710" y="1476492"/>
            <a:ext cx="2016850" cy="2530331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2" name="Imagen 1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03075C1-256E-FE4D-8606-87989D0C49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334" y="4075917"/>
            <a:ext cx="633542" cy="457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0952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TARDIGRADA </a:t>
            </a:r>
            <a:endParaRPr lang="en" sz="3600" dirty="0"/>
          </a:p>
        </p:txBody>
      </p:sp>
      <p:sp>
        <p:nvSpPr>
          <p:cNvPr id="129" name="Google Shape;129;p21"/>
          <p:cNvSpPr txBox="1">
            <a:spLocks noGrp="1"/>
          </p:cNvSpPr>
          <p:nvPr>
            <p:ph type="body" idx="1"/>
          </p:nvPr>
        </p:nvSpPr>
        <p:spPr>
          <a:xfrm>
            <a:off x="1664937" y="1372059"/>
            <a:ext cx="4201025" cy="30048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just">
              <a:buSzPct val="100000"/>
              <a:buNone/>
            </a:pPr>
            <a:r>
              <a:rPr lang="es-MX" sz="1300" b="1" dirty="0"/>
              <a:t>REPRODUCCIÓN</a:t>
            </a:r>
            <a:endParaRPr lang="es-MX" sz="1300" dirty="0"/>
          </a:p>
          <a:p>
            <a:pPr algn="just">
              <a:buSzPct val="100000"/>
            </a:pPr>
            <a:r>
              <a:rPr lang="es-ES" sz="1200" dirty="0"/>
              <a:t>Dioicos: ambos sexos poseen una única gónada en forma de saco que se encuentra sobre el intestino</a:t>
            </a:r>
            <a:endParaRPr lang="es-MX" sz="1200" dirty="0"/>
          </a:p>
          <a:p>
            <a:pPr algn="just">
              <a:buSzPct val="100000"/>
            </a:pPr>
            <a:r>
              <a:rPr lang="es-ES" sz="1200" dirty="0"/>
              <a:t>Fertilización directa: el macho deposita el esperma directamente en el receptáculo seminal de la hembra (o cloaca) o en la cavidad corporal por penetración cuticular. La fecundación tiene lugar en el ovario</a:t>
            </a:r>
            <a:endParaRPr lang="es-MX" sz="1200" dirty="0"/>
          </a:p>
          <a:p>
            <a:pPr algn="just">
              <a:buSzPct val="100000"/>
            </a:pPr>
            <a:r>
              <a:rPr lang="es-MX" sz="1200" dirty="0"/>
              <a:t>Fertilización indirecta: </a:t>
            </a:r>
            <a:r>
              <a:rPr lang="es-ES" sz="1200" dirty="0"/>
              <a:t>el macho deposita el esperma debajo de la cutícula de la hembra antes de su muda, y la fecundación ocurre cuando más tarde deposita huevos en el molde cuticular de la muda</a:t>
            </a:r>
          </a:p>
          <a:p>
            <a:pPr marL="63500" indent="0" algn="ctr">
              <a:buSzPct val="100000"/>
              <a:buNone/>
            </a:pPr>
            <a:r>
              <a:rPr lang="es-ES" sz="1200" b="1" dirty="0"/>
              <a:t>Las hembras ponen de 1 a 30 huevos a la vez, dependiendo de la especie</a:t>
            </a:r>
            <a:endParaRPr lang="es-MX" sz="1200" b="1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88A2982-9714-DC44-886F-56007A2AEA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221" b="6669"/>
          <a:stretch/>
        </p:blipFill>
        <p:spPr>
          <a:xfrm>
            <a:off x="6254501" y="1617252"/>
            <a:ext cx="1787840" cy="2385405"/>
          </a:xfrm>
          <a:prstGeom prst="rect">
            <a:avLst/>
          </a:prstGeom>
        </p:spPr>
      </p:pic>
      <p:sp>
        <p:nvSpPr>
          <p:cNvPr id="10" name="Google Shape;127;p21">
            <a:extLst>
              <a:ext uri="{FF2B5EF4-FFF2-40B4-BE49-F238E27FC236}">
                <a16:creationId xmlns:a16="http://schemas.microsoft.com/office/drawing/2014/main" id="{02DDA5D5-1363-7A41-A505-E5804A3198D6}"/>
              </a:ext>
            </a:extLst>
          </p:cNvPr>
          <p:cNvSpPr/>
          <p:nvPr/>
        </p:nvSpPr>
        <p:spPr>
          <a:xfrm>
            <a:off x="6156595" y="1568095"/>
            <a:ext cx="1983652" cy="2530331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Vista general de diapositiva 7">
                <a:extLst>
                  <a:ext uri="{FF2B5EF4-FFF2-40B4-BE49-F238E27FC236}">
                    <a16:creationId xmlns:a16="http://schemas.microsoft.com/office/drawing/2014/main" id="{2E0ADB51-BED3-214D-8C9B-B475A9B8990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16440161"/>
                  </p:ext>
                </p:extLst>
              </p:nvPr>
            </p:nvGraphicFramePr>
            <p:xfrm>
              <a:off x="7762560" y="3983464"/>
              <a:ext cx="755374" cy="527563"/>
            </p:xfrm>
            <a:graphic>
              <a:graphicData uri="http://schemas.microsoft.com/office/powerpoint/2016/slidezoom">
                <pslz:sldZm>
                  <pslz:sldZmObj sldId="323" cId="2434646601">
                    <pslz:zmPr id="{B6AA02C4-AA6B-C04A-9D9F-FA48A9A643BD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755374" cy="527563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Vista general de diapositiva 7">
                <a:extLst>
                  <a:ext uri="{FF2B5EF4-FFF2-40B4-BE49-F238E27FC236}">
                    <a16:creationId xmlns:a16="http://schemas.microsoft.com/office/drawing/2014/main" id="{2E0ADB51-BED3-214D-8C9B-B475A9B8990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62560" y="3983464"/>
                <a:ext cx="755374" cy="52756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864165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ANATOMÍA TARDIGRADA </a:t>
            </a:r>
            <a:endParaRPr lang="en" sz="3600" dirty="0"/>
          </a:p>
        </p:txBody>
      </p:sp>
      <p:sp>
        <p:nvSpPr>
          <p:cNvPr id="129" name="Google Shape;129;p21"/>
          <p:cNvSpPr txBox="1">
            <a:spLocks noGrp="1"/>
          </p:cNvSpPr>
          <p:nvPr>
            <p:ph type="body" idx="1"/>
          </p:nvPr>
        </p:nvSpPr>
        <p:spPr>
          <a:xfrm>
            <a:off x="6077897" y="1447284"/>
            <a:ext cx="2370153" cy="30048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 algn="ctr">
              <a:buNone/>
            </a:pPr>
            <a:r>
              <a:rPr lang="es-MX" sz="1400" b="1" dirty="0"/>
              <a:t>ESTRUCTURA EXTERNA</a:t>
            </a:r>
          </a:p>
          <a:p>
            <a:pPr>
              <a:buSzPct val="100000"/>
            </a:pPr>
            <a:r>
              <a:rPr lang="es-ES" sz="1200" dirty="0"/>
              <a:t>Cuerpo cilíndrico, globoso y alargado</a:t>
            </a:r>
            <a:endParaRPr lang="es-MX" sz="1200" dirty="0">
              <a:cs typeface="Times New Roman"/>
            </a:endParaRPr>
          </a:p>
          <a:p>
            <a:pPr>
              <a:buSzPct val="100000"/>
            </a:pPr>
            <a:r>
              <a:rPr lang="es-ES" sz="1200" dirty="0">
                <a:cs typeface="Times New Roman"/>
              </a:rPr>
              <a:t>Cabeza no diferenciada del tronco</a:t>
            </a:r>
          </a:p>
          <a:p>
            <a:pPr>
              <a:buSzPct val="100000"/>
            </a:pPr>
            <a:r>
              <a:rPr lang="es-ES" sz="1200" dirty="0">
                <a:cs typeface="Times New Roman"/>
              </a:rPr>
              <a:t>Poseen cuatro pares de patas cortas y cilíndricas</a:t>
            </a:r>
          </a:p>
          <a:p>
            <a:pPr>
              <a:buSzPct val="100000"/>
            </a:pPr>
            <a:r>
              <a:rPr lang="es-ES" sz="1200" dirty="0">
                <a:cs typeface="Times New Roman"/>
              </a:rPr>
              <a:t>Patas no articuladas </a:t>
            </a:r>
          </a:p>
          <a:p>
            <a:pPr marL="0" indent="0" algn="just">
              <a:buSzPct val="100000"/>
              <a:buNone/>
            </a:pPr>
            <a:endParaRPr lang="es-MX" sz="1700" dirty="0"/>
          </a:p>
        </p:txBody>
      </p:sp>
      <p:pic>
        <p:nvPicPr>
          <p:cNvPr id="7" name="Picture 4" descr="Diagram&#10;&#10;Description automatically generated">
            <a:extLst>
              <a:ext uri="{FF2B5EF4-FFF2-40B4-BE49-F238E27FC236}">
                <a16:creationId xmlns:a16="http://schemas.microsoft.com/office/drawing/2014/main" id="{6D9473EF-5F88-C84C-8564-10BBCF90FA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658" t="25882" r="19973" b="16178"/>
          <a:stretch/>
        </p:blipFill>
        <p:spPr>
          <a:xfrm>
            <a:off x="3988723" y="1604513"/>
            <a:ext cx="2161911" cy="2493913"/>
          </a:xfrm>
          <a:prstGeom prst="rect">
            <a:avLst/>
          </a:prstGeom>
        </p:spPr>
      </p:pic>
      <p:pic>
        <p:nvPicPr>
          <p:cNvPr id="8" name="Picture 5" descr="Diagram&#10;&#10;Description automatically generated">
            <a:extLst>
              <a:ext uri="{FF2B5EF4-FFF2-40B4-BE49-F238E27FC236}">
                <a16:creationId xmlns:a16="http://schemas.microsoft.com/office/drawing/2014/main" id="{94830E00-B782-A243-928D-FB07E5B2976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402" t="16573" r="59517" b="17135"/>
          <a:stretch/>
        </p:blipFill>
        <p:spPr>
          <a:xfrm>
            <a:off x="1603502" y="1604513"/>
            <a:ext cx="2314942" cy="2493913"/>
          </a:xfrm>
          <a:prstGeom prst="rect">
            <a:avLst/>
          </a:prstGeom>
        </p:spPr>
      </p:pic>
      <p:pic>
        <p:nvPicPr>
          <p:cNvPr id="12" name="Imagen 1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D6B8C98-DE0C-E741-9FC5-823987FFB7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2062" y="4099276"/>
            <a:ext cx="633542" cy="457982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3" name="Vista general de diapositiva 12">
                <a:extLst>
                  <a:ext uri="{FF2B5EF4-FFF2-40B4-BE49-F238E27FC236}">
                    <a16:creationId xmlns:a16="http://schemas.microsoft.com/office/drawing/2014/main" id="{95797161-566D-5D4A-9566-08EF917C511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99842781"/>
                  </p:ext>
                </p:extLst>
              </p:nvPr>
            </p:nvGraphicFramePr>
            <p:xfrm>
              <a:off x="7795288" y="4006823"/>
              <a:ext cx="755374" cy="527563"/>
            </p:xfrm>
            <a:graphic>
              <a:graphicData uri="http://schemas.microsoft.com/office/powerpoint/2016/slidezoom">
                <pslz:sldZm>
                  <pslz:sldZmObj sldId="323" cId="2434646601">
                    <pslz:zmPr id="{B6AA02C4-AA6B-C04A-9D9F-FA48A9A643BD}" returnToParent="0" imageType="cover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755374" cy="527563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3" name="Vista general de diapositiva 12">
                <a:extLst>
                  <a:ext uri="{FF2B5EF4-FFF2-40B4-BE49-F238E27FC236}">
                    <a16:creationId xmlns:a16="http://schemas.microsoft.com/office/drawing/2014/main" id="{95797161-566D-5D4A-9566-08EF917C51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795288" y="4006823"/>
                <a:ext cx="755374" cy="52756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050932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ANATOMÍA TARDIGRADA </a:t>
            </a:r>
            <a:endParaRPr lang="en" sz="3600" dirty="0"/>
          </a:p>
        </p:txBody>
      </p:sp>
      <p:sp>
        <p:nvSpPr>
          <p:cNvPr id="129" name="Google Shape;129;p21"/>
          <p:cNvSpPr txBox="1">
            <a:spLocks noGrp="1"/>
          </p:cNvSpPr>
          <p:nvPr>
            <p:ph type="body" idx="1"/>
          </p:nvPr>
        </p:nvSpPr>
        <p:spPr>
          <a:xfrm>
            <a:off x="1337134" y="1290376"/>
            <a:ext cx="4048539" cy="30048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just">
              <a:buSzPct val="100000"/>
              <a:buNone/>
            </a:pPr>
            <a:r>
              <a:rPr lang="es-MX" sz="1300" b="1" dirty="0"/>
              <a:t>ESTRUCTURA INTERNA</a:t>
            </a:r>
            <a:endParaRPr lang="es-MX" sz="1300" dirty="0"/>
          </a:p>
          <a:p>
            <a:pPr marL="63500" indent="0">
              <a:buSzPct val="100000"/>
              <a:buNone/>
            </a:pPr>
            <a:br>
              <a:rPr lang="en-US" sz="1300" dirty="0"/>
            </a:br>
            <a:endParaRPr sz="13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6734E74-A945-7948-927D-5485A90627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76" b="15359"/>
          <a:stretch/>
        </p:blipFill>
        <p:spPr>
          <a:xfrm>
            <a:off x="2587708" y="1733963"/>
            <a:ext cx="4839636" cy="23644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Vista general de diapositiva 7">
                <a:extLst>
                  <a:ext uri="{FF2B5EF4-FFF2-40B4-BE49-F238E27FC236}">
                    <a16:creationId xmlns:a16="http://schemas.microsoft.com/office/drawing/2014/main" id="{4F919C2B-606C-C940-94E3-12AF32B1F1E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01985192"/>
                  </p:ext>
                </p:extLst>
              </p:nvPr>
            </p:nvGraphicFramePr>
            <p:xfrm>
              <a:off x="7617834" y="3882887"/>
              <a:ext cx="932828" cy="651499"/>
            </p:xfrm>
            <a:graphic>
              <a:graphicData uri="http://schemas.microsoft.com/office/powerpoint/2016/slidezoom">
                <pslz:sldZm>
                  <pslz:sldZmObj sldId="323" cId="2434646601">
                    <pslz:zmPr id="{B6AA02C4-AA6B-C04A-9D9F-FA48A9A643BD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932828" cy="651499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Vista general de diapositiva 7">
                <a:extLst>
                  <a:ext uri="{FF2B5EF4-FFF2-40B4-BE49-F238E27FC236}">
                    <a16:creationId xmlns:a16="http://schemas.microsoft.com/office/drawing/2014/main" id="{4F919C2B-606C-C940-94E3-12AF32B1F1E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17834" y="3882887"/>
                <a:ext cx="932828" cy="651499"/>
              </a:xfrm>
              <a:prstGeom prst="rect">
                <a:avLst/>
              </a:prstGeom>
            </p:spPr>
          </p:pic>
        </mc:Fallback>
      </mc:AlternateContent>
      <p:sp>
        <p:nvSpPr>
          <p:cNvPr id="9" name="Google Shape;129;p21">
            <a:extLst>
              <a:ext uri="{FF2B5EF4-FFF2-40B4-BE49-F238E27FC236}">
                <a16:creationId xmlns:a16="http://schemas.microsoft.com/office/drawing/2014/main" id="{FA4597B9-E746-AD46-9B6D-8756A97BECB7}"/>
              </a:ext>
            </a:extLst>
          </p:cNvPr>
          <p:cNvSpPr txBox="1">
            <a:spLocks/>
          </p:cNvSpPr>
          <p:nvPr/>
        </p:nvSpPr>
        <p:spPr>
          <a:xfrm>
            <a:off x="-1636181" y="1510950"/>
            <a:ext cx="2370153" cy="30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63500" indent="0" algn="ctr">
              <a:buFont typeface="Tinos"/>
              <a:buNone/>
            </a:pPr>
            <a:r>
              <a:rPr lang="es-MX" sz="1400" b="1"/>
              <a:t>ESTRUCTURA EXTERNA</a:t>
            </a:r>
          </a:p>
          <a:p>
            <a:pPr>
              <a:buSzPct val="100000"/>
            </a:pPr>
            <a:r>
              <a:rPr lang="es-ES" sz="1200"/>
              <a:t>Cuerpo cilíndrico, globoso y alargado</a:t>
            </a:r>
            <a:endParaRPr lang="es-MX" sz="1200">
              <a:cs typeface="Times New Roman"/>
            </a:endParaRPr>
          </a:p>
          <a:p>
            <a:pPr>
              <a:buSzPct val="100000"/>
            </a:pPr>
            <a:r>
              <a:rPr lang="es-ES" sz="1200">
                <a:cs typeface="Times New Roman"/>
              </a:rPr>
              <a:t>Cabeza no diferenciada del tronco</a:t>
            </a:r>
          </a:p>
          <a:p>
            <a:pPr>
              <a:buSzPct val="100000"/>
            </a:pPr>
            <a:r>
              <a:rPr lang="es-ES" sz="1200">
                <a:cs typeface="Times New Roman"/>
              </a:rPr>
              <a:t>Poseen cuatro pares de patas cortas y cilíndricas</a:t>
            </a:r>
          </a:p>
          <a:p>
            <a:pPr>
              <a:buSzPct val="100000"/>
            </a:pPr>
            <a:r>
              <a:rPr lang="es-ES" sz="1200">
                <a:cs typeface="Times New Roman"/>
              </a:rPr>
              <a:t>Patas no articuladas </a:t>
            </a:r>
          </a:p>
          <a:p>
            <a:pPr marL="0" indent="0" algn="just">
              <a:buSzPct val="100000"/>
              <a:buFont typeface="Tinos"/>
              <a:buNone/>
            </a:pPr>
            <a:endParaRPr lang="es-MX" sz="1700" dirty="0"/>
          </a:p>
        </p:txBody>
      </p:sp>
    </p:spTree>
    <p:extLst>
      <p:ext uri="{BB962C8B-B14F-4D97-AF65-F5344CB8AC3E}">
        <p14:creationId xmlns:p14="http://schemas.microsoft.com/office/powerpoint/2010/main" val="28302065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FILOGENIA TARDIGRADA </a:t>
            </a:r>
            <a:endParaRPr sz="3600" dirty="0"/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1556175" y="1419275"/>
            <a:ext cx="4016489" cy="29553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 algn="just">
              <a:buSzPct val="100000"/>
              <a:buNone/>
            </a:pPr>
            <a:r>
              <a:rPr lang="es-ES" sz="1200" dirty="0">
                <a:ea typeface="+mn-lt"/>
                <a:cs typeface="+mn-lt"/>
              </a:rPr>
              <a:t>Las afinidades de los tardígrados con otros grupos están entre las más confusas de todos los grupos de animales, donde la posición filogenética de los tardígrados es incierta</a:t>
            </a:r>
          </a:p>
          <a:p>
            <a:pPr marL="171450" indent="-171450" algn="just">
              <a:buSzPct val="100000"/>
            </a:pPr>
            <a:r>
              <a:rPr lang="es-ES" sz="1200" dirty="0">
                <a:ea typeface="+mn-lt"/>
                <a:cs typeface="+mn-lt"/>
              </a:rPr>
              <a:t>Los tardígrados presentan varias semejanzas con los artrópodos, a excepción de la faringe que está organizada como la de los gastrotricos, nematodos y </a:t>
            </a:r>
            <a:r>
              <a:rPr lang="es-ES" sz="1200" dirty="0" err="1">
                <a:ea typeface="+mn-lt"/>
                <a:cs typeface="+mn-lt"/>
              </a:rPr>
              <a:t>loricíferos</a:t>
            </a:r>
            <a:endParaRPr lang="es-ES" sz="1200" dirty="0">
              <a:ea typeface="+mn-lt"/>
              <a:cs typeface="+mn-lt"/>
            </a:endParaRPr>
          </a:p>
          <a:p>
            <a:pPr marL="171450" indent="-171450" algn="just">
              <a:buSzPct val="100000"/>
            </a:pPr>
            <a:r>
              <a:rPr lang="es-ES" sz="1200" dirty="0">
                <a:ea typeface="+mn-lt"/>
                <a:cs typeface="+mn-lt"/>
              </a:rPr>
              <a:t>Los estudios moleculares han examinado la posición filogenética de los </a:t>
            </a:r>
            <a:r>
              <a:rPr lang="es-ES" sz="1200" dirty="0" err="1">
                <a:ea typeface="+mn-lt"/>
                <a:cs typeface="+mn-lt"/>
              </a:rPr>
              <a:t>Tardigrada</a:t>
            </a:r>
            <a:r>
              <a:rPr lang="es-ES" sz="1200" dirty="0">
                <a:ea typeface="+mn-lt"/>
                <a:cs typeface="+mn-lt"/>
              </a:rPr>
              <a:t> colocándolos en un </a:t>
            </a:r>
            <a:r>
              <a:rPr lang="es-ES" sz="1200" dirty="0" err="1">
                <a:ea typeface="+mn-lt"/>
                <a:cs typeface="+mn-lt"/>
              </a:rPr>
              <a:t>clado</a:t>
            </a:r>
            <a:r>
              <a:rPr lang="es-ES" sz="1200" dirty="0">
                <a:ea typeface="+mn-lt"/>
                <a:cs typeface="+mn-lt"/>
              </a:rPr>
              <a:t> que incluye artrópodos. Parece haber un consenso de que los artrópodos, onicóforos y tardígrados forman un </a:t>
            </a:r>
            <a:r>
              <a:rPr lang="es-ES" sz="1200" dirty="0" err="1">
                <a:ea typeface="+mn-lt"/>
                <a:cs typeface="+mn-lt"/>
              </a:rPr>
              <a:t>clado</a:t>
            </a:r>
            <a:r>
              <a:rPr lang="es-ES" sz="1200" dirty="0">
                <a:ea typeface="+mn-lt"/>
                <a:cs typeface="+mn-lt"/>
              </a:rPr>
              <a:t> </a:t>
            </a:r>
            <a:r>
              <a:rPr lang="es-ES" sz="1200" dirty="0" err="1">
                <a:ea typeface="+mn-lt"/>
                <a:cs typeface="+mn-lt"/>
              </a:rPr>
              <a:t>monofilético</a:t>
            </a:r>
            <a:r>
              <a:rPr lang="es-ES" sz="1200" dirty="0">
                <a:ea typeface="+mn-lt"/>
                <a:cs typeface="+mn-lt"/>
              </a:rPr>
              <a:t> conocido como </a:t>
            </a:r>
            <a:r>
              <a:rPr lang="es-ES" sz="1200" dirty="0" err="1">
                <a:ea typeface="+mn-lt"/>
                <a:cs typeface="+mn-lt"/>
              </a:rPr>
              <a:t>Panarthropoda</a:t>
            </a:r>
            <a:endParaRPr lang="es-ES" sz="1200" dirty="0">
              <a:ea typeface="+mn-lt"/>
              <a:cs typeface="+mn-lt"/>
            </a:endParaRPr>
          </a:p>
          <a:p>
            <a:pPr marL="0" indent="0" algn="just">
              <a:buNone/>
            </a:pPr>
            <a:endParaRPr lang="es-MX" sz="12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DA594C9-ED61-684F-9B4F-A633F2DC4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9331" y="1577700"/>
            <a:ext cx="2661666" cy="22242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" name="Vista general de diapositiva 5">
                <a:extLst>
                  <a:ext uri="{FF2B5EF4-FFF2-40B4-BE49-F238E27FC236}">
                    <a16:creationId xmlns:a16="http://schemas.microsoft.com/office/drawing/2014/main" id="{A0AA4BDD-9521-FD48-9B7C-AA17C533905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56087899"/>
                  </p:ext>
                </p:extLst>
              </p:nvPr>
            </p:nvGraphicFramePr>
            <p:xfrm>
              <a:off x="7617834" y="3882887"/>
              <a:ext cx="932828" cy="651499"/>
            </p:xfrm>
            <a:graphic>
              <a:graphicData uri="http://schemas.microsoft.com/office/powerpoint/2016/slidezoom">
                <pslz:sldZm>
                  <pslz:sldZmObj sldId="323" cId="2434646601">
                    <pslz:zmPr id="{B6AA02C4-AA6B-C04A-9D9F-FA48A9A643BD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932828" cy="651499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" name="Vista general de diapositiva 5">
                <a:extLst>
                  <a:ext uri="{FF2B5EF4-FFF2-40B4-BE49-F238E27FC236}">
                    <a16:creationId xmlns:a16="http://schemas.microsoft.com/office/drawing/2014/main" id="{A0AA4BDD-9521-FD48-9B7C-AA17C533905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17834" y="3882887"/>
                <a:ext cx="932828" cy="65149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515462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86;p16">
            <a:extLst>
              <a:ext uri="{FF2B5EF4-FFF2-40B4-BE49-F238E27FC236}">
                <a16:creationId xmlns:a16="http://schemas.microsoft.com/office/drawing/2014/main" id="{6BD467BF-DB4B-894B-A48D-BF9A93D3AB33}"/>
              </a:ext>
            </a:extLst>
          </p:cNvPr>
          <p:cNvSpPr txBox="1">
            <a:spLocks/>
          </p:cNvSpPr>
          <p:nvPr/>
        </p:nvSpPr>
        <p:spPr>
          <a:xfrm>
            <a:off x="1602664" y="2900856"/>
            <a:ext cx="6744458" cy="1422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nos"/>
              <a:buChar char="◈"/>
              <a:defRPr sz="30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◆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◇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⬥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indent="0" algn="ctr">
              <a:buNone/>
            </a:pPr>
            <a:r>
              <a:rPr lang="es-MX" sz="1800" dirty="0">
                <a:solidFill>
                  <a:schemeClr val="tx1"/>
                </a:solidFill>
              </a:rPr>
              <a:t>Son llamados gusanos de terciopelo.</a:t>
            </a:r>
          </a:p>
          <a:p>
            <a:pPr marL="0" indent="0" algn="ctr">
              <a:buNone/>
            </a:pPr>
            <a:r>
              <a:rPr lang="es-MX" sz="1800" dirty="0"/>
              <a:t>Posiblemente “el eslabón perdido”  entre los anélidos y los artópodos.</a:t>
            </a:r>
            <a:endParaRPr lang="es-MX" sz="18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s-MX" sz="1800" dirty="0">
                <a:solidFill>
                  <a:schemeClr val="tx1"/>
                </a:solidFill>
              </a:rPr>
              <a:t> </a:t>
            </a:r>
            <a:r>
              <a:rPr lang="es-MX" sz="1800" dirty="0"/>
              <a:t> Habitantes exclusivos de los bosques del trópico y templados del hemisferio sur.</a:t>
            </a:r>
            <a:endParaRPr lang="es-MX" sz="12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s-MX" sz="1800" dirty="0">
              <a:solidFill>
                <a:schemeClr val="tx1"/>
              </a:solidFill>
            </a:endParaRPr>
          </a:p>
        </p:txBody>
      </p:sp>
      <p:sp>
        <p:nvSpPr>
          <p:cNvPr id="10" name="Google Shape;56;p12">
            <a:extLst>
              <a:ext uri="{FF2B5EF4-FFF2-40B4-BE49-F238E27FC236}">
                <a16:creationId xmlns:a16="http://schemas.microsoft.com/office/drawing/2014/main" id="{86839C0E-30C4-ED40-BCC5-D5E1C9ECC02E}"/>
              </a:ext>
            </a:extLst>
          </p:cNvPr>
          <p:cNvSpPr txBox="1">
            <a:spLocks/>
          </p:cNvSpPr>
          <p:nvPr/>
        </p:nvSpPr>
        <p:spPr>
          <a:xfrm>
            <a:off x="1258957" y="381001"/>
            <a:ext cx="7189093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algn="ctr"/>
            <a:r>
              <a:rPr lang="es-MX" sz="45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PHYLUM ONYCHOPHORA 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Vista general de diapositiva 3">
                <a:extLst>
                  <a:ext uri="{FF2B5EF4-FFF2-40B4-BE49-F238E27FC236}">
                    <a16:creationId xmlns:a16="http://schemas.microsoft.com/office/drawing/2014/main" id="{32854BCA-0EA1-6644-8862-1157D2EA100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14589197"/>
                  </p:ext>
                </p:extLst>
              </p:nvPr>
            </p:nvGraphicFramePr>
            <p:xfrm>
              <a:off x="3289852" y="1338552"/>
              <a:ext cx="3591165" cy="1709448"/>
            </p:xfrm>
            <a:graphic>
              <a:graphicData uri="http://schemas.microsoft.com/office/powerpoint/2016/slidezoom">
                <pslz:sldZm>
                  <pslz:sldZmObj sldId="393" cId="1032184770">
                    <pslz:zmPr id="{B2026C93-83AD-3C4F-AEEF-A5434EDFD017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591165" cy="170944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Vista general de diapositiva 3">
                <a:extLst>
                  <a:ext uri="{FF2B5EF4-FFF2-40B4-BE49-F238E27FC236}">
                    <a16:creationId xmlns:a16="http://schemas.microsoft.com/office/drawing/2014/main" id="{32854BCA-0EA1-6644-8862-1157D2EA100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89852" y="1338552"/>
                <a:ext cx="3591165" cy="170944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34587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4" y="719375"/>
            <a:ext cx="6891875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ONYCHOPHORA </a:t>
            </a:r>
            <a:endParaRPr sz="3600" dirty="0"/>
          </a:p>
        </p:txBody>
      </p:sp>
      <p:pic>
        <p:nvPicPr>
          <p:cNvPr id="7" name="Imagen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44670CD-5211-FD4C-AF09-AB138203CE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1442" y="3830553"/>
            <a:ext cx="973637" cy="703834"/>
          </a:xfrm>
          <a:prstGeom prst="rect">
            <a:avLst/>
          </a:prstGeom>
        </p:spPr>
      </p:pic>
      <p:sp>
        <p:nvSpPr>
          <p:cNvPr id="11" name="Google Shape;93;p17">
            <a:extLst>
              <a:ext uri="{FF2B5EF4-FFF2-40B4-BE49-F238E27FC236}">
                <a16:creationId xmlns:a16="http://schemas.microsoft.com/office/drawing/2014/main" id="{5C22C4AC-AF3D-BB4F-975A-A7D3FD8EF0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86024" y="1224242"/>
            <a:ext cx="3416087" cy="32677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SzPct val="100000"/>
            </a:pPr>
            <a:r>
              <a:rPr lang="es-MX" sz="1400" dirty="0"/>
              <a:t>Triblástico</a:t>
            </a:r>
          </a:p>
          <a:p>
            <a:pPr>
              <a:buSzPct val="100000"/>
            </a:pPr>
            <a:r>
              <a:rPr lang="es-MX" sz="1400" dirty="0"/>
              <a:t>Simetría bilateral</a:t>
            </a:r>
          </a:p>
          <a:p>
            <a:pPr>
              <a:buSzPct val="100000"/>
            </a:pPr>
            <a:r>
              <a:rPr lang="es-MX" sz="1400" dirty="0"/>
              <a:t>Celomado</a:t>
            </a:r>
          </a:p>
          <a:p>
            <a:pPr>
              <a:buSzPct val="100000"/>
            </a:pPr>
            <a:r>
              <a:rPr lang="es-MX" sz="1400" dirty="0"/>
              <a:t>Protostomado</a:t>
            </a:r>
          </a:p>
          <a:p>
            <a:pPr>
              <a:buSzPct val="100000"/>
            </a:pPr>
            <a:r>
              <a:rPr lang="es-MX" sz="1400" dirty="0"/>
              <a:t>Cefalización </a:t>
            </a:r>
          </a:p>
          <a:p>
            <a:pPr>
              <a:buSzPct val="100000"/>
            </a:pPr>
            <a:r>
              <a:rPr lang="es-MX" sz="1400" dirty="0"/>
              <a:t>Generalmente nocturnos</a:t>
            </a:r>
          </a:p>
          <a:p>
            <a:pPr>
              <a:buSzPct val="100000"/>
            </a:pPr>
            <a:r>
              <a:rPr lang="es-MX" sz="1400" dirty="0"/>
              <a:t>Ambientes oscuros y húmedos</a:t>
            </a:r>
          </a:p>
          <a:p>
            <a:pPr>
              <a:buSzPct val="100000"/>
            </a:pPr>
            <a:r>
              <a:rPr lang="es-MX" sz="1400" dirty="0"/>
              <a:t>Cuerpo blando, piel aterciopelada </a:t>
            </a:r>
          </a:p>
          <a:p>
            <a:pPr>
              <a:buSzPct val="100000"/>
            </a:pPr>
            <a:r>
              <a:rPr lang="es-MX" sz="1400" dirty="0"/>
              <a:t>Extremidades sin articulaciones</a:t>
            </a:r>
          </a:p>
          <a:p>
            <a:pPr>
              <a:buSzPct val="100000"/>
            </a:pPr>
            <a:endParaRPr lang="es-MX" sz="1500" dirty="0"/>
          </a:p>
          <a:p>
            <a:pPr>
              <a:buSzPct val="100000"/>
            </a:pPr>
            <a:endParaRPr lang="es-MX" sz="1500" dirty="0"/>
          </a:p>
          <a:p>
            <a:pPr marL="520700" lvl="1" indent="0">
              <a:buNone/>
            </a:pPr>
            <a:endParaRPr lang="en" sz="1300" dirty="0"/>
          </a:p>
        </p:txBody>
      </p:sp>
      <p:pic>
        <p:nvPicPr>
          <p:cNvPr id="8" name="Picture 2" descr="cronicasdefauna در توییتر &quot;Los Onicóforos son un filo de animales,  verdaderos fósiles vivientes, que datan del Cámbrico (hace 500 millones de  años). Dos familias: Peripátidos (tropicales) y Peripatópsidos  (gondwánicos). Están emparentados con">
            <a:extLst>
              <a:ext uri="{FF2B5EF4-FFF2-40B4-BE49-F238E27FC236}">
                <a16:creationId xmlns:a16="http://schemas.microsoft.com/office/drawing/2014/main" id="{CFAF83F9-9767-154B-9323-5C15EBC9E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6066" y="1435295"/>
            <a:ext cx="2963283" cy="22224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Vista general de diapositiva 8">
                <a:extLst>
                  <a:ext uri="{FF2B5EF4-FFF2-40B4-BE49-F238E27FC236}">
                    <a16:creationId xmlns:a16="http://schemas.microsoft.com/office/drawing/2014/main" id="{FEC75788-88A9-E34A-B7DB-239ED19C1D5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66788542"/>
                  </p:ext>
                </p:extLst>
              </p:nvPr>
            </p:nvGraphicFramePr>
            <p:xfrm>
              <a:off x="6828145" y="3763289"/>
              <a:ext cx="1619904" cy="771098"/>
            </p:xfrm>
            <a:graphic>
              <a:graphicData uri="http://schemas.microsoft.com/office/powerpoint/2016/slidezoom">
                <pslz:sldZm>
                  <pslz:sldZmObj sldId="393" cId="1032184770">
                    <pslz:zmPr id="{B2026C93-83AD-3C4F-AEEF-A5434EDFD017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619904" cy="77109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Vista general de diapositiva 8">
                <a:extLst>
                  <a:ext uri="{FF2B5EF4-FFF2-40B4-BE49-F238E27FC236}">
                    <a16:creationId xmlns:a16="http://schemas.microsoft.com/office/drawing/2014/main" id="{FEC75788-88A9-E34A-B7DB-239ED19C1D5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828145" y="3763289"/>
                <a:ext cx="1619904" cy="77109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515973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4" y="719375"/>
            <a:ext cx="7005119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ONYCHOPHORA </a:t>
            </a:r>
            <a:endParaRPr sz="3600" dirty="0"/>
          </a:p>
        </p:txBody>
      </p:sp>
      <p:sp>
        <p:nvSpPr>
          <p:cNvPr id="11" name="Google Shape;93;p17">
            <a:extLst>
              <a:ext uri="{FF2B5EF4-FFF2-40B4-BE49-F238E27FC236}">
                <a16:creationId xmlns:a16="http://schemas.microsoft.com/office/drawing/2014/main" id="{5C22C4AC-AF3D-BB4F-975A-A7D3FD8EF0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58171" y="1934563"/>
            <a:ext cx="2941634" cy="12743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 algn="just">
              <a:buNone/>
            </a:pPr>
            <a:r>
              <a:rPr lang="es-MX" sz="1400" dirty="0"/>
              <a:t>Su cuerpo esta soportado por sus extremidades llamadas lobopodos, estos se pueden contraer y extender por presión hidrostática, controlada por los bajo el tegumento</a:t>
            </a:r>
          </a:p>
          <a:p>
            <a:pPr marL="63500" indent="0">
              <a:buNone/>
            </a:pPr>
            <a:endParaRPr lang="en" sz="1300" dirty="0"/>
          </a:p>
        </p:txBody>
      </p:sp>
      <p:pic>
        <p:nvPicPr>
          <p:cNvPr id="29698" name="Picture 2" descr="Lombrices de Terciopelo (Filo Onychophora) · NaturaLista">
            <a:extLst>
              <a:ext uri="{FF2B5EF4-FFF2-40B4-BE49-F238E27FC236}">
                <a16:creationId xmlns:a16="http://schemas.microsoft.com/office/drawing/2014/main" id="{569E5360-063B-CD4F-AADE-E32836EAD2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073" y="1728950"/>
            <a:ext cx="2812242" cy="1875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30683B8-19E8-C14C-B3F2-1399A75609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1442" y="3830553"/>
            <a:ext cx="973637" cy="703834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Vista general de diapositiva 8">
                <a:extLst>
                  <a:ext uri="{FF2B5EF4-FFF2-40B4-BE49-F238E27FC236}">
                    <a16:creationId xmlns:a16="http://schemas.microsoft.com/office/drawing/2014/main" id="{621F0034-933C-C14B-9B80-AD80AC47B1E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35696224"/>
                  </p:ext>
                </p:extLst>
              </p:nvPr>
            </p:nvGraphicFramePr>
            <p:xfrm>
              <a:off x="6828145" y="3763289"/>
              <a:ext cx="1619904" cy="771098"/>
            </p:xfrm>
            <a:graphic>
              <a:graphicData uri="http://schemas.microsoft.com/office/powerpoint/2016/slidezoom">
                <pslz:sldZm>
                  <pslz:sldZmObj sldId="393" cId="1032184770">
                    <pslz:zmPr id="{B2026C93-83AD-3C4F-AEEF-A5434EDFD017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619904" cy="77109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Vista general de diapositiva 8">
                <a:extLst>
                  <a:ext uri="{FF2B5EF4-FFF2-40B4-BE49-F238E27FC236}">
                    <a16:creationId xmlns:a16="http://schemas.microsoft.com/office/drawing/2014/main" id="{621F0034-933C-C14B-9B80-AD80AC47B1E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828145" y="3763289"/>
                <a:ext cx="1619904" cy="771098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Picture 2" descr="cronicasdefauna در توییتر &quot;Los Onicóforos son un filo de animales,  verdaderos fósiles vivientes, que datan del Cámbrico (hace 500 millones de  años). Dos familias: Peripátidos (tropicales) y Peripatópsidos  (gondwánicos). Están emparentados con">
            <a:extLst>
              <a:ext uri="{FF2B5EF4-FFF2-40B4-BE49-F238E27FC236}">
                <a16:creationId xmlns:a16="http://schemas.microsoft.com/office/drawing/2014/main" id="{1A27AC25-D44F-5E40-8891-7298CE2BB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32598" y="1419275"/>
            <a:ext cx="2963283" cy="22224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110361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4" y="719375"/>
            <a:ext cx="6891875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ONYCHOPHORA </a:t>
            </a:r>
            <a:endParaRPr sz="3600" dirty="0"/>
          </a:p>
        </p:txBody>
      </p:sp>
      <p:sp>
        <p:nvSpPr>
          <p:cNvPr id="11" name="Google Shape;93;p17">
            <a:extLst>
              <a:ext uri="{FF2B5EF4-FFF2-40B4-BE49-F238E27FC236}">
                <a16:creationId xmlns:a16="http://schemas.microsoft.com/office/drawing/2014/main" id="{5C22C4AC-AF3D-BB4F-975A-A7D3FD8EF0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466465" y="1252926"/>
            <a:ext cx="4761807" cy="32677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>
              <a:buNone/>
            </a:pPr>
            <a:r>
              <a:rPr lang="es-MX" sz="1500" b="1" dirty="0"/>
              <a:t>ALIMENTACIÓN</a:t>
            </a:r>
          </a:p>
          <a:p>
            <a:pPr>
              <a:buSzPct val="100000"/>
            </a:pPr>
            <a:r>
              <a:rPr lang="es-MX" sz="1400" dirty="0"/>
              <a:t>La mayoría son depredadores, se alimentan principalmente de:</a:t>
            </a:r>
          </a:p>
          <a:p>
            <a:pPr lvl="1">
              <a:buSzPct val="100000"/>
            </a:pPr>
            <a:r>
              <a:rPr lang="es-MX" sz="1400" dirty="0"/>
              <a:t>Orugas</a:t>
            </a:r>
          </a:p>
          <a:p>
            <a:pPr lvl="1">
              <a:buSzPct val="100000"/>
            </a:pPr>
            <a:r>
              <a:rPr lang="es-MX" sz="1400" dirty="0"/>
              <a:t>Insectos</a:t>
            </a:r>
          </a:p>
          <a:p>
            <a:pPr lvl="1">
              <a:buSzPct val="100000"/>
            </a:pPr>
            <a:r>
              <a:rPr lang="es-MX" sz="1400" dirty="0"/>
              <a:t>Caracoles</a:t>
            </a:r>
          </a:p>
          <a:p>
            <a:pPr lvl="1">
              <a:buSzPct val="100000"/>
            </a:pPr>
            <a:r>
              <a:rPr lang="es-MX" sz="1400" dirty="0"/>
              <a:t>Gusanos</a:t>
            </a:r>
          </a:p>
          <a:p>
            <a:pPr>
              <a:buSzPct val="100000"/>
            </a:pPr>
            <a:endParaRPr lang="es-MX" sz="1400" dirty="0"/>
          </a:p>
          <a:p>
            <a:pPr marL="0" indent="0" algn="ctr">
              <a:buSzPct val="100000"/>
              <a:buNone/>
            </a:pPr>
            <a:r>
              <a:rPr lang="es-MX" sz="1400" b="1" dirty="0"/>
              <a:t>Los fija al suelo disparando secreción adhesiva desde las papilas orales e inyecta enzimas digestivas a través del exoesqueleto de su presa.</a:t>
            </a:r>
          </a:p>
          <a:p>
            <a:pPr marL="520700" lvl="1" indent="0">
              <a:buNone/>
            </a:pPr>
            <a:endParaRPr lang="en" sz="1300" dirty="0"/>
          </a:p>
        </p:txBody>
      </p:sp>
      <p:pic>
        <p:nvPicPr>
          <p:cNvPr id="32770" name="Picture 2" descr="Aline Ghilardi on Twitter: &quot;Mas, SPOILER, nós conseguimos resolver o  enigma. Hj sabemos q Hallucigenia tem relação c os Onycophora, um grupo  vivo até hj, que inclui os &quot;vermes aveludados&quot;. Atualmente os">
            <a:extLst>
              <a:ext uri="{FF2B5EF4-FFF2-40B4-BE49-F238E27FC236}">
                <a16:creationId xmlns:a16="http://schemas.microsoft.com/office/drawing/2014/main" id="{93E1A615-741C-7C46-A838-098FC3B10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3346" y="1492369"/>
            <a:ext cx="2610354" cy="17274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C0A6A91-496E-DF41-8D19-0599ADBE22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1442" y="3830553"/>
            <a:ext cx="973637" cy="703834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Vista general de diapositiva 8">
                <a:extLst>
                  <a:ext uri="{FF2B5EF4-FFF2-40B4-BE49-F238E27FC236}">
                    <a16:creationId xmlns:a16="http://schemas.microsoft.com/office/drawing/2014/main" id="{5A4F86DA-4658-7E45-8775-B84FF54F612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35696224"/>
                  </p:ext>
                </p:extLst>
              </p:nvPr>
            </p:nvGraphicFramePr>
            <p:xfrm>
              <a:off x="6828145" y="3763289"/>
              <a:ext cx="1619904" cy="771098"/>
            </p:xfrm>
            <a:graphic>
              <a:graphicData uri="http://schemas.microsoft.com/office/powerpoint/2016/slidezoom">
                <pslz:sldZm>
                  <pslz:sldZmObj sldId="393" cId="1032184770">
                    <pslz:zmPr id="{B2026C93-83AD-3C4F-AEEF-A5434EDFD017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619904" cy="77109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Vista general de diapositiva 8">
                <a:extLst>
                  <a:ext uri="{FF2B5EF4-FFF2-40B4-BE49-F238E27FC236}">
                    <a16:creationId xmlns:a16="http://schemas.microsoft.com/office/drawing/2014/main" id="{5A4F86DA-4658-7E45-8775-B84FF54F612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828145" y="3763289"/>
                <a:ext cx="1619904" cy="771098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Picture 2" descr="Lombrices de Terciopelo (Filo Onychophora) · NaturaLista">
            <a:extLst>
              <a:ext uri="{FF2B5EF4-FFF2-40B4-BE49-F238E27FC236}">
                <a16:creationId xmlns:a16="http://schemas.microsoft.com/office/drawing/2014/main" id="{1AD1F0D4-9945-594E-8A42-606132054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2584" y="1801836"/>
            <a:ext cx="2812242" cy="1875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109644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4" y="719375"/>
            <a:ext cx="7005119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ONYCHOPHORA </a:t>
            </a:r>
            <a:endParaRPr sz="3600" dirty="0"/>
          </a:p>
        </p:txBody>
      </p:sp>
      <p:sp>
        <p:nvSpPr>
          <p:cNvPr id="11" name="Google Shape;93;p17">
            <a:extLst>
              <a:ext uri="{FF2B5EF4-FFF2-40B4-BE49-F238E27FC236}">
                <a16:creationId xmlns:a16="http://schemas.microsoft.com/office/drawing/2014/main" id="{5C22C4AC-AF3D-BB4F-975A-A7D3FD8EF0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466464" y="1408442"/>
            <a:ext cx="6495717" cy="32677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>
              <a:buNone/>
            </a:pPr>
            <a:r>
              <a:rPr lang="en" sz="1400" b="1" dirty="0"/>
              <a:t>SISTEMA CIRCULATORIO</a:t>
            </a:r>
          </a:p>
          <a:p>
            <a:pPr>
              <a:buSzPct val="100000"/>
            </a:pPr>
            <a:r>
              <a:rPr lang="es-MX" sz="1400" dirty="0"/>
              <a:t>Sistema abierto</a:t>
            </a:r>
          </a:p>
          <a:p>
            <a:pPr>
              <a:buSzPct val="100000"/>
            </a:pPr>
            <a:r>
              <a:rPr lang="es-MX" sz="1400" dirty="0"/>
              <a:t>Corazon tubular en el interior del seno pericárdico en posicio dorsal, impulsa el hemolinfa hacia los senos del hemocele</a:t>
            </a:r>
          </a:p>
          <a:p>
            <a:pPr>
              <a:buSzPct val="100000"/>
            </a:pPr>
            <a:r>
              <a:rPr lang="es-MX" sz="1400" dirty="0"/>
              <a:t>Sangre generalmente incolora, con presencia de amebocitos</a:t>
            </a:r>
          </a:p>
          <a:p>
            <a:pPr marL="63500" indent="0">
              <a:buNone/>
            </a:pPr>
            <a:endParaRPr lang="en" sz="1300" dirty="0"/>
          </a:p>
        </p:txBody>
      </p:sp>
      <p:pic>
        <p:nvPicPr>
          <p:cNvPr id="30722" name="Picture 2" descr="Es un gusano? ¿Es una oruga? ¡NO! Es un onicóforo | All you need is Biology">
            <a:extLst>
              <a:ext uri="{FF2B5EF4-FFF2-40B4-BE49-F238E27FC236}">
                <a16:creationId xmlns:a16="http://schemas.microsoft.com/office/drawing/2014/main" id="{34570D29-C4B2-A249-BB70-1A5D0C947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182" y="3137159"/>
            <a:ext cx="3627224" cy="11580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3BC4E20-52C3-C14B-8DF9-485C311AF5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1442" y="3830553"/>
            <a:ext cx="973637" cy="703834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Vista general de diapositiva 8">
                <a:extLst>
                  <a:ext uri="{FF2B5EF4-FFF2-40B4-BE49-F238E27FC236}">
                    <a16:creationId xmlns:a16="http://schemas.microsoft.com/office/drawing/2014/main" id="{CECB64E9-0E2A-6C42-91BD-967D13E6754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35696224"/>
                  </p:ext>
                </p:extLst>
              </p:nvPr>
            </p:nvGraphicFramePr>
            <p:xfrm>
              <a:off x="6828145" y="3763289"/>
              <a:ext cx="1619904" cy="771098"/>
            </p:xfrm>
            <a:graphic>
              <a:graphicData uri="http://schemas.microsoft.com/office/powerpoint/2016/slidezoom">
                <pslz:sldZm>
                  <pslz:sldZmObj sldId="393" cId="1032184770">
                    <pslz:zmPr id="{B2026C93-83AD-3C4F-AEEF-A5434EDFD017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619904" cy="77109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Vista general de diapositiva 8">
                <a:extLst>
                  <a:ext uri="{FF2B5EF4-FFF2-40B4-BE49-F238E27FC236}">
                    <a16:creationId xmlns:a16="http://schemas.microsoft.com/office/drawing/2014/main" id="{CECB64E9-0E2A-6C42-91BD-967D13E6754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828145" y="3763289"/>
                <a:ext cx="1619904" cy="771098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Picture 2" descr="Aline Ghilardi on Twitter: &quot;Mas, SPOILER, nós conseguimos resolver o  enigma. Hj sabemos q Hallucigenia tem relação c os Onycophora, um grupo  vivo até hj, que inclui os &quot;vermes aveludados&quot;. Atualmente os">
            <a:extLst>
              <a:ext uri="{FF2B5EF4-FFF2-40B4-BE49-F238E27FC236}">
                <a16:creationId xmlns:a16="http://schemas.microsoft.com/office/drawing/2014/main" id="{F693163D-9BD2-5C4D-ACE0-A0404AF4B2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5770" y="1419275"/>
            <a:ext cx="2610354" cy="17274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750417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93;p17">
            <a:extLst>
              <a:ext uri="{FF2B5EF4-FFF2-40B4-BE49-F238E27FC236}">
                <a16:creationId xmlns:a16="http://schemas.microsoft.com/office/drawing/2014/main" id="{2ED16BEF-70D9-D747-B1FE-4740487BE41B}"/>
              </a:ext>
            </a:extLst>
          </p:cNvPr>
          <p:cNvSpPr txBox="1">
            <a:spLocks/>
          </p:cNvSpPr>
          <p:nvPr/>
        </p:nvSpPr>
        <p:spPr>
          <a:xfrm>
            <a:off x="1483022" y="2797165"/>
            <a:ext cx="6416328" cy="2043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63500" indent="0">
              <a:buFont typeface="Tinos"/>
              <a:buNone/>
            </a:pPr>
            <a:r>
              <a:rPr lang="en" sz="1300" b="1" dirty="0"/>
              <a:t>SISTEMA EXCRETOR</a:t>
            </a:r>
          </a:p>
          <a:p>
            <a:pPr algn="just">
              <a:buSzPct val="100000"/>
            </a:pPr>
            <a:r>
              <a:rPr lang="es-MX" sz="1200" dirty="0"/>
              <a:t>Cada segmento cuenta con sus nefridios, en el seno ventroventral del hemocele</a:t>
            </a:r>
          </a:p>
          <a:p>
            <a:pPr algn="just">
              <a:buSzPct val="100000"/>
            </a:pPr>
            <a:r>
              <a:rPr lang="es-MX" sz="1200" dirty="0"/>
              <a:t>Cada nefridio esta dentro de un saco terminal, formado por el embudo y el nefrostromo ciliado, formando una vejiga que conecta con el nefridioporo. Esta estructura se encuentra en la cara interna de cada lobopodo</a:t>
            </a:r>
          </a:p>
          <a:p>
            <a:pPr algn="just">
              <a:buSzPct val="100000"/>
            </a:pPr>
            <a:r>
              <a:rPr lang="es-MX" sz="1200" dirty="0"/>
              <a:t>La naturaleza de la secreción excretora es desconocida</a:t>
            </a:r>
          </a:p>
          <a:p>
            <a:endParaRPr lang="es-MX" sz="1400" dirty="0"/>
          </a:p>
        </p:txBody>
      </p:sp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4" y="719375"/>
            <a:ext cx="7005119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ONYCHOPHORA </a:t>
            </a:r>
            <a:endParaRPr sz="3600" dirty="0"/>
          </a:p>
        </p:txBody>
      </p:sp>
      <p:sp>
        <p:nvSpPr>
          <p:cNvPr id="11" name="Google Shape;93;p17">
            <a:extLst>
              <a:ext uri="{FF2B5EF4-FFF2-40B4-BE49-F238E27FC236}">
                <a16:creationId xmlns:a16="http://schemas.microsoft.com/office/drawing/2014/main" id="{5C22C4AC-AF3D-BB4F-975A-A7D3FD8EF0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56174" y="1419275"/>
            <a:ext cx="3490279" cy="13778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>
              <a:buNone/>
            </a:pPr>
            <a:r>
              <a:rPr lang="en" sz="1300" b="1" dirty="0"/>
              <a:t>SISTEMA RESPIRATORIO</a:t>
            </a:r>
          </a:p>
          <a:p>
            <a:pPr>
              <a:buSzPct val="100000"/>
            </a:pPr>
            <a:r>
              <a:rPr lang="es-MX" sz="1200" dirty="0"/>
              <a:t>Contiene espiráculos a través de todo su cuerpo (sistema traqueal)</a:t>
            </a:r>
          </a:p>
          <a:p>
            <a:pPr>
              <a:buSzPct val="100000"/>
            </a:pPr>
            <a:r>
              <a:rPr lang="es-MX" sz="1200" dirty="0"/>
              <a:t>No pueden regular la respiración</a:t>
            </a:r>
          </a:p>
          <a:p>
            <a:endParaRPr lang="es-MX" sz="1400" dirty="0"/>
          </a:p>
        </p:txBody>
      </p:sp>
      <p:pic>
        <p:nvPicPr>
          <p:cNvPr id="31746" name="Picture 2" descr="Es un gusano? ¿Es una oruga? ¡NO! Es un onicóforo | All you need is Biology">
            <a:extLst>
              <a:ext uri="{FF2B5EF4-FFF2-40B4-BE49-F238E27FC236}">
                <a16:creationId xmlns:a16="http://schemas.microsoft.com/office/drawing/2014/main" id="{1643C8BE-D5A1-B243-B1AB-5F5BBF3EA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204" y="1505539"/>
            <a:ext cx="2118298" cy="15374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A8F87EC-BB7D-9B44-AFC8-3A312D3E45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6149" y="3958683"/>
            <a:ext cx="796390" cy="575704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Vista general de diapositiva 8">
                <a:extLst>
                  <a:ext uri="{FF2B5EF4-FFF2-40B4-BE49-F238E27FC236}">
                    <a16:creationId xmlns:a16="http://schemas.microsoft.com/office/drawing/2014/main" id="{98AB65F2-0677-3142-AAFB-2BFFD3976E7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40474237"/>
                  </p:ext>
                </p:extLst>
              </p:nvPr>
            </p:nvGraphicFramePr>
            <p:xfrm>
              <a:off x="7123043" y="3903665"/>
              <a:ext cx="1325006" cy="630722"/>
            </p:xfrm>
            <a:graphic>
              <a:graphicData uri="http://schemas.microsoft.com/office/powerpoint/2016/slidezoom">
                <pslz:sldZm>
                  <pslz:sldZmObj sldId="393" cId="1032184770">
                    <pslz:zmPr id="{B2026C93-83AD-3C4F-AEEF-A5434EDFD017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25006" cy="630722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Vista general de diapositiva 8">
                <a:extLst>
                  <a:ext uri="{FF2B5EF4-FFF2-40B4-BE49-F238E27FC236}">
                    <a16:creationId xmlns:a16="http://schemas.microsoft.com/office/drawing/2014/main" id="{98AB65F2-0677-3142-AAFB-2BFFD3976E7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123043" y="3903665"/>
                <a:ext cx="1325006" cy="630722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Google Shape;93;p17">
            <a:extLst>
              <a:ext uri="{FF2B5EF4-FFF2-40B4-BE49-F238E27FC236}">
                <a16:creationId xmlns:a16="http://schemas.microsoft.com/office/drawing/2014/main" id="{6FA7390C-3326-D443-8A83-97BDBF7C2ACB}"/>
              </a:ext>
            </a:extLst>
          </p:cNvPr>
          <p:cNvSpPr txBox="1">
            <a:spLocks/>
          </p:cNvSpPr>
          <p:nvPr/>
        </p:nvSpPr>
        <p:spPr>
          <a:xfrm>
            <a:off x="-5416571" y="1069325"/>
            <a:ext cx="6495717" cy="3267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63500" indent="0">
              <a:buFont typeface="Tinos"/>
              <a:buNone/>
            </a:pPr>
            <a:r>
              <a:rPr lang="en" sz="1400" b="1"/>
              <a:t>SISTEMA CIRCULATORIO</a:t>
            </a:r>
          </a:p>
          <a:p>
            <a:pPr>
              <a:buSzPct val="100000"/>
            </a:pPr>
            <a:r>
              <a:rPr lang="es-MX" sz="1400"/>
              <a:t>Sistema abierto</a:t>
            </a:r>
          </a:p>
          <a:p>
            <a:pPr>
              <a:buSzPct val="100000"/>
            </a:pPr>
            <a:r>
              <a:rPr lang="es-MX" sz="1400"/>
              <a:t>Corazon tubular en el interior del seno pericárdico en posicio dorsal, impulsa el hemolinfa hacia los senos del hemocele</a:t>
            </a:r>
          </a:p>
          <a:p>
            <a:pPr>
              <a:buSzPct val="100000"/>
            </a:pPr>
            <a:r>
              <a:rPr lang="es-MX" sz="1400"/>
              <a:t>Sangre generalmente incolora, con presencia de amebocitos</a:t>
            </a:r>
          </a:p>
          <a:p>
            <a:pPr marL="63500" indent="0">
              <a:buFont typeface="Tinos"/>
              <a:buNone/>
            </a:pPr>
            <a:endParaRPr lang="en" sz="1300" dirty="0"/>
          </a:p>
        </p:txBody>
      </p:sp>
    </p:spTree>
    <p:extLst>
      <p:ext uri="{BB962C8B-B14F-4D97-AF65-F5344CB8AC3E}">
        <p14:creationId xmlns:p14="http://schemas.microsoft.com/office/powerpoint/2010/main" val="10314896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4" y="719375"/>
            <a:ext cx="7005119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ONYCHOPHORA </a:t>
            </a:r>
            <a:endParaRPr sz="3600" dirty="0"/>
          </a:p>
        </p:txBody>
      </p:sp>
      <p:sp>
        <p:nvSpPr>
          <p:cNvPr id="11" name="Google Shape;93;p17">
            <a:extLst>
              <a:ext uri="{FF2B5EF4-FFF2-40B4-BE49-F238E27FC236}">
                <a16:creationId xmlns:a16="http://schemas.microsoft.com/office/drawing/2014/main" id="{5C22C4AC-AF3D-BB4F-975A-A7D3FD8EF0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713428" y="1324385"/>
            <a:ext cx="3589239" cy="31721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>
              <a:buNone/>
            </a:pPr>
            <a:r>
              <a:rPr lang="en" sz="1300" b="1" dirty="0"/>
              <a:t>SISTEMA NERVIOSO</a:t>
            </a:r>
          </a:p>
          <a:p>
            <a:pPr algn="just">
              <a:buSzPct val="100000"/>
            </a:pPr>
            <a:r>
              <a:rPr lang="es-MX" sz="1200" dirty="0"/>
              <a:t>Sistema de escalera </a:t>
            </a:r>
          </a:p>
          <a:p>
            <a:pPr algn="just">
              <a:buSzPct val="100000"/>
            </a:pPr>
            <a:r>
              <a:rPr lang="es-MX" sz="1200" dirty="0"/>
              <a:t>Cerebro bilobular </a:t>
            </a:r>
          </a:p>
          <a:p>
            <a:pPr algn="just">
              <a:buSzPct val="100000"/>
            </a:pPr>
            <a:r>
              <a:rPr lang="es-MX" sz="1200" dirty="0"/>
              <a:t>2 cordones nerviosos ventrales principales</a:t>
            </a:r>
          </a:p>
          <a:p>
            <a:pPr algn="just">
              <a:buSzPct val="100000"/>
            </a:pPr>
            <a:r>
              <a:rPr lang="es-MX" sz="1200" dirty="0"/>
              <a:t>Células sensoriales en los tubérculos de los lobopodos</a:t>
            </a:r>
          </a:p>
          <a:p>
            <a:endParaRPr lang="es-MX" sz="1400" dirty="0"/>
          </a:p>
        </p:txBody>
      </p:sp>
      <p:pic>
        <p:nvPicPr>
          <p:cNvPr id="8" name="Marcador de contenido 3">
            <a:extLst>
              <a:ext uri="{FF2B5EF4-FFF2-40B4-BE49-F238E27FC236}">
                <a16:creationId xmlns:a16="http://schemas.microsoft.com/office/drawing/2014/main" id="{96A5AD06-3B6C-9044-B563-6A6C5025DE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82" t="25992" r="9939" b="26138"/>
          <a:stretch/>
        </p:blipFill>
        <p:spPr>
          <a:xfrm rot="5400000">
            <a:off x="5809723" y="1526975"/>
            <a:ext cx="2064394" cy="22839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Google Shape;93;p17">
            <a:extLst>
              <a:ext uri="{FF2B5EF4-FFF2-40B4-BE49-F238E27FC236}">
                <a16:creationId xmlns:a16="http://schemas.microsoft.com/office/drawing/2014/main" id="{DEB2F9EE-7FD6-BB4D-B31F-9A0D3F1B06C3}"/>
              </a:ext>
            </a:extLst>
          </p:cNvPr>
          <p:cNvSpPr txBox="1">
            <a:spLocks/>
          </p:cNvSpPr>
          <p:nvPr/>
        </p:nvSpPr>
        <p:spPr>
          <a:xfrm>
            <a:off x="1682124" y="3167922"/>
            <a:ext cx="3589239" cy="1076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63500" indent="0" algn="just">
              <a:buSzPct val="100000"/>
              <a:buNone/>
            </a:pPr>
            <a:r>
              <a:rPr lang="es-MX" sz="1200" dirty="0"/>
              <a:t>Los órganos de los sentidos incluyen ojos relativamente desarrollados, espinas táctiles alrededor de la boca, papilas táctiles en el tegumento y receptores higroscópicos</a:t>
            </a:r>
          </a:p>
          <a:p>
            <a:endParaRPr lang="es-MX" sz="1400" dirty="0"/>
          </a:p>
          <a:p>
            <a:endParaRPr lang="es-MX" sz="1400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29B51E33-019B-E649-96B3-66CA5386E758}"/>
              </a:ext>
            </a:extLst>
          </p:cNvPr>
          <p:cNvSpPr/>
          <p:nvPr/>
        </p:nvSpPr>
        <p:spPr>
          <a:xfrm>
            <a:off x="1744733" y="3303916"/>
            <a:ext cx="3526630" cy="794509"/>
          </a:xfrm>
          <a:prstGeom prst="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2" name="Imagen 1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8D17930-8CA8-0A4A-9A2E-C7A321AC96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1442" y="3830553"/>
            <a:ext cx="973637" cy="703834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3" name="Vista general de diapositiva 12">
                <a:extLst>
                  <a:ext uri="{FF2B5EF4-FFF2-40B4-BE49-F238E27FC236}">
                    <a16:creationId xmlns:a16="http://schemas.microsoft.com/office/drawing/2014/main" id="{4C980AB7-3C06-7347-A348-29C7B9F735E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35696224"/>
                  </p:ext>
                </p:extLst>
              </p:nvPr>
            </p:nvGraphicFramePr>
            <p:xfrm>
              <a:off x="6828145" y="3763289"/>
              <a:ext cx="1619904" cy="771098"/>
            </p:xfrm>
            <a:graphic>
              <a:graphicData uri="http://schemas.microsoft.com/office/powerpoint/2016/slidezoom">
                <pslz:sldZm>
                  <pslz:sldZmObj sldId="393" cId="1032184770">
                    <pslz:zmPr id="{B2026C93-83AD-3C4F-AEEF-A5434EDFD017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619904" cy="77109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3" name="Vista general de diapositiva 12">
                <a:extLst>
                  <a:ext uri="{FF2B5EF4-FFF2-40B4-BE49-F238E27FC236}">
                    <a16:creationId xmlns:a16="http://schemas.microsoft.com/office/drawing/2014/main" id="{4C980AB7-3C06-7347-A348-29C7B9F735E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828145" y="3763289"/>
                <a:ext cx="1619904" cy="771098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Google Shape;93;p17">
            <a:extLst>
              <a:ext uri="{FF2B5EF4-FFF2-40B4-BE49-F238E27FC236}">
                <a16:creationId xmlns:a16="http://schemas.microsoft.com/office/drawing/2014/main" id="{429B0FDC-A65F-7A48-A9CC-584E1C25F758}"/>
              </a:ext>
            </a:extLst>
          </p:cNvPr>
          <p:cNvSpPr txBox="1">
            <a:spLocks/>
          </p:cNvSpPr>
          <p:nvPr/>
        </p:nvSpPr>
        <p:spPr>
          <a:xfrm>
            <a:off x="-5580386" y="2790539"/>
            <a:ext cx="6416328" cy="2043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63500" indent="0">
              <a:buFont typeface="Tinos"/>
              <a:buNone/>
            </a:pPr>
            <a:r>
              <a:rPr lang="en" sz="1300" b="1" dirty="0"/>
              <a:t>SISTEMA EXCRETOR</a:t>
            </a:r>
          </a:p>
          <a:p>
            <a:pPr algn="just">
              <a:buSzPct val="100000"/>
            </a:pPr>
            <a:r>
              <a:rPr lang="es-MX" sz="1200" dirty="0"/>
              <a:t>Cada segmento cuenta con sus nefridios, en el seno ventroventral del hemocele</a:t>
            </a:r>
          </a:p>
          <a:p>
            <a:pPr algn="just">
              <a:buSzPct val="100000"/>
            </a:pPr>
            <a:r>
              <a:rPr lang="es-MX" sz="1200" dirty="0"/>
              <a:t>Cada nefridio esta dentro de un saco terminal, formado por el embudo y el nefrostromo ciliado, formando una vejiga que conecta con el nefridioporo. Esta estructura se encuentra en la cara interna de cada lobopodo</a:t>
            </a:r>
          </a:p>
          <a:p>
            <a:pPr algn="just">
              <a:buSzPct val="100000"/>
            </a:pPr>
            <a:r>
              <a:rPr lang="es-MX" sz="1200" dirty="0"/>
              <a:t>La naturaleza de la secreción excretora es desconocida</a:t>
            </a:r>
          </a:p>
          <a:p>
            <a:endParaRPr lang="es-MX" sz="1400" dirty="0"/>
          </a:p>
        </p:txBody>
      </p:sp>
      <p:pic>
        <p:nvPicPr>
          <p:cNvPr id="15" name="Picture 2" descr="Es un gusano? ¿Es una oruga? ¡NO! Es un onicóforo | All you need is Biology">
            <a:extLst>
              <a:ext uri="{FF2B5EF4-FFF2-40B4-BE49-F238E27FC236}">
                <a16:creationId xmlns:a16="http://schemas.microsoft.com/office/drawing/2014/main" id="{BE5F3B24-9A3B-074A-B656-882A3149CD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9204" y="1498913"/>
            <a:ext cx="2118298" cy="15374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122017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4" y="719375"/>
            <a:ext cx="7005119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ONYCHOPHORA </a:t>
            </a:r>
            <a:endParaRPr sz="3600" dirty="0"/>
          </a:p>
        </p:txBody>
      </p:sp>
      <p:sp>
        <p:nvSpPr>
          <p:cNvPr id="11" name="Google Shape;93;p17">
            <a:extLst>
              <a:ext uri="{FF2B5EF4-FFF2-40B4-BE49-F238E27FC236}">
                <a16:creationId xmlns:a16="http://schemas.microsoft.com/office/drawing/2014/main" id="{5C22C4AC-AF3D-BB4F-975A-A7D3FD8EF0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478671" y="1419275"/>
            <a:ext cx="3589239" cy="31721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>
              <a:buNone/>
            </a:pPr>
            <a:r>
              <a:rPr lang="en" sz="1300" b="1" dirty="0"/>
              <a:t>SISTEMA DIGESTIVO</a:t>
            </a:r>
          </a:p>
          <a:p>
            <a:pPr algn="just">
              <a:buSzPct val="100000"/>
            </a:pPr>
            <a:r>
              <a:rPr lang="es-MX" sz="1400" dirty="0"/>
              <a:t>El tubo digestivo es completo:</a:t>
            </a:r>
          </a:p>
          <a:p>
            <a:pPr lvl="1" algn="just">
              <a:buSzPct val="100000"/>
            </a:pPr>
            <a:r>
              <a:rPr lang="es-MX" sz="1400" dirty="0"/>
              <a:t>Boca (mandíbulas, diente dorsal, glándulas salivales)</a:t>
            </a:r>
          </a:p>
          <a:p>
            <a:pPr lvl="1" algn="just">
              <a:buSzPct val="100000"/>
            </a:pPr>
            <a:r>
              <a:rPr lang="es-MX" sz="1400" dirty="0"/>
              <a:t>Intestino anterior, forma la faringe y esofago (revestido de quitina)</a:t>
            </a:r>
          </a:p>
          <a:p>
            <a:pPr lvl="1" algn="just">
              <a:buSzPct val="100000"/>
            </a:pPr>
            <a:r>
              <a:rPr lang="es-MX" sz="1400" dirty="0"/>
              <a:t>Intestino recto (no revestido de quitina)</a:t>
            </a:r>
          </a:p>
          <a:p>
            <a:pPr lvl="1" algn="just">
              <a:buSzPct val="100000"/>
            </a:pPr>
            <a:r>
              <a:rPr lang="es-MX" sz="1400" dirty="0"/>
              <a:t>Intestino posterior termina en el ano en el extremo del cuerpo</a:t>
            </a:r>
          </a:p>
          <a:p>
            <a:pPr marL="63500" indent="0">
              <a:buSzPct val="100000"/>
              <a:buNone/>
            </a:pPr>
            <a:endParaRPr lang="es-MX" sz="1400" b="1" dirty="0"/>
          </a:p>
          <a:p>
            <a:pPr algn="just">
              <a:buSzPct val="100000"/>
            </a:pPr>
            <a:endParaRPr lang="es-MX" sz="1400" dirty="0"/>
          </a:p>
        </p:txBody>
      </p:sp>
      <p:pic>
        <p:nvPicPr>
          <p:cNvPr id="33796" name="Picture 4" descr="PROTOSTÔMIOS – DIVERSIDADE BIOLÓGICA DE Ecdyzoa. |">
            <a:extLst>
              <a:ext uri="{FF2B5EF4-FFF2-40B4-BE49-F238E27FC236}">
                <a16:creationId xmlns:a16="http://schemas.microsoft.com/office/drawing/2014/main" id="{A1FB44A6-0D63-9542-809A-F729937B2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792" y="2092608"/>
            <a:ext cx="2733217" cy="12396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Elipse 11">
            <a:extLst>
              <a:ext uri="{FF2B5EF4-FFF2-40B4-BE49-F238E27FC236}">
                <a16:creationId xmlns:a16="http://schemas.microsoft.com/office/drawing/2014/main" id="{4E6BE396-E72A-F64F-8A43-3491E02E717B}"/>
              </a:ext>
            </a:extLst>
          </p:cNvPr>
          <p:cNvSpPr/>
          <p:nvPr/>
        </p:nvSpPr>
        <p:spPr>
          <a:xfrm>
            <a:off x="5682670" y="2565683"/>
            <a:ext cx="2348521" cy="386334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Imagen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DAA6DED-6EBF-BC45-A58D-2AF6A8D6B0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1442" y="3830553"/>
            <a:ext cx="973637" cy="703834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Vista general de diapositiva 8">
                <a:extLst>
                  <a:ext uri="{FF2B5EF4-FFF2-40B4-BE49-F238E27FC236}">
                    <a16:creationId xmlns:a16="http://schemas.microsoft.com/office/drawing/2014/main" id="{79A567F1-01BB-8040-97BE-81A9E0E47E3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35696224"/>
                  </p:ext>
                </p:extLst>
              </p:nvPr>
            </p:nvGraphicFramePr>
            <p:xfrm>
              <a:off x="6828145" y="3763289"/>
              <a:ext cx="1619904" cy="771098"/>
            </p:xfrm>
            <a:graphic>
              <a:graphicData uri="http://schemas.microsoft.com/office/powerpoint/2016/slidezoom">
                <pslz:sldZm>
                  <pslz:sldZmObj sldId="393" cId="1032184770">
                    <pslz:zmPr id="{B2026C93-83AD-3C4F-AEEF-A5434EDFD017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619904" cy="77109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Vista general de diapositiva 8">
                <a:extLst>
                  <a:ext uri="{FF2B5EF4-FFF2-40B4-BE49-F238E27FC236}">
                    <a16:creationId xmlns:a16="http://schemas.microsoft.com/office/drawing/2014/main" id="{79A567F1-01BB-8040-97BE-81A9E0E47E3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828145" y="3763289"/>
                <a:ext cx="1619904" cy="771098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Marcador de contenido 3">
            <a:extLst>
              <a:ext uri="{FF2B5EF4-FFF2-40B4-BE49-F238E27FC236}">
                <a16:creationId xmlns:a16="http://schemas.microsoft.com/office/drawing/2014/main" id="{73664403-5504-A744-A44D-30DAA7D191A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82" t="25992" r="9939" b="26138"/>
          <a:stretch/>
        </p:blipFill>
        <p:spPr>
          <a:xfrm rot="5400000">
            <a:off x="-1379057" y="1423685"/>
            <a:ext cx="2064394" cy="22839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55786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4" y="719375"/>
            <a:ext cx="6891875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ONYCHOPHORA </a:t>
            </a:r>
            <a:endParaRPr sz="3600" dirty="0"/>
          </a:p>
        </p:txBody>
      </p:sp>
      <p:sp>
        <p:nvSpPr>
          <p:cNvPr id="11" name="Google Shape;93;p17">
            <a:extLst>
              <a:ext uri="{FF2B5EF4-FFF2-40B4-BE49-F238E27FC236}">
                <a16:creationId xmlns:a16="http://schemas.microsoft.com/office/drawing/2014/main" id="{5C22C4AC-AF3D-BB4F-975A-A7D3FD8EF0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466465" y="1252926"/>
            <a:ext cx="5175875" cy="32677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>
              <a:buNone/>
            </a:pPr>
            <a:r>
              <a:rPr lang="es-MX" sz="1500" b="1" dirty="0"/>
              <a:t>REPRODUCCIÓN</a:t>
            </a:r>
          </a:p>
          <a:p>
            <a:pPr algn="just">
              <a:buSzPct val="100000"/>
            </a:pPr>
            <a:r>
              <a:rPr lang="es-MX" sz="1200" dirty="0"/>
              <a:t>Son organismos dioicos con dimorfismo sexual:</a:t>
            </a:r>
          </a:p>
          <a:p>
            <a:pPr lvl="1" algn="just">
              <a:buSzPct val="100000"/>
            </a:pPr>
            <a:r>
              <a:rPr lang="es-MX" sz="1200" dirty="0"/>
              <a:t>Hembras presentan ovarios, se encuentran en la zona posterior dorsal, los úteros salen por un genoporo a la región posteroventral </a:t>
            </a:r>
          </a:p>
          <a:p>
            <a:pPr lvl="1" algn="just">
              <a:buSzPct val="100000"/>
            </a:pPr>
            <a:r>
              <a:rPr lang="es-MX" sz="1200" dirty="0"/>
              <a:t>Los machos cuentan con testículos, comunicados por nefridios modificados al gonoporo, los espermatozoides se almacenan en espermatóforos</a:t>
            </a:r>
          </a:p>
          <a:p>
            <a:pPr algn="just">
              <a:buSzPct val="100000"/>
            </a:pPr>
            <a:r>
              <a:rPr lang="es-MX" sz="1200" dirty="0"/>
              <a:t>La mayoría son ovovivíparos</a:t>
            </a:r>
          </a:p>
          <a:p>
            <a:pPr algn="just">
              <a:buSzPct val="100000"/>
            </a:pPr>
            <a:r>
              <a:rPr lang="es-MX" sz="1200" dirty="0"/>
              <a:t>El macho trepa sobre la hembra y deposita un espermatóforo, en el dorso o a los costados</a:t>
            </a:r>
          </a:p>
          <a:p>
            <a:pPr algn="just">
              <a:buSzPct val="100000"/>
            </a:pPr>
            <a:r>
              <a:rPr lang="es-MX" sz="1200" dirty="0"/>
              <a:t>Se estimulan a los amebocitos a disolver el tegumento dejando entrar al espermatóforo hasta el hemocele. Circulan por el hemocele hasta los ovarios</a:t>
            </a:r>
          </a:p>
          <a:p>
            <a:endParaRPr lang="es-MX" sz="1200" dirty="0"/>
          </a:p>
          <a:p>
            <a:pPr marL="520700" lvl="1" indent="0">
              <a:buNone/>
            </a:pPr>
            <a:endParaRPr lang="en" sz="1300" dirty="0"/>
          </a:p>
        </p:txBody>
      </p:sp>
      <p:pic>
        <p:nvPicPr>
          <p:cNvPr id="34818" name="Picture 2" descr="Aracnet Vol. 2. Marzo 1999">
            <a:extLst>
              <a:ext uri="{FF2B5EF4-FFF2-40B4-BE49-F238E27FC236}">
                <a16:creationId xmlns:a16="http://schemas.microsoft.com/office/drawing/2014/main" id="{DF4771F8-7B70-5D43-9AC1-CA7ABAE53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464900" y="2077456"/>
            <a:ext cx="2199735" cy="12538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Google Shape;127;p21">
            <a:extLst>
              <a:ext uri="{FF2B5EF4-FFF2-40B4-BE49-F238E27FC236}">
                <a16:creationId xmlns:a16="http://schemas.microsoft.com/office/drawing/2014/main" id="{391B46F0-4DFE-5040-AE3C-4F1F50FB895F}"/>
              </a:ext>
            </a:extLst>
          </p:cNvPr>
          <p:cNvSpPr/>
          <p:nvPr/>
        </p:nvSpPr>
        <p:spPr>
          <a:xfrm>
            <a:off x="6768257" y="1452054"/>
            <a:ext cx="1596810" cy="2535745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Vista general de diapositiva 9">
                <a:extLst>
                  <a:ext uri="{FF2B5EF4-FFF2-40B4-BE49-F238E27FC236}">
                    <a16:creationId xmlns:a16="http://schemas.microsoft.com/office/drawing/2014/main" id="{903F998A-3696-2948-8E8D-A2106539D09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1904823"/>
                  </p:ext>
                </p:extLst>
              </p:nvPr>
            </p:nvGraphicFramePr>
            <p:xfrm>
              <a:off x="7154396" y="3918376"/>
              <a:ext cx="1253849" cy="596851"/>
            </p:xfrm>
            <a:graphic>
              <a:graphicData uri="http://schemas.microsoft.com/office/powerpoint/2016/slidezoom">
                <pslz:sldZm>
                  <pslz:sldZmObj sldId="393" cId="1032184770">
                    <pslz:zmPr id="{B2026C93-83AD-3C4F-AEEF-A5434EDFD017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253849" cy="596851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Vista general de diapositiva 9">
                <a:extLst>
                  <a:ext uri="{FF2B5EF4-FFF2-40B4-BE49-F238E27FC236}">
                    <a16:creationId xmlns:a16="http://schemas.microsoft.com/office/drawing/2014/main" id="{903F998A-3696-2948-8E8D-A2106539D09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54396" y="3918376"/>
                <a:ext cx="1253849" cy="596851"/>
              </a:xfrm>
              <a:prstGeom prst="rect">
                <a:avLst/>
              </a:prstGeom>
            </p:spPr>
          </p:pic>
        </mc:Fallback>
      </mc:AlternateContent>
      <p:pic>
        <p:nvPicPr>
          <p:cNvPr id="12" name="Picture 4" descr="PROTOSTÔMIOS – DIVERSIDADE BIOLÓGICA DE Ecdyzoa. |">
            <a:extLst>
              <a:ext uri="{FF2B5EF4-FFF2-40B4-BE49-F238E27FC236}">
                <a16:creationId xmlns:a16="http://schemas.microsoft.com/office/drawing/2014/main" id="{2DD15FD4-4377-6145-BE6D-D30237696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4284" y="2099234"/>
            <a:ext cx="2733217" cy="12396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Elipse 12">
            <a:extLst>
              <a:ext uri="{FF2B5EF4-FFF2-40B4-BE49-F238E27FC236}">
                <a16:creationId xmlns:a16="http://schemas.microsoft.com/office/drawing/2014/main" id="{14BE6C52-8C8E-524E-A068-7C1EC88FF6E9}"/>
              </a:ext>
            </a:extLst>
          </p:cNvPr>
          <p:cNvSpPr/>
          <p:nvPr/>
        </p:nvSpPr>
        <p:spPr>
          <a:xfrm>
            <a:off x="-1694406" y="2572309"/>
            <a:ext cx="2348521" cy="386334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935821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ANATOMÍA ONYCHOPHORA </a:t>
            </a:r>
            <a:endParaRPr lang="en" sz="3600" dirty="0"/>
          </a:p>
        </p:txBody>
      </p:sp>
      <p:sp>
        <p:nvSpPr>
          <p:cNvPr id="129" name="Google Shape;129;p21"/>
          <p:cNvSpPr txBox="1">
            <a:spLocks noGrp="1"/>
          </p:cNvSpPr>
          <p:nvPr>
            <p:ph type="body" idx="1"/>
          </p:nvPr>
        </p:nvSpPr>
        <p:spPr>
          <a:xfrm>
            <a:off x="1402703" y="1309475"/>
            <a:ext cx="5277497" cy="67156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just">
              <a:buSzPct val="100000"/>
              <a:buNone/>
            </a:pPr>
            <a:r>
              <a:rPr lang="es-MX" sz="1200" b="1" dirty="0"/>
              <a:t>ESTRUCTURA EXTERNA</a:t>
            </a:r>
          </a:p>
          <a:p>
            <a:pPr>
              <a:buSzPct val="100000"/>
            </a:pPr>
            <a:r>
              <a:rPr lang="es-MX" sz="900" dirty="0"/>
              <a:t>Garras o ganchos al final de cada pata</a:t>
            </a:r>
          </a:p>
          <a:p>
            <a:pPr>
              <a:buSzPct val="100000"/>
            </a:pPr>
            <a:r>
              <a:rPr lang="es-MX" sz="900" dirty="0"/>
              <a:t>Cuerpo alargado, vermiforme y cilíndrico con múltiples apéndices locomotores</a:t>
            </a:r>
          </a:p>
          <a:p>
            <a:pPr>
              <a:buSzPct val="100000"/>
            </a:pPr>
            <a:r>
              <a:rPr lang="es-MX" sz="900" dirty="0"/>
              <a:t>Poco aplanado ventralmente</a:t>
            </a:r>
          </a:p>
          <a:p>
            <a:pPr>
              <a:buSzPct val="100000"/>
            </a:pPr>
            <a:r>
              <a:rPr lang="es-MX" sz="900" dirty="0"/>
              <a:t>Su cuerpo se divide en Cabeza, tronco y apéndices:</a:t>
            </a:r>
          </a:p>
          <a:p>
            <a:pPr marL="628650" lvl="1" indent="-171450">
              <a:buSzPct val="100000"/>
            </a:pPr>
            <a:r>
              <a:rPr lang="es-MX" sz="900" b="1" dirty="0"/>
              <a:t>Cabeza:</a:t>
            </a:r>
            <a:r>
              <a:rPr lang="es-MX" sz="900" dirty="0"/>
              <a:t> 3 pares de apéndices</a:t>
            </a:r>
          </a:p>
          <a:p>
            <a:pPr marL="1085850" lvl="2" indent="-171450">
              <a:buSzPct val="100000"/>
            </a:pPr>
            <a:r>
              <a:rPr lang="es-MX" sz="900" dirty="0"/>
              <a:t>El primer par son las antenas en la parte anterior/superior </a:t>
            </a:r>
          </a:p>
          <a:p>
            <a:pPr marL="1085850" lvl="2" indent="-171450">
              <a:buSzPct val="100000"/>
            </a:pPr>
            <a:r>
              <a:rPr lang="es-MX" sz="900" dirty="0"/>
              <a:t>Segundo par, las papilas orales, escupen liquido pegajoso</a:t>
            </a:r>
          </a:p>
          <a:p>
            <a:pPr marL="1085850" lvl="2" indent="-171450">
              <a:buSzPct val="100000"/>
            </a:pPr>
            <a:r>
              <a:rPr lang="es-MX" sz="900" dirty="0"/>
              <a:t>La boca, en posición ventral resguarda el tercer par de apéndices, las mandíbulas</a:t>
            </a:r>
          </a:p>
          <a:p>
            <a:pPr lvl="1">
              <a:buSzPct val="100000"/>
            </a:pPr>
            <a:r>
              <a:rPr lang="es-MX" sz="1000" b="1" dirty="0"/>
              <a:t>Tronco </a:t>
            </a:r>
          </a:p>
          <a:p>
            <a:pPr lvl="2">
              <a:buSzPct val="100000"/>
            </a:pPr>
            <a:r>
              <a:rPr lang="es-MX" sz="1000" dirty="0"/>
              <a:t>Cutícula quitinosa </a:t>
            </a:r>
          </a:p>
          <a:p>
            <a:pPr lvl="2">
              <a:buSzPct val="100000"/>
            </a:pPr>
            <a:r>
              <a:rPr lang="es-MX" sz="1000" dirty="0"/>
              <a:t>Epidermis (células vivas y fibras de colageno)</a:t>
            </a:r>
          </a:p>
          <a:p>
            <a:pPr lvl="2">
              <a:buSzPct val="100000"/>
            </a:pPr>
            <a:r>
              <a:rPr lang="es-MX" sz="1000" dirty="0"/>
              <a:t>Capas musculares (musculo liso)</a:t>
            </a:r>
            <a:endParaRPr lang="es-MX" sz="1000" b="1" dirty="0"/>
          </a:p>
          <a:p>
            <a:pPr lvl="1">
              <a:buSzPct val="100000"/>
            </a:pPr>
            <a:r>
              <a:rPr lang="es-MX" sz="1000" b="1" dirty="0"/>
              <a:t>Apéndices</a:t>
            </a:r>
          </a:p>
          <a:p>
            <a:pPr lvl="2">
              <a:buSzPct val="100000"/>
            </a:pPr>
            <a:r>
              <a:rPr lang="es-MX" sz="900" dirty="0"/>
              <a:t>El cuerpo alargado cuenta con invaginaciones de la pared en forma de protuberancias, llamadas lobopodos</a:t>
            </a:r>
          </a:p>
          <a:p>
            <a:pPr lvl="2">
              <a:buSzPct val="100000"/>
            </a:pPr>
            <a:r>
              <a:rPr lang="es-MX" sz="900" dirty="0"/>
              <a:t>Presencia de una uña o gancho al final del lobopodo</a:t>
            </a:r>
          </a:p>
          <a:p>
            <a:pPr marL="977900" lvl="2" indent="0">
              <a:buSzPct val="100000"/>
              <a:buNone/>
            </a:pPr>
            <a:br>
              <a:rPr lang="en-US" sz="1200" b="1" spc="-100" dirty="0"/>
            </a:br>
            <a:endParaRPr sz="1200" dirty="0"/>
          </a:p>
        </p:txBody>
      </p:sp>
      <p:pic>
        <p:nvPicPr>
          <p:cNvPr id="35842" name="Picture 2" descr="Onychophora slides">
            <a:extLst>
              <a:ext uri="{FF2B5EF4-FFF2-40B4-BE49-F238E27FC236}">
                <a16:creationId xmlns:a16="http://schemas.microsoft.com/office/drawing/2014/main" id="{D527F981-30F8-A74D-AA14-1B9AE5179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172" y="1541260"/>
            <a:ext cx="1826808" cy="13716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844" name="Picture 4" descr="onicóforos">
            <a:extLst>
              <a:ext uri="{FF2B5EF4-FFF2-40B4-BE49-F238E27FC236}">
                <a16:creationId xmlns:a16="http://schemas.microsoft.com/office/drawing/2014/main" id="{3867ED88-1F0C-3C40-A598-E2D3DF69D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6507" y="3064597"/>
            <a:ext cx="1610138" cy="7008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Google Shape;127;p21">
            <a:extLst>
              <a:ext uri="{FF2B5EF4-FFF2-40B4-BE49-F238E27FC236}">
                <a16:creationId xmlns:a16="http://schemas.microsoft.com/office/drawing/2014/main" id="{4C2CC62C-2986-F544-AEA6-7B2F4E94C14E}"/>
              </a:ext>
            </a:extLst>
          </p:cNvPr>
          <p:cNvSpPr/>
          <p:nvPr/>
        </p:nvSpPr>
        <p:spPr>
          <a:xfrm>
            <a:off x="6326531" y="1393874"/>
            <a:ext cx="2016850" cy="2497849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1" name="Imagen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A842DA3-BE88-9A45-9C19-74B1D095E1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6451" y="3944455"/>
            <a:ext cx="860111" cy="621767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2" name="Vista general de diapositiva 11">
                <a:extLst>
                  <a:ext uri="{FF2B5EF4-FFF2-40B4-BE49-F238E27FC236}">
                    <a16:creationId xmlns:a16="http://schemas.microsoft.com/office/drawing/2014/main" id="{CBA18ED7-41F8-6146-9D73-FAE9385C50E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68940519"/>
                  </p:ext>
                </p:extLst>
              </p:nvPr>
            </p:nvGraphicFramePr>
            <p:xfrm>
              <a:off x="7017025" y="3853198"/>
              <a:ext cx="1431023" cy="681188"/>
            </p:xfrm>
            <a:graphic>
              <a:graphicData uri="http://schemas.microsoft.com/office/powerpoint/2016/slidezoom">
                <pslz:sldZm>
                  <pslz:sldZmObj sldId="393" cId="1032184770">
                    <pslz:zmPr id="{B2026C93-83AD-3C4F-AEEF-A5434EDFD017}" returnToParent="0" imageType="cover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1023" cy="68118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2" name="Vista general de diapositiva 11">
                <a:extLst>
                  <a:ext uri="{FF2B5EF4-FFF2-40B4-BE49-F238E27FC236}">
                    <a16:creationId xmlns:a16="http://schemas.microsoft.com/office/drawing/2014/main" id="{CBA18ED7-41F8-6146-9D73-FAE9385C50E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017025" y="3853198"/>
                <a:ext cx="1431023" cy="68118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840859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ANATOMÍA ONYCHOPHORA </a:t>
            </a:r>
            <a:endParaRPr lang="en" sz="3600" dirty="0"/>
          </a:p>
        </p:txBody>
      </p:sp>
      <p:sp>
        <p:nvSpPr>
          <p:cNvPr id="129" name="Google Shape;129;p21"/>
          <p:cNvSpPr txBox="1">
            <a:spLocks noGrp="1"/>
          </p:cNvSpPr>
          <p:nvPr>
            <p:ph type="body" idx="1"/>
          </p:nvPr>
        </p:nvSpPr>
        <p:spPr>
          <a:xfrm>
            <a:off x="1715578" y="1338780"/>
            <a:ext cx="4048539" cy="30048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just">
              <a:buSzPct val="100000"/>
              <a:buNone/>
            </a:pPr>
            <a:r>
              <a:rPr lang="es-MX" sz="1300" b="1" dirty="0"/>
              <a:t>ESTRUCTURA INTERNA</a:t>
            </a:r>
            <a:endParaRPr lang="es-MX" sz="1300" dirty="0"/>
          </a:p>
          <a:p>
            <a:pPr marL="63500" indent="0">
              <a:buSzPct val="100000"/>
              <a:buNone/>
            </a:pPr>
            <a:br>
              <a:rPr lang="es-MX" sz="1300" dirty="0"/>
            </a:br>
            <a:br>
              <a:rPr lang="en-US" sz="1300" dirty="0"/>
            </a:br>
            <a:endParaRPr sz="1300" dirty="0"/>
          </a:p>
        </p:txBody>
      </p:sp>
      <p:pic>
        <p:nvPicPr>
          <p:cNvPr id="7" name="Picture 2" descr="onychophora">
            <a:extLst>
              <a:ext uri="{FF2B5EF4-FFF2-40B4-BE49-F238E27FC236}">
                <a16:creationId xmlns:a16="http://schemas.microsoft.com/office/drawing/2014/main" id="{B3641D2A-1661-6C4B-820B-D07BE83E72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6" t="2412" r="11586" b="56562"/>
          <a:stretch/>
        </p:blipFill>
        <p:spPr bwMode="auto">
          <a:xfrm>
            <a:off x="1715578" y="1689514"/>
            <a:ext cx="6457397" cy="2189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Vista general de diapositiva 7">
                <a:extLst>
                  <a:ext uri="{FF2B5EF4-FFF2-40B4-BE49-F238E27FC236}">
                    <a16:creationId xmlns:a16="http://schemas.microsoft.com/office/drawing/2014/main" id="{86D20FD4-CCA5-644C-893B-56DE8B1BA6E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2434883"/>
                  </p:ext>
                </p:extLst>
              </p:nvPr>
            </p:nvGraphicFramePr>
            <p:xfrm>
              <a:off x="7223013" y="3878703"/>
              <a:ext cx="1350933" cy="643064"/>
            </p:xfrm>
            <a:graphic>
              <a:graphicData uri="http://schemas.microsoft.com/office/powerpoint/2016/slidezoom">
                <pslz:sldZm>
                  <pslz:sldZmObj sldId="393" cId="1032184770">
                    <pslz:zmPr id="{B2026C93-83AD-3C4F-AEEF-A5434EDFD017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50933" cy="643064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Vista general de diapositiva 7">
                <a:extLst>
                  <a:ext uri="{FF2B5EF4-FFF2-40B4-BE49-F238E27FC236}">
                    <a16:creationId xmlns:a16="http://schemas.microsoft.com/office/drawing/2014/main" id="{86D20FD4-CCA5-644C-893B-56DE8B1BA6E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223013" y="3878703"/>
                <a:ext cx="1350933" cy="643064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Picture 2" descr="Onychophora slides">
            <a:extLst>
              <a:ext uri="{FF2B5EF4-FFF2-40B4-BE49-F238E27FC236}">
                <a16:creationId xmlns:a16="http://schemas.microsoft.com/office/drawing/2014/main" id="{596741F0-72B0-8540-8737-7C6BC0734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9079" y="1640651"/>
            <a:ext cx="1826808" cy="13716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4" descr="onicóforos">
            <a:extLst>
              <a:ext uri="{FF2B5EF4-FFF2-40B4-BE49-F238E27FC236}">
                <a16:creationId xmlns:a16="http://schemas.microsoft.com/office/drawing/2014/main" id="{52B0B47D-D0BD-2047-B8D9-BA62EBFC0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0744" y="3163988"/>
            <a:ext cx="1610138" cy="7008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Google Shape;127;p21">
            <a:extLst>
              <a:ext uri="{FF2B5EF4-FFF2-40B4-BE49-F238E27FC236}">
                <a16:creationId xmlns:a16="http://schemas.microsoft.com/office/drawing/2014/main" id="{4FB3277A-283B-AD45-A979-0D4B42CCA0B9}"/>
              </a:ext>
            </a:extLst>
          </p:cNvPr>
          <p:cNvSpPr/>
          <p:nvPr/>
        </p:nvSpPr>
        <p:spPr>
          <a:xfrm>
            <a:off x="-1030720" y="1493265"/>
            <a:ext cx="2016850" cy="2497849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934601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FILOGENIA ONYCHOPHORA </a:t>
            </a:r>
            <a:endParaRPr sz="3600" dirty="0"/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1556172" y="1302226"/>
            <a:ext cx="6616799" cy="11524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SzPct val="100000"/>
            </a:pPr>
            <a:r>
              <a:rPr lang="es-MX" sz="1200" dirty="0"/>
              <a:t>Se trata de uno de los grupos actuales con fósiles mas antiguos (505 millones de años)</a:t>
            </a:r>
          </a:p>
          <a:p>
            <a:pPr>
              <a:buSzPct val="100000"/>
            </a:pPr>
            <a:r>
              <a:rPr lang="es-MX" sz="1200" dirty="0"/>
              <a:t>Se incluyen en panarthropoda, junto con artrópodos y tardigrados</a:t>
            </a:r>
          </a:p>
          <a:p>
            <a:pPr>
              <a:buSzPct val="100000"/>
            </a:pPr>
            <a:r>
              <a:rPr lang="es-MX" sz="1200" dirty="0">
                <a:cs typeface="Calibri" panose="020F0502020204030204"/>
              </a:rPr>
              <a:t>Cuenta con 2 clases:</a:t>
            </a:r>
            <a:r>
              <a:rPr lang="es-MX" sz="1200" dirty="0">
                <a:ea typeface="+mn-lt"/>
                <a:cs typeface="+mn-lt"/>
              </a:rPr>
              <a:t> Peripatidae y Peripatopsidae</a:t>
            </a:r>
          </a:p>
          <a:p>
            <a:pPr>
              <a:buSzPct val="100000"/>
            </a:pPr>
            <a:endParaRPr lang="es-MX" sz="1200" dirty="0">
              <a:ea typeface="+mn-lt"/>
              <a:cs typeface="+mn-lt"/>
            </a:endParaRPr>
          </a:p>
          <a:p>
            <a:pPr marL="63500" indent="0">
              <a:buSzPct val="100000"/>
              <a:buNone/>
            </a:pPr>
            <a:endParaRPr lang="es-MX" sz="12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3BDA58A-DD16-AF4F-BA6D-1DDDA01735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649" y="2056439"/>
            <a:ext cx="2963333" cy="16677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Google Shape;93;p17">
            <a:extLst>
              <a:ext uri="{FF2B5EF4-FFF2-40B4-BE49-F238E27FC236}">
                <a16:creationId xmlns:a16="http://schemas.microsoft.com/office/drawing/2014/main" id="{529C48EB-8BAD-5A49-820B-F1432335FBB8}"/>
              </a:ext>
            </a:extLst>
          </p:cNvPr>
          <p:cNvSpPr txBox="1">
            <a:spLocks/>
          </p:cNvSpPr>
          <p:nvPr/>
        </p:nvSpPr>
        <p:spPr>
          <a:xfrm>
            <a:off x="1556168" y="2379820"/>
            <a:ext cx="3447628" cy="1718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63500" indent="0" algn="just">
              <a:buSzPct val="100000"/>
              <a:buNone/>
            </a:pPr>
            <a:r>
              <a:rPr lang="es-MX" sz="1200" dirty="0"/>
              <a:t>Similitudes con anélidos</a:t>
            </a:r>
          </a:p>
          <a:p>
            <a:pPr lvl="1" algn="just">
              <a:buSzPct val="100000"/>
            </a:pPr>
            <a:r>
              <a:rPr lang="es-MX" sz="1200" dirty="0"/>
              <a:t>Estructura tegumentaria semjante</a:t>
            </a:r>
          </a:p>
          <a:p>
            <a:pPr lvl="1" algn="just">
              <a:buSzPct val="100000"/>
            </a:pPr>
            <a:r>
              <a:rPr lang="es-MX" sz="1200" dirty="0"/>
              <a:t>Nefridios</a:t>
            </a:r>
          </a:p>
          <a:p>
            <a:pPr marL="0" indent="0" algn="just">
              <a:buSzPct val="100000"/>
              <a:buFont typeface="Tinos"/>
              <a:buNone/>
            </a:pPr>
            <a:r>
              <a:rPr lang="es-MX" sz="1200" dirty="0"/>
              <a:t>Similitudes con artrópodos</a:t>
            </a:r>
          </a:p>
          <a:p>
            <a:pPr lvl="1" algn="just">
              <a:buSzPct val="100000"/>
            </a:pPr>
            <a:r>
              <a:rPr lang="es-MX" sz="1200" dirty="0"/>
              <a:t>Hemocianina en algunas especies</a:t>
            </a:r>
          </a:p>
          <a:p>
            <a:pPr lvl="1" algn="just">
              <a:buSzPct val="100000"/>
            </a:pPr>
            <a:r>
              <a:rPr lang="es-MX" sz="1200" dirty="0"/>
              <a:t>Sistema traqueal mas primitivo que el de artrópodos</a:t>
            </a:r>
            <a:endParaRPr lang="es-MX" sz="1200" dirty="0">
              <a:cs typeface="Calibri" panose="020F0502020204030204"/>
            </a:endParaRPr>
          </a:p>
          <a:p>
            <a:pPr marL="0" indent="0" algn="just">
              <a:buFont typeface="Tinos"/>
              <a:buNone/>
            </a:pPr>
            <a:endParaRPr lang="es-MX" sz="1200" dirty="0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Vista general de diapositiva 7">
                <a:extLst>
                  <a:ext uri="{FF2B5EF4-FFF2-40B4-BE49-F238E27FC236}">
                    <a16:creationId xmlns:a16="http://schemas.microsoft.com/office/drawing/2014/main" id="{DE2F853B-D498-4143-A57F-27A4D7EA55D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35696224"/>
                  </p:ext>
                </p:extLst>
              </p:nvPr>
            </p:nvGraphicFramePr>
            <p:xfrm>
              <a:off x="6828145" y="3763289"/>
              <a:ext cx="1619904" cy="771098"/>
            </p:xfrm>
            <a:graphic>
              <a:graphicData uri="http://schemas.microsoft.com/office/powerpoint/2016/slidezoom">
                <pslz:sldZm>
                  <pslz:sldZmObj sldId="393" cId="1032184770">
                    <pslz:zmPr id="{B2026C93-83AD-3C4F-AEEF-A5434EDFD017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619904" cy="77109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Vista general de diapositiva 7">
                <a:extLst>
                  <a:ext uri="{FF2B5EF4-FFF2-40B4-BE49-F238E27FC236}">
                    <a16:creationId xmlns:a16="http://schemas.microsoft.com/office/drawing/2014/main" id="{DE2F853B-D498-4143-A57F-27A4D7EA55D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828145" y="3763289"/>
                <a:ext cx="1619904" cy="77109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286639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Quintus template">
  <a:themeElements>
    <a:clrScheme name="Custom 347">
      <a:dk1>
        <a:srgbClr val="25212A"/>
      </a:dk1>
      <a:lt1>
        <a:srgbClr val="FFFFFF"/>
      </a:lt1>
      <a:dk2>
        <a:srgbClr val="797281"/>
      </a:dk2>
      <a:lt2>
        <a:srgbClr val="E7E6E9"/>
      </a:lt2>
      <a:accent1>
        <a:srgbClr val="B87647"/>
      </a:accent1>
      <a:accent2>
        <a:srgbClr val="A85A5A"/>
      </a:accent2>
      <a:accent3>
        <a:srgbClr val="853E61"/>
      </a:accent3>
      <a:accent4>
        <a:srgbClr val="5C3959"/>
      </a:accent4>
      <a:accent5>
        <a:srgbClr val="CC4125"/>
      </a:accent5>
      <a:accent6>
        <a:srgbClr val="DD916B"/>
      </a:accent6>
      <a:hlink>
        <a:srgbClr val="25212A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073771FAEF16B49B54DEA17AE6C395E" ma:contentTypeVersion="5" ma:contentTypeDescription="Crear nuevo documento." ma:contentTypeScope="" ma:versionID="95027677dfd62eadd3805f61c173d3df">
  <xsd:schema xmlns:xsd="http://www.w3.org/2001/XMLSchema" xmlns:xs="http://www.w3.org/2001/XMLSchema" xmlns:p="http://schemas.microsoft.com/office/2006/metadata/properties" xmlns:ns2="4a7fbe71-3046-42fc-becf-4b282fe4f6d9" targetNamespace="http://schemas.microsoft.com/office/2006/metadata/properties" ma:root="true" ma:fieldsID="2eca805aaf0a3d1a433fbc9328ca7be7" ns2:_="">
    <xsd:import namespace="4a7fbe71-3046-42fc-becf-4b282fe4f6d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7fbe71-3046-42fc-becf-4b282fe4f6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36A935B-F411-4771-B63D-8A87B8828FD7}">
  <ds:schemaRefs>
    <ds:schemaRef ds:uri="http://schemas.microsoft.com/office/2006/documentManagement/types"/>
    <ds:schemaRef ds:uri="http://schemas.microsoft.com/office/2006/metadata/properties"/>
    <ds:schemaRef ds:uri="http://purl.org/dc/terms/"/>
    <ds:schemaRef ds:uri="http://www.w3.org/XML/1998/namespace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4a7fbe71-3046-42fc-becf-4b282fe4f6d9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FE2DD90-709A-4200-A01E-2DD8ED6464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7fbe71-3046-42fc-becf-4b282fe4f6d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2B75EFF-C866-46F9-A59F-A012EE555C5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3001</TotalTime>
  <Words>3919</Words>
  <Application>Microsoft Macintosh PowerPoint</Application>
  <PresentationFormat>Presentación en pantalla (16:9)</PresentationFormat>
  <Paragraphs>453</Paragraphs>
  <Slides>74</Slides>
  <Notes>74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74</vt:i4>
      </vt:variant>
    </vt:vector>
  </HeadingPairs>
  <TitlesOfParts>
    <vt:vector size="85" baseType="lpstr">
      <vt:lpstr>Arial</vt:lpstr>
      <vt:lpstr>Tinos</vt:lpstr>
      <vt:lpstr>DM Sans</vt:lpstr>
      <vt:lpstr>Daytona</vt:lpstr>
      <vt:lpstr>Century Gothic</vt:lpstr>
      <vt:lpstr>Times New Roman</vt:lpstr>
      <vt:lpstr>Oswald</vt:lpstr>
      <vt:lpstr>Bodoni MT</vt:lpstr>
      <vt:lpstr>Abadi Extra Light</vt:lpstr>
      <vt:lpstr>Corbel</vt:lpstr>
      <vt:lpstr>Quintus template</vt:lpstr>
      <vt:lpstr>Biología de animales 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CARACTERÍSTICAS NEMATODA</vt:lpstr>
      <vt:lpstr>CARACTERÍSTICAS NEMATODA</vt:lpstr>
      <vt:lpstr>Presentación de PowerPoint</vt:lpstr>
      <vt:lpstr>Presentación de PowerPoint</vt:lpstr>
      <vt:lpstr>Presentación de PowerPoint</vt:lpstr>
      <vt:lpstr>Presentación de PowerPoint</vt:lpstr>
      <vt:lpstr>CARACTERÍSTICAS NEMATODA</vt:lpstr>
      <vt:lpstr>ANATOMÍA NEMATODA</vt:lpstr>
      <vt:lpstr>FILOGENIA NEMATODA</vt:lpstr>
      <vt:lpstr>Presentación de PowerPoint</vt:lpstr>
      <vt:lpstr>CARACTERÍSTICAS NEMATOMORPHA</vt:lpstr>
      <vt:lpstr>CARACTERÍSTICAS NEMATOMORPHA</vt:lpstr>
      <vt:lpstr>CARACTERÍSTICAS NEMATOMORPHA</vt:lpstr>
      <vt:lpstr>CARACTERÍSTICAS NEMATOMORPHA</vt:lpstr>
      <vt:lpstr>CARACTERÍSTICAS NEMATOMORPHA</vt:lpstr>
      <vt:lpstr>CARACTERÍSTICAS NEMATODA</vt:lpstr>
      <vt:lpstr>ANATOMÍA NEMATOMORPHA</vt:lpstr>
      <vt:lpstr>FILOGENIA NEMATOMORPHA</vt:lpstr>
      <vt:lpstr>Presentación de PowerPoint</vt:lpstr>
      <vt:lpstr>CARACTERÍSTICAS KYNORRHYNCHA </vt:lpstr>
      <vt:lpstr>CARACTERÍSTICAS KYNORRHYNCHA </vt:lpstr>
      <vt:lpstr>CARACTERÍSTICAS KYNORRHYNCHA </vt:lpstr>
      <vt:lpstr>CARACTERÍSTICAS KYNORRHYNCHA </vt:lpstr>
      <vt:lpstr>CARACTERÍSTICAS KYNORRHYNCHA </vt:lpstr>
      <vt:lpstr>CARACTERÍSTICAS KYNORRHYNCHA </vt:lpstr>
      <vt:lpstr>ANATOMÍA KYNORRHYNCHA </vt:lpstr>
      <vt:lpstr>ANATOMÍA KYNORRHYNCHA </vt:lpstr>
      <vt:lpstr>FILOGENIA KYNORRHYNCHA </vt:lpstr>
      <vt:lpstr>Presentación de PowerPoint</vt:lpstr>
      <vt:lpstr>CARACTERÍSTICAS PRIAPULIDA </vt:lpstr>
      <vt:lpstr>CARACTERÍSTICAS PRIAPULIDA </vt:lpstr>
      <vt:lpstr>CARACTERÍSTICAS PRIAPULIDA </vt:lpstr>
      <vt:lpstr>CARACTERÍSTICAS PRIAPULIDA </vt:lpstr>
      <vt:lpstr>ANATOMÍA PRIAPULIDA </vt:lpstr>
      <vt:lpstr>ANATOMÍA PRIAPULIDA </vt:lpstr>
      <vt:lpstr>FILOGENIA PRIAPULIDA </vt:lpstr>
      <vt:lpstr>Presentación de PowerPoint</vt:lpstr>
      <vt:lpstr>CARACTERÍSTICAS LORICIFERA </vt:lpstr>
      <vt:lpstr>CARACTERÍSTICAS LORICIFERA </vt:lpstr>
      <vt:lpstr>CARACTERÍSTICAS LORICIFERA </vt:lpstr>
      <vt:lpstr>CARACTERÍSTICAS LORICIFERA </vt:lpstr>
      <vt:lpstr>CARACTERÍSTICAS LORICIFERA </vt:lpstr>
      <vt:lpstr>ANATOMÍA LORICIFERA </vt:lpstr>
      <vt:lpstr>FILOGENIA LORICIFERA </vt:lpstr>
      <vt:lpstr>Presentación de PowerPoint</vt:lpstr>
      <vt:lpstr>CARACTERÍSTICAS TARDIGRADA </vt:lpstr>
      <vt:lpstr>CARACTERÍSTICAS TARDIGRADA </vt:lpstr>
      <vt:lpstr>CARACTERÍSTICAS TARDIGRADA </vt:lpstr>
      <vt:lpstr>CARACTERÍSTICAS TARDIGRADA </vt:lpstr>
      <vt:lpstr>CARACTERÍSTICAS TARDIGRADA </vt:lpstr>
      <vt:lpstr>CARACTERÍSTICAS TARDIGRADA </vt:lpstr>
      <vt:lpstr>CARACTERÍSTICAS TARDIGRADA </vt:lpstr>
      <vt:lpstr>ANATOMÍA TARDIGRADA </vt:lpstr>
      <vt:lpstr>ANATOMÍA TARDIGRADA </vt:lpstr>
      <vt:lpstr>FILOGENIA TARDIGRADA </vt:lpstr>
      <vt:lpstr>Presentación de PowerPoint</vt:lpstr>
      <vt:lpstr>CARACTERÍSTICAS ONYCHOPHORA </vt:lpstr>
      <vt:lpstr>CARACTERÍSTICAS ONYCHOPHORA </vt:lpstr>
      <vt:lpstr>CARACTERÍSTICAS ONYCHOPHORA </vt:lpstr>
      <vt:lpstr>CARACTERÍSTICAS ONYCHOPHORA </vt:lpstr>
      <vt:lpstr>CARACTERÍSTICAS ONYCHOPHORA </vt:lpstr>
      <vt:lpstr>CARACTERÍSTICAS ONYCHOPHORA </vt:lpstr>
      <vt:lpstr>CARACTERÍSTICAS ONYCHOPHORA </vt:lpstr>
      <vt:lpstr>CARACTERÍSTICAS ONYCHOPHORA </vt:lpstr>
      <vt:lpstr>ANATOMÍA ONYCHOPHORA </vt:lpstr>
      <vt:lpstr>ANATOMÍA ONYCHOPHORA </vt:lpstr>
      <vt:lpstr>FILOGENIA ONYCHOPHORA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Biología de animales II</dc:title>
  <cp:lastModifiedBy>ERICK JOSE PONCE MANJARREZ</cp:lastModifiedBy>
  <cp:revision>129</cp:revision>
  <dcterms:modified xsi:type="dcterms:W3CDTF">2020-11-29T10:06:53Z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0x010100A073771FAEF16B49B54DEA17AE6C395E</vt:lpwstr>
  </property>
</Properties>
</file>