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4"/>
  </p:sldMasterIdLst>
  <p:notesMasterIdLst>
    <p:notesMasterId r:id="rId78"/>
  </p:notesMasterIdLst>
  <p:sldIdLst>
    <p:sldId id="256" r:id="rId5"/>
    <p:sldId id="258" r:id="rId6"/>
    <p:sldId id="322" r:id="rId7"/>
    <p:sldId id="323" r:id="rId8"/>
    <p:sldId id="369" r:id="rId9"/>
    <p:sldId id="287" r:id="rId10"/>
    <p:sldId id="300" r:id="rId11"/>
    <p:sldId id="363" r:id="rId12"/>
    <p:sldId id="407" r:id="rId13"/>
    <p:sldId id="408" r:id="rId14"/>
    <p:sldId id="409" r:id="rId15"/>
    <p:sldId id="410" r:id="rId16"/>
    <p:sldId id="413" r:id="rId17"/>
    <p:sldId id="412" r:id="rId18"/>
    <p:sldId id="411" r:id="rId19"/>
    <p:sldId id="298" r:id="rId20"/>
    <p:sldId id="302" r:id="rId21"/>
    <p:sldId id="365" r:id="rId22"/>
    <p:sldId id="370" r:id="rId23"/>
    <p:sldId id="371" r:id="rId24"/>
    <p:sldId id="372" r:id="rId25"/>
    <p:sldId id="373" r:id="rId26"/>
    <p:sldId id="309" r:id="rId27"/>
    <p:sldId id="374" r:id="rId28"/>
    <p:sldId id="305" r:id="rId29"/>
    <p:sldId id="330" r:id="rId30"/>
    <p:sldId id="366" r:id="rId31"/>
    <p:sldId id="376" r:id="rId32"/>
    <p:sldId id="377" r:id="rId33"/>
    <p:sldId id="378" r:id="rId34"/>
    <p:sldId id="379" r:id="rId35"/>
    <p:sldId id="380" r:id="rId36"/>
    <p:sldId id="381" r:id="rId37"/>
    <p:sldId id="338" r:id="rId38"/>
    <p:sldId id="382" r:id="rId39"/>
    <p:sldId id="342" r:id="rId40"/>
    <p:sldId id="331" r:id="rId41"/>
    <p:sldId id="336" r:id="rId42"/>
    <p:sldId id="383" r:id="rId43"/>
    <p:sldId id="384" r:id="rId44"/>
    <p:sldId id="385" r:id="rId45"/>
    <p:sldId id="350" r:id="rId46"/>
    <p:sldId id="386" r:id="rId47"/>
    <p:sldId id="343" r:id="rId48"/>
    <p:sldId id="332" r:id="rId49"/>
    <p:sldId id="337" r:id="rId50"/>
    <p:sldId id="387" r:id="rId51"/>
    <p:sldId id="388" r:id="rId52"/>
    <p:sldId id="389" r:id="rId53"/>
    <p:sldId id="356" r:id="rId54"/>
    <p:sldId id="390" r:id="rId55"/>
    <p:sldId id="344" r:id="rId56"/>
    <p:sldId id="333" r:id="rId57"/>
    <p:sldId id="335" r:id="rId58"/>
    <p:sldId id="399" r:id="rId59"/>
    <p:sldId id="400" r:id="rId60"/>
    <p:sldId id="341" r:id="rId61"/>
    <p:sldId id="401" r:id="rId62"/>
    <p:sldId id="345" r:id="rId63"/>
    <p:sldId id="391" r:id="rId64"/>
    <p:sldId id="392" r:id="rId65"/>
    <p:sldId id="402" r:id="rId66"/>
    <p:sldId id="403" r:id="rId67"/>
    <p:sldId id="404" r:id="rId68"/>
    <p:sldId id="393" r:id="rId69"/>
    <p:sldId id="394" r:id="rId70"/>
    <p:sldId id="395" r:id="rId71"/>
    <p:sldId id="396" r:id="rId72"/>
    <p:sldId id="405" r:id="rId73"/>
    <p:sldId id="414" r:id="rId74"/>
    <p:sldId id="406" r:id="rId75"/>
    <p:sldId id="397" r:id="rId76"/>
    <p:sldId id="398" r:id="rId77"/>
  </p:sldIdLst>
  <p:sldSz cx="9144000" cy="5143500" type="screen16x9"/>
  <p:notesSz cx="6858000" cy="9144000"/>
  <p:embeddedFontLst>
    <p:embeddedFont>
      <p:font typeface="Century Gothic" panose="020B0502020202020204" pitchFamily="34" charset="0"/>
      <p:regular r:id="rId79"/>
      <p:bold r:id="rId80"/>
      <p:italic r:id="rId81"/>
      <p:boldItalic r:id="rId82"/>
    </p:embeddedFont>
    <p:embeddedFont>
      <p:font typeface="Oswald" pitchFamily="2" charset="77"/>
      <p:regular r:id="rId83"/>
      <p:bold r:id="rId84"/>
    </p:embeddedFont>
    <p:embeddedFont>
      <p:font typeface="Tinos" panose="02020603050405020304" pitchFamily="18" charset="0"/>
      <p:regular r:id="rId85"/>
      <p:bold r:id="rId86"/>
      <p:italic r:id="rId87"/>
      <p:boldItalic r:id="rId8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5umC4RgY9npZ/GV2Sy32Sw==" hashData="+fYIQfhxc2aRfNaEm48orhIcmXncldeaNn3OZQtHOEPoUeFVN+k4wClO87Ic81m7Rlk/9uMI+ot5aH6H//yNL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B391"/>
    <a:srgbClr val="86C581"/>
    <a:srgbClr val="BAEFBC"/>
    <a:srgbClr val="C7EA8F"/>
    <a:srgbClr val="0688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DB41269-2075-40D9-B18E-776F517F32B3}">
  <a:tblStyle styleId="{1DB41269-2075-40D9-B18E-776F517F32B3}"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66"/>
    <p:restoredTop sz="96327"/>
  </p:normalViewPr>
  <p:slideViewPr>
    <p:cSldViewPr snapToGrid="0" snapToObjects="1">
      <p:cViewPr varScale="1">
        <p:scale>
          <a:sx n="201" d="100"/>
          <a:sy n="201" d="100"/>
        </p:scale>
        <p:origin x="202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font" Target="fonts/font6.fntdata"/><Relationship Id="rId89" Type="http://schemas.openxmlformats.org/officeDocument/2006/relationships/presProps" Target="pres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font" Target="fonts/font1.fntdata"/><Relationship Id="rId5" Type="http://schemas.openxmlformats.org/officeDocument/2006/relationships/slide" Target="slides/slide1.xml"/><Relationship Id="rId90" Type="http://schemas.openxmlformats.org/officeDocument/2006/relationships/viewProps" Target="viewProps.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font" Target="fonts/font2.fntdata"/><Relationship Id="rId85" Type="http://schemas.openxmlformats.org/officeDocument/2006/relationships/font" Target="fonts/font7.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font" Target="fonts/font5.fntdata"/><Relationship Id="rId88" Type="http://schemas.openxmlformats.org/officeDocument/2006/relationships/font" Target="fonts/font10.fntdata"/><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font" Target="fonts/font3.fntdata"/><Relationship Id="rId86"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font" Target="fonts/font9.fntdata"/><Relationship Id="rId61" Type="http://schemas.openxmlformats.org/officeDocument/2006/relationships/slide" Target="slides/slide57.xml"/><Relationship Id="rId82" Type="http://schemas.openxmlformats.org/officeDocument/2006/relationships/font" Target="fonts/font4.fntdata"/><Relationship Id="rId19"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0517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7822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05638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8103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0881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00128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34109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70364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13116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13865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87756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57766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51623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49199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51270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91704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0807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25327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26423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88043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8109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2072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39836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97694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164075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232398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52241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449008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077355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110110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144823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749632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49815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04516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72282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189362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465633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16885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74435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170702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87927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951750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21243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853335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10025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94293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53027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2195400" y="1915625"/>
            <a:ext cx="5307900" cy="1159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22" name="Google Shape;22;p5"/>
          <p:cNvSpPr txBox="1">
            <a:spLocks noGrp="1"/>
          </p:cNvSpPr>
          <p:nvPr>
            <p:ph type="body" idx="1"/>
          </p:nvPr>
        </p:nvSpPr>
        <p:spPr>
          <a:xfrm>
            <a:off x="1556175" y="1378821"/>
            <a:ext cx="6616800" cy="3042300"/>
          </a:xfrm>
          <a:prstGeom prst="rect">
            <a:avLst/>
          </a:prstGeom>
        </p:spPr>
        <p:txBody>
          <a:bodyPr spcFirstLastPara="1" wrap="square" lIns="91425" tIns="91425" rIns="91425" bIns="91425" anchor="t" anchorCtr="0">
            <a:noAutofit/>
          </a:bodyPr>
          <a:lstStyle>
            <a:lvl1pPr marL="457200" lvl="0" indent="-393700">
              <a:spcBef>
                <a:spcPts val="600"/>
              </a:spcBef>
              <a:spcAft>
                <a:spcPts val="0"/>
              </a:spcAft>
              <a:buSzPts val="2600"/>
              <a:buChar char="◈"/>
              <a:defRPr sz="2600"/>
            </a:lvl1pPr>
            <a:lvl2pPr marL="914400" lvl="1" indent="-393700">
              <a:spcBef>
                <a:spcPts val="0"/>
              </a:spcBef>
              <a:spcAft>
                <a:spcPts val="0"/>
              </a:spcAft>
              <a:buSzPts val="2600"/>
              <a:buChar char="◆"/>
              <a:defRPr sz="2600"/>
            </a:lvl2pPr>
            <a:lvl3pPr marL="1371600" lvl="2" indent="-393700">
              <a:spcBef>
                <a:spcPts val="0"/>
              </a:spcBef>
              <a:spcAft>
                <a:spcPts val="0"/>
              </a:spcAft>
              <a:buSzPts val="2600"/>
              <a:buChar char="◇"/>
              <a:defRPr sz="2600"/>
            </a:lvl3pPr>
            <a:lvl4pPr marL="1828800" lvl="3" indent="-393700">
              <a:spcBef>
                <a:spcPts val="0"/>
              </a:spcBef>
              <a:spcAft>
                <a:spcPts val="0"/>
              </a:spcAft>
              <a:buSzPts val="2600"/>
              <a:buChar char="⬥"/>
              <a:defRPr sz="2600"/>
            </a:lvl4pPr>
            <a:lvl5pPr marL="2286000" lvl="4" indent="-393700">
              <a:spcBef>
                <a:spcPts val="0"/>
              </a:spcBef>
              <a:spcAft>
                <a:spcPts val="0"/>
              </a:spcAft>
              <a:buSzPts val="2600"/>
              <a:buChar char="⬦"/>
              <a:defRPr sz="2600"/>
            </a:lvl5pPr>
            <a:lvl6pPr marL="2743200" lvl="5" indent="-393700">
              <a:spcBef>
                <a:spcPts val="0"/>
              </a:spcBef>
              <a:spcAft>
                <a:spcPts val="0"/>
              </a:spcAft>
              <a:buSzPts val="2600"/>
              <a:buChar char="⬦"/>
              <a:defRPr sz="2600"/>
            </a:lvl6pPr>
            <a:lvl7pPr marL="3200400" lvl="6" indent="-393700">
              <a:spcBef>
                <a:spcPts val="0"/>
              </a:spcBef>
              <a:spcAft>
                <a:spcPts val="0"/>
              </a:spcAft>
              <a:buSzPts val="2600"/>
              <a:buChar char="⬦"/>
              <a:defRPr sz="2600"/>
            </a:lvl7pPr>
            <a:lvl8pPr marL="3657600" lvl="7" indent="-393700">
              <a:spcBef>
                <a:spcPts val="0"/>
              </a:spcBef>
              <a:spcAft>
                <a:spcPts val="0"/>
              </a:spcAft>
              <a:buSzPts val="2600"/>
              <a:buChar char="⬦"/>
              <a:defRPr sz="2600"/>
            </a:lvl8pPr>
            <a:lvl9pPr marL="4114800" lvl="8" indent="-393700">
              <a:spcBef>
                <a:spcPts val="0"/>
              </a:spcBef>
              <a:spcAft>
                <a:spcPts val="0"/>
              </a:spcAft>
              <a:buSzPts val="2600"/>
              <a:buChar char="⬦"/>
              <a:defRPr sz="2600"/>
            </a:lvl9pPr>
          </a:lstStyle>
          <a:p>
            <a:endParaRPr/>
          </a:p>
        </p:txBody>
      </p:sp>
      <p:sp>
        <p:nvSpPr>
          <p:cNvPr id="23" name="Google Shape;23;p5"/>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cxnSp>
        <p:nvCxnSpPr>
          <p:cNvPr id="24" name="Google Shape;24;p5"/>
          <p:cNvCxnSpPr/>
          <p:nvPr/>
        </p:nvCxnSpPr>
        <p:spPr>
          <a:xfrm>
            <a:off x="1664750" y="1357125"/>
            <a:ext cx="6526200" cy="0"/>
          </a:xfrm>
          <a:prstGeom prst="straightConnector1">
            <a:avLst/>
          </a:prstGeom>
          <a:noFill/>
          <a:ln w="9525" cap="flat" cmpd="sng">
            <a:solidFill>
              <a:srgbClr val="CCCCCC"/>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9"/>
          <p:cNvSpPr txBox="1">
            <a:spLocks noGrp="1"/>
          </p:cNvSpPr>
          <p:nvPr>
            <p:ph type="body" idx="1"/>
          </p:nvPr>
        </p:nvSpPr>
        <p:spPr>
          <a:xfrm>
            <a:off x="1592350" y="3640275"/>
            <a:ext cx="6562500" cy="519600"/>
          </a:xfrm>
          <a:prstGeom prst="rect">
            <a:avLst/>
          </a:prstGeom>
        </p:spPr>
        <p:txBody>
          <a:bodyPr spcFirstLastPara="1" wrap="square" lIns="91425" tIns="91425" rIns="91425" bIns="91425" anchor="t" anchorCtr="0">
            <a:noAutofit/>
          </a:bodyPr>
          <a:lstStyle>
            <a:lvl1pPr marL="457200" lvl="0" indent="-228600">
              <a:spcBef>
                <a:spcPts val="360"/>
              </a:spcBef>
              <a:spcAft>
                <a:spcPts val="0"/>
              </a:spcAft>
              <a:buClr>
                <a:srgbClr val="666666"/>
              </a:buClr>
              <a:buSzPts val="1600"/>
              <a:buNone/>
              <a:defRPr sz="1600" i="1">
                <a:solidFill>
                  <a:srgbClr val="666666"/>
                </a:solidFill>
              </a:defRPr>
            </a:lvl1pPr>
          </a:lstStyle>
          <a:p>
            <a:endParaRPr/>
          </a:p>
        </p:txBody>
      </p:sp>
      <p:sp>
        <p:nvSpPr>
          <p:cNvPr id="44" name="Google Shape;44;p9"/>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cxnSp>
        <p:nvCxnSpPr>
          <p:cNvPr id="45" name="Google Shape;45;p9"/>
          <p:cNvCxnSpPr/>
          <p:nvPr/>
        </p:nvCxnSpPr>
        <p:spPr>
          <a:xfrm>
            <a:off x="1706950" y="3643125"/>
            <a:ext cx="6321300" cy="0"/>
          </a:xfrm>
          <a:prstGeom prst="straightConnector1">
            <a:avLst/>
          </a:prstGeom>
          <a:noFill/>
          <a:ln w="9525" cap="flat" cmpd="sng">
            <a:solidFill>
              <a:srgbClr val="CCCCCC"/>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1"/>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6">
            <a:alphaModFix/>
          </a:blip>
          <a:stretch>
            <a:fillRect/>
          </a:stretch>
        </a:blipFill>
        <a:effectLst/>
      </p:bgPr>
    </p:bg>
    <p:spTree>
      <p:nvGrpSpPr>
        <p:cNvPr id="1" name="Shape 5"/>
        <p:cNvGrpSpPr/>
        <p:nvPr/>
      </p:nvGrpSpPr>
      <p:grpSpPr>
        <a:xfrm>
          <a:off x="0" y="0"/>
          <a:ext cx="0" cy="0"/>
          <a:chOff x="0" y="0"/>
          <a:chExt cx="0" cy="0"/>
        </a:xfrm>
      </p:grpSpPr>
      <p:pic>
        <p:nvPicPr>
          <p:cNvPr id="6" name="Google Shape;6;p1" descr="libro.png"/>
          <p:cNvPicPr preferRelativeResize="0"/>
          <p:nvPr/>
        </p:nvPicPr>
        <p:blipFill>
          <a:blip r:embed="rId7">
            <a:alphaModFix/>
          </a:blip>
          <a:stretch>
            <a:fillRect/>
          </a:stretch>
        </p:blipFill>
        <p:spPr>
          <a:xfrm>
            <a:off x="0" y="0"/>
            <a:ext cx="9144000" cy="5143500"/>
          </a:xfrm>
          <a:prstGeom prst="rect">
            <a:avLst/>
          </a:prstGeom>
          <a:noFill/>
          <a:ln>
            <a:noFill/>
          </a:ln>
        </p:spPr>
      </p:pic>
      <p:sp>
        <p:nvSpPr>
          <p:cNvPr id="7" name="Google Shape;7;p1"/>
          <p:cNvSpPr txBox="1">
            <a:spLocks noGrp="1"/>
          </p:cNvSpPr>
          <p:nvPr>
            <p:ph type="title"/>
          </p:nvPr>
        </p:nvSpPr>
        <p:spPr>
          <a:xfrm>
            <a:off x="1556175" y="719375"/>
            <a:ext cx="6616800" cy="6999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1pPr>
            <a:lvl2pPr lvl="1">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2pPr>
            <a:lvl3pPr lvl="2">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3pPr>
            <a:lvl4pPr lvl="3">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4pPr>
            <a:lvl5pPr lvl="4">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5pPr>
            <a:lvl6pPr lvl="5">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6pPr>
            <a:lvl7pPr lvl="6">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7pPr>
            <a:lvl8pPr lvl="7">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8pPr>
            <a:lvl9pPr lvl="8">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9pPr>
          </a:lstStyle>
          <a:p>
            <a:endParaRPr/>
          </a:p>
        </p:txBody>
      </p:sp>
      <p:sp>
        <p:nvSpPr>
          <p:cNvPr id="8" name="Google Shape;8;p1"/>
          <p:cNvSpPr txBox="1">
            <a:spLocks noGrp="1"/>
          </p:cNvSpPr>
          <p:nvPr>
            <p:ph type="body" idx="1"/>
          </p:nvPr>
        </p:nvSpPr>
        <p:spPr>
          <a:xfrm>
            <a:off x="1556175" y="1378821"/>
            <a:ext cx="6616800" cy="3042300"/>
          </a:xfrm>
          <a:prstGeom prst="rect">
            <a:avLst/>
          </a:prstGeom>
          <a:noFill/>
          <a:ln>
            <a:noFill/>
          </a:ln>
        </p:spPr>
        <p:txBody>
          <a:bodyPr spcFirstLastPara="1" wrap="square" lIns="91425" tIns="91425" rIns="91425" bIns="91425" anchor="t" anchorCtr="0">
            <a:noAutofit/>
          </a:bodyPr>
          <a:lstStyle>
            <a:lvl1pPr marL="457200" lvl="0" indent="-419100">
              <a:spcBef>
                <a:spcPts val="600"/>
              </a:spcBef>
              <a:spcAft>
                <a:spcPts val="0"/>
              </a:spcAft>
              <a:buClr>
                <a:schemeClr val="dk1"/>
              </a:buClr>
              <a:buSzPts val="3000"/>
              <a:buFont typeface="Tinos"/>
              <a:buChar char="◈"/>
              <a:defRPr sz="3000">
                <a:solidFill>
                  <a:schemeClr val="dk1"/>
                </a:solidFill>
                <a:latin typeface="Tinos"/>
                <a:ea typeface="Tinos"/>
                <a:cs typeface="Tinos"/>
                <a:sym typeface="Tinos"/>
              </a:defRPr>
            </a:lvl1pPr>
            <a:lvl2pPr marL="914400" lvl="1" indent="-381000">
              <a:spcBef>
                <a:spcPts val="0"/>
              </a:spcBef>
              <a:spcAft>
                <a:spcPts val="0"/>
              </a:spcAft>
              <a:buClr>
                <a:schemeClr val="dk1"/>
              </a:buClr>
              <a:buSzPts val="2400"/>
              <a:buFont typeface="Tinos"/>
              <a:buChar char="◆"/>
              <a:defRPr sz="2400">
                <a:solidFill>
                  <a:schemeClr val="dk1"/>
                </a:solidFill>
                <a:latin typeface="Tinos"/>
                <a:ea typeface="Tinos"/>
                <a:cs typeface="Tinos"/>
                <a:sym typeface="Tinos"/>
              </a:defRPr>
            </a:lvl2pPr>
            <a:lvl3pPr marL="1371600" lvl="2" indent="-381000">
              <a:spcBef>
                <a:spcPts val="0"/>
              </a:spcBef>
              <a:spcAft>
                <a:spcPts val="0"/>
              </a:spcAft>
              <a:buClr>
                <a:schemeClr val="dk1"/>
              </a:buClr>
              <a:buSzPts val="2400"/>
              <a:buFont typeface="Tinos"/>
              <a:buChar char="◇"/>
              <a:defRPr sz="2400">
                <a:solidFill>
                  <a:schemeClr val="dk1"/>
                </a:solidFill>
                <a:latin typeface="Tinos"/>
                <a:ea typeface="Tinos"/>
                <a:cs typeface="Tinos"/>
                <a:sym typeface="Tinos"/>
              </a:defRPr>
            </a:lvl3pPr>
            <a:lvl4pPr marL="1828800" lvl="3"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4pPr>
            <a:lvl5pPr marL="2286000" lvl="4"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5pPr>
            <a:lvl6pPr marL="2743200" lvl="5"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6pPr>
            <a:lvl7pPr marL="3200400" lvl="6"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7pPr>
            <a:lvl8pPr marL="3657600" lvl="7"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8pPr>
            <a:lvl9pPr marL="4114800" lvl="8"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9pPr>
          </a:lstStyle>
          <a:p>
            <a:endParaRPr/>
          </a:p>
        </p:txBody>
      </p:sp>
      <p:sp>
        <p:nvSpPr>
          <p:cNvPr id="9" name="Google Shape;9;p1"/>
          <p:cNvSpPr txBox="1">
            <a:spLocks noGrp="1"/>
          </p:cNvSpPr>
          <p:nvPr>
            <p:ph type="sldNum" idx="12"/>
          </p:nvPr>
        </p:nvSpPr>
        <p:spPr>
          <a:xfrm>
            <a:off x="7899350" y="4098426"/>
            <a:ext cx="548700" cy="393600"/>
          </a:xfrm>
          <a:prstGeom prst="rect">
            <a:avLst/>
          </a:prstGeom>
          <a:noFill/>
          <a:ln>
            <a:noFill/>
          </a:ln>
        </p:spPr>
        <p:txBody>
          <a:bodyPr spcFirstLastPara="1" wrap="square" lIns="91425" tIns="91425" rIns="91425" bIns="91425" anchor="ctr" anchorCtr="0">
            <a:noAutofit/>
          </a:bodyPr>
          <a:lstStyle>
            <a:lvl1pPr lvl="0" algn="r">
              <a:buNone/>
              <a:defRPr sz="1200">
                <a:solidFill>
                  <a:schemeClr val="dk2"/>
                </a:solidFill>
                <a:latin typeface="Tinos"/>
                <a:ea typeface="Tinos"/>
                <a:cs typeface="Tinos"/>
                <a:sym typeface="Tinos"/>
              </a:defRPr>
            </a:lvl1pPr>
            <a:lvl2pPr lvl="1" algn="r">
              <a:buNone/>
              <a:defRPr sz="1200">
                <a:solidFill>
                  <a:schemeClr val="dk2"/>
                </a:solidFill>
                <a:latin typeface="Tinos"/>
                <a:ea typeface="Tinos"/>
                <a:cs typeface="Tinos"/>
                <a:sym typeface="Tinos"/>
              </a:defRPr>
            </a:lvl2pPr>
            <a:lvl3pPr lvl="2" algn="r">
              <a:buNone/>
              <a:defRPr sz="1200">
                <a:solidFill>
                  <a:schemeClr val="dk2"/>
                </a:solidFill>
                <a:latin typeface="Tinos"/>
                <a:ea typeface="Tinos"/>
                <a:cs typeface="Tinos"/>
                <a:sym typeface="Tinos"/>
              </a:defRPr>
            </a:lvl3pPr>
            <a:lvl4pPr lvl="3" algn="r">
              <a:buNone/>
              <a:defRPr sz="1200">
                <a:solidFill>
                  <a:schemeClr val="dk2"/>
                </a:solidFill>
                <a:latin typeface="Tinos"/>
                <a:ea typeface="Tinos"/>
                <a:cs typeface="Tinos"/>
                <a:sym typeface="Tinos"/>
              </a:defRPr>
            </a:lvl4pPr>
            <a:lvl5pPr lvl="4" algn="r">
              <a:buNone/>
              <a:defRPr sz="1200">
                <a:solidFill>
                  <a:schemeClr val="dk2"/>
                </a:solidFill>
                <a:latin typeface="Tinos"/>
                <a:ea typeface="Tinos"/>
                <a:cs typeface="Tinos"/>
                <a:sym typeface="Tinos"/>
              </a:defRPr>
            </a:lvl5pPr>
            <a:lvl6pPr lvl="5" algn="r">
              <a:buNone/>
              <a:defRPr sz="1200">
                <a:solidFill>
                  <a:schemeClr val="dk2"/>
                </a:solidFill>
                <a:latin typeface="Tinos"/>
                <a:ea typeface="Tinos"/>
                <a:cs typeface="Tinos"/>
                <a:sym typeface="Tinos"/>
              </a:defRPr>
            </a:lvl6pPr>
            <a:lvl7pPr lvl="6" algn="r">
              <a:buNone/>
              <a:defRPr sz="1200">
                <a:solidFill>
                  <a:schemeClr val="dk2"/>
                </a:solidFill>
                <a:latin typeface="Tinos"/>
                <a:ea typeface="Tinos"/>
                <a:cs typeface="Tinos"/>
                <a:sym typeface="Tinos"/>
              </a:defRPr>
            </a:lvl7pPr>
            <a:lvl8pPr lvl="7" algn="r">
              <a:buNone/>
              <a:defRPr sz="1200">
                <a:solidFill>
                  <a:schemeClr val="dk2"/>
                </a:solidFill>
                <a:latin typeface="Tinos"/>
                <a:ea typeface="Tinos"/>
                <a:cs typeface="Tinos"/>
                <a:sym typeface="Tinos"/>
              </a:defRPr>
            </a:lvl8pPr>
            <a:lvl9pPr lvl="8" algn="r">
              <a:buNone/>
              <a:defRPr sz="1200">
                <a:solidFill>
                  <a:schemeClr val="dk2"/>
                </a:solidFill>
                <a:latin typeface="Tinos"/>
                <a:ea typeface="Tinos"/>
                <a:cs typeface="Tinos"/>
                <a:sym typeface="Tinos"/>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5" r:id="rId3"/>
    <p:sldLayoutId id="2147483657"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image" Target="../media/image5.png"/><Relationship Id="rId26" Type="http://schemas.openxmlformats.org/officeDocument/2006/relationships/image" Target="../media/image6.png"/><Relationship Id="rId3" Type="http://schemas.openxmlformats.org/officeDocument/2006/relationships/image" Target="../media/image4.png"/><Relationship Id="rId21" Type="http://schemas.openxmlformats.org/officeDocument/2006/relationships/slide" Target="slide23.xml"/><Relationship Id="rId34" Type="http://schemas.openxmlformats.org/officeDocument/2006/relationships/slide" Target="slide14.xml"/><Relationship Id="rId17" Type="http://schemas.openxmlformats.org/officeDocument/2006/relationships/image" Target="../media/image5.png"/><Relationship Id="rId33" Type="http://schemas.openxmlformats.org/officeDocument/2006/relationships/image" Target="../media/image9.png"/><Relationship Id="rId2" Type="http://schemas.openxmlformats.org/officeDocument/2006/relationships/notesSlide" Target="../notesSlides/notesSlide2.xml"/><Relationship Id="rId16" Type="http://schemas.openxmlformats.org/officeDocument/2006/relationships/image" Target="../media/image4.png"/><Relationship Id="rId29" Type="http://schemas.openxmlformats.org/officeDocument/2006/relationships/image" Target="../media/image7.png"/><Relationship Id="rId1" Type="http://schemas.openxmlformats.org/officeDocument/2006/relationships/slideLayout" Target="../slideLayouts/slideLayout4.xml"/><Relationship Id="rId24" Type="http://schemas.openxmlformats.org/officeDocument/2006/relationships/image" Target="../media/image6.png"/><Relationship Id="rId32" Type="http://schemas.openxmlformats.org/officeDocument/2006/relationships/image" Target="../media/image9.png"/><Relationship Id="rId15" Type="http://schemas.openxmlformats.org/officeDocument/2006/relationships/slide" Target="slide16.xml"/><Relationship Id="rId23" Type="http://schemas.openxmlformats.org/officeDocument/2006/relationships/image" Target="../media/image3.png"/><Relationship Id="rId28" Type="http://schemas.openxmlformats.org/officeDocument/2006/relationships/image" Target="../media/image7.png"/><Relationship Id="rId31" Type="http://schemas.openxmlformats.org/officeDocument/2006/relationships/image" Target="../media/image8.png"/><Relationship Id="rId22" Type="http://schemas.openxmlformats.org/officeDocument/2006/relationships/slide" Target="slide25.xml"/><Relationship Id="rId27" Type="http://schemas.openxmlformats.org/officeDocument/2006/relationships/image" Target="../media/image6.png"/><Relationship Id="rId30" Type="http://schemas.openxmlformats.org/officeDocument/2006/relationships/image" Target="../media/image8.png"/><Relationship Id="rId35" Type="http://schemas.openxmlformats.org/officeDocument/2006/relationships/image" Target="../media/image5.png"/></Relationships>
</file>

<file path=ppt/slides/_rels/slide3.xml.rels><?xml version="1.0" encoding="UTF-8" standalone="yes"?>
<Relationships xmlns="http://schemas.openxmlformats.org/package/2006/relationships"><Relationship Id="rId18" Type="http://schemas.openxmlformats.org/officeDocument/2006/relationships/image" Target="../media/image6.png"/><Relationship Id="rId26" Type="http://schemas.openxmlformats.org/officeDocument/2006/relationships/slide" Target="slide44.xml"/><Relationship Id="rId3" Type="http://schemas.openxmlformats.org/officeDocument/2006/relationships/image" Target="../media/image6.png"/><Relationship Id="rId21" Type="http://schemas.openxmlformats.org/officeDocument/2006/relationships/image" Target="../media/image5.png"/><Relationship Id="rId34" Type="http://schemas.openxmlformats.org/officeDocument/2006/relationships/image" Target="../media/image3.png"/><Relationship Id="rId25" Type="http://schemas.openxmlformats.org/officeDocument/2006/relationships/slide" Target="slide42.xml"/><Relationship Id="rId33" Type="http://schemas.openxmlformats.org/officeDocument/2006/relationships/image" Target="../media/image12.png"/><Relationship Id="rId2" Type="http://schemas.openxmlformats.org/officeDocument/2006/relationships/notesSlide" Target="../notesSlides/notesSlide3.xml"/><Relationship Id="rId20" Type="http://schemas.openxmlformats.org/officeDocument/2006/relationships/slide" Target="slide34.xml"/><Relationship Id="rId29" Type="http://schemas.openxmlformats.org/officeDocument/2006/relationships/image" Target="../media/image10.png"/><Relationship Id="rId1" Type="http://schemas.openxmlformats.org/officeDocument/2006/relationships/slideLayout" Target="../slideLayouts/slideLayout4.xml"/><Relationship Id="rId24" Type="http://schemas.openxmlformats.org/officeDocument/2006/relationships/image" Target="../media/image4.png"/><Relationship Id="rId32" Type="http://schemas.openxmlformats.org/officeDocument/2006/relationships/image" Target="../media/image11.png"/><Relationship Id="rId23" Type="http://schemas.openxmlformats.org/officeDocument/2006/relationships/slide" Target="slide36.xml"/><Relationship Id="rId28" Type="http://schemas.openxmlformats.org/officeDocument/2006/relationships/image" Target="../media/image7.png"/><Relationship Id="rId19" Type="http://schemas.openxmlformats.org/officeDocument/2006/relationships/image" Target="../media/image5.png"/><Relationship Id="rId31" Type="http://schemas.openxmlformats.org/officeDocument/2006/relationships/image" Target="../media/image11.png"/><Relationship Id="rId22" Type="http://schemas.openxmlformats.org/officeDocument/2006/relationships/image" Target="../media/image4.png"/><Relationship Id="rId27" Type="http://schemas.openxmlformats.org/officeDocument/2006/relationships/image" Target="../media/image7.png"/><Relationship Id="rId30" Type="http://schemas.openxmlformats.org/officeDocument/2006/relationships/image" Target="../media/image10.png"/></Relationships>
</file>

<file path=ppt/slides/_rels/slide4.xml.rels><?xml version="1.0" encoding="UTF-8" standalone="yes"?>
<Relationships xmlns="http://schemas.openxmlformats.org/package/2006/relationships"><Relationship Id="rId18" Type="http://schemas.openxmlformats.org/officeDocument/2006/relationships/image" Target="../media/image5.png"/><Relationship Id="rId26" Type="http://schemas.openxmlformats.org/officeDocument/2006/relationships/image" Target="../media/image5.png"/><Relationship Id="rId3" Type="http://schemas.openxmlformats.org/officeDocument/2006/relationships/image" Target="../media/image7.png"/><Relationship Id="rId21" Type="http://schemas.openxmlformats.org/officeDocument/2006/relationships/image" Target="../media/image4.png"/><Relationship Id="rId25" Type="http://schemas.openxmlformats.org/officeDocument/2006/relationships/slide" Target="slide57.xml"/><Relationship Id="rId33" Type="http://schemas.openxmlformats.org/officeDocument/2006/relationships/slide" Target="slide46.xml"/><Relationship Id="rId2" Type="http://schemas.openxmlformats.org/officeDocument/2006/relationships/notesSlide" Target="../notesSlides/notesSlide4.xml"/><Relationship Id="rId20" Type="http://schemas.openxmlformats.org/officeDocument/2006/relationships/slide" Target="slide52.xml"/><Relationship Id="rId29"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image" Target="../media/image5.png"/><Relationship Id="rId24" Type="http://schemas.openxmlformats.org/officeDocument/2006/relationships/image" Target="../media/image6.png"/><Relationship Id="rId32" Type="http://schemas.openxmlformats.org/officeDocument/2006/relationships/image" Target="../media/image14.png"/><Relationship Id="rId5" Type="http://schemas.openxmlformats.org/officeDocument/2006/relationships/image" Target="../media/image12.png"/><Relationship Id="rId23" Type="http://schemas.openxmlformats.org/officeDocument/2006/relationships/slide" Target="slide54.xml"/><Relationship Id="rId28" Type="http://schemas.openxmlformats.org/officeDocument/2006/relationships/image" Target="../media/image3.png"/><Relationship Id="rId19" Type="http://schemas.openxmlformats.org/officeDocument/2006/relationships/image" Target="../media/image4.png"/><Relationship Id="rId31" Type="http://schemas.openxmlformats.org/officeDocument/2006/relationships/image" Target="../media/image14.png"/><Relationship Id="rId4" Type="http://schemas.openxmlformats.org/officeDocument/2006/relationships/image" Target="../media/image7.png"/><Relationship Id="rId22" Type="http://schemas.openxmlformats.org/officeDocument/2006/relationships/image" Target="../media/image6.png"/><Relationship Id="rId27" Type="http://schemas.openxmlformats.org/officeDocument/2006/relationships/slide" Target="slide59.xml"/><Relationship Id="rId30" Type="http://schemas.openxmlformats.org/officeDocument/2006/relationships/image" Target="../media/image13.png"/></Relationships>
</file>

<file path=ppt/slides/_rels/slide5.xml.rels><?xml version="1.0" encoding="UTF-8" standalone="yes"?>
<Relationships xmlns="http://schemas.openxmlformats.org/package/2006/relationships"><Relationship Id="rId18" Type="http://schemas.openxmlformats.org/officeDocument/2006/relationships/image" Target="../media/image18.png"/><Relationship Id="rId26" Type="http://schemas.openxmlformats.org/officeDocument/2006/relationships/image" Target="../media/image4.png"/><Relationship Id="rId3" Type="http://schemas.openxmlformats.org/officeDocument/2006/relationships/image" Target="../media/image15.png"/><Relationship Id="rId21" Type="http://schemas.openxmlformats.org/officeDocument/2006/relationships/slide" Target="slide61.xml"/><Relationship Id="rId7" Type="http://schemas.openxmlformats.org/officeDocument/2006/relationships/image" Target="../media/image16.png"/><Relationship Id="rId17" Type="http://schemas.openxmlformats.org/officeDocument/2006/relationships/image" Target="../media/image16.png"/><Relationship Id="rId25" Type="http://schemas.openxmlformats.org/officeDocument/2006/relationships/image" Target="../media/image5.png"/><Relationship Id="rId2" Type="http://schemas.openxmlformats.org/officeDocument/2006/relationships/notesSlide" Target="../notesSlides/notesSlide5.xml"/><Relationship Id="rId16" Type="http://schemas.openxmlformats.org/officeDocument/2006/relationships/slide" Target="slide60.xml"/><Relationship Id="rId20" Type="http://schemas.openxmlformats.org/officeDocument/2006/relationships/image" Target="../media/image6.png"/><Relationship Id="rId29" Type="http://schemas.openxmlformats.org/officeDocument/2006/relationships/slide" Target="slide68.xml"/><Relationship Id="rId1" Type="http://schemas.openxmlformats.org/officeDocument/2006/relationships/slideLayout" Target="../slideLayouts/slideLayout4.xml"/><Relationship Id="rId6" Type="http://schemas.openxmlformats.org/officeDocument/2006/relationships/image" Target="../media/image12.png"/><Relationship Id="rId24" Type="http://schemas.openxmlformats.org/officeDocument/2006/relationships/slide" Target="slide64.xml"/><Relationship Id="rId5" Type="http://schemas.openxmlformats.org/officeDocument/2006/relationships/image" Target="../media/image7.png"/><Relationship Id="rId15" Type="http://schemas.openxmlformats.org/officeDocument/2006/relationships/slide" Target="slide67.xml"/><Relationship Id="rId23" Type="http://schemas.openxmlformats.org/officeDocument/2006/relationships/image" Target="../media/image5.png"/><Relationship Id="rId28" Type="http://schemas.openxmlformats.org/officeDocument/2006/relationships/image" Target="../media/image4.png"/><Relationship Id="rId19" Type="http://schemas.openxmlformats.org/officeDocument/2006/relationships/image" Target="../media/image18.png"/><Relationship Id="rId31" Type="http://schemas.openxmlformats.org/officeDocument/2006/relationships/slide" Target="slide73.xml"/><Relationship Id="rId4" Type="http://schemas.openxmlformats.org/officeDocument/2006/relationships/image" Target="../media/image7.png"/><Relationship Id="rId22" Type="http://schemas.openxmlformats.org/officeDocument/2006/relationships/image" Target="../media/image6.png"/><Relationship Id="rId27" Type="http://schemas.openxmlformats.org/officeDocument/2006/relationships/slide" Target="slide66.xml"/><Relationship Id="rId30" Type="http://schemas.openxmlformats.org/officeDocument/2006/relationships/slide" Target="slide7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png"/><Relationship Id="rId7"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3.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gif"/><Relationship Id="rId5" Type="http://schemas.openxmlformats.org/officeDocument/2006/relationships/image" Target="../media/image3.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3.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3.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3.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0.png"/><Relationship Id="rId7"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2.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4.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4.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4.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3.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3.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3.png"/><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3.png"/><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43.pn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4.xml"/><Relationship Id="rId5" Type="http://schemas.openxmlformats.org/officeDocument/2006/relationships/image" Target="../media/image55.png"/><Relationship Id="rId4" Type="http://schemas.openxmlformats.org/officeDocument/2006/relationships/slide" Target="slide3.xml"/></Relationships>
</file>

<file path=ppt/slides/_rels/slide38.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3.png"/><Relationship Id="rId7" Type="http://schemas.openxmlformats.org/officeDocument/2006/relationships/image" Target="../media/image56.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slide" Target="slide3.xml"/><Relationship Id="rId4" Type="http://schemas.openxmlformats.org/officeDocument/2006/relationships/image" Target="../media/image55.png"/><Relationship Id="rId9" Type="http://schemas.openxmlformats.org/officeDocument/2006/relationships/image" Target="../media/image58.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7.jpe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slide" Target="slide3.xml"/><Relationship Id="rId4" Type="http://schemas.openxmlformats.org/officeDocument/2006/relationships/image" Target="../media/image55.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slide" Target="slide3.xml"/><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60.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slide" Target="slide3.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1.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55.png"/><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62.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55.png"/><Relationship Id="rId4" Type="http://schemas.openxmlformats.org/officeDocument/2006/relationships/slide" Target="slide3.xml"/></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slide" Target="slide3.xml"/><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5.xml"/><Relationship Id="rId1" Type="http://schemas.openxmlformats.org/officeDocument/2006/relationships/slideLayout" Target="../slideLayouts/slideLayout4.xml"/><Relationship Id="rId5" Type="http://schemas.openxmlformats.org/officeDocument/2006/relationships/image" Target="../media/image64.png"/><Relationship Id="rId4" Type="http://schemas.openxmlformats.org/officeDocument/2006/relationships/slide" Target="slide4.xml"/></Relationships>
</file>

<file path=ppt/slides/_rels/slide46.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3.png"/><Relationship Id="rId7" Type="http://schemas.openxmlformats.org/officeDocument/2006/relationships/image" Target="../media/image64.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64.png"/><Relationship Id="rId9" Type="http://schemas.openxmlformats.org/officeDocument/2006/relationships/image" Target="../media/image65.jpeg"/></Relationships>
</file>

<file path=ppt/slides/_rels/slide47.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3.png"/><Relationship Id="rId7" Type="http://schemas.openxmlformats.org/officeDocument/2006/relationships/image" Target="../media/image65.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slide" Target="slide4.xml"/><Relationship Id="rId4" Type="http://schemas.openxmlformats.org/officeDocument/2006/relationships/image" Target="../media/image64.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6.jpe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slide" Target="slide4.xml"/><Relationship Id="rId4" Type="http://schemas.openxmlformats.org/officeDocument/2006/relationships/image" Target="../media/image64.png"/></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4.png"/><Relationship Id="rId4" Type="http://schemas.openxmlformats.org/officeDocument/2006/relationships/slide" Target="slide4.xml"/></Relationships>
</file>

<file path=ppt/slides/_rels/slide5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4.png"/><Relationship Id="rId7" Type="http://schemas.openxmlformats.org/officeDocument/2006/relationships/slide" Target="slide4.xm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64.png"/><Relationship Id="rId9"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9.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4.png"/><Relationship Id="rId4" Type="http://schemas.openxmlformats.org/officeDocument/2006/relationships/slide" Target="slide4.xml"/></Relationships>
</file>

<file path=ppt/slides/_rels/slide5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4.png"/><Relationship Id="rId7" Type="http://schemas.openxmlformats.org/officeDocument/2006/relationships/slide" Target="slide4.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64.png"/></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openxmlformats.org/officeDocument/2006/relationships/slide" Target="slide4.xml"/><Relationship Id="rId5" Type="http://schemas.openxmlformats.org/officeDocument/2006/relationships/image" Target="../media/image71.png"/></Relationships>
</file>

<file path=ppt/slides/_rels/slide54.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3.png"/><Relationship Id="rId7" Type="http://schemas.openxmlformats.org/officeDocument/2006/relationships/image" Target="../media/image71.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71.png"/><Relationship Id="rId9" Type="http://schemas.openxmlformats.org/officeDocument/2006/relationships/image" Target="../media/image72.gif"/></Relationships>
</file>

<file path=ppt/slides/_rels/slide55.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3.png"/><Relationship Id="rId7" Type="http://schemas.openxmlformats.org/officeDocument/2006/relationships/image" Target="../media/image72.gif"/><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slide" Target="slide4.xml"/><Relationship Id="rId4" Type="http://schemas.openxmlformats.org/officeDocument/2006/relationships/image" Target="../media/image71.png"/></Relationships>
</file>

<file path=ppt/slides/_rels/slide5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slide" Target="slide4.xml"/><Relationship Id="rId4" Type="http://schemas.openxmlformats.org/officeDocument/2006/relationships/image" Target="../media/image71.png"/></Relationships>
</file>

<file path=ppt/slides/_rels/slide57.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3.png"/><Relationship Id="rId7" Type="http://schemas.openxmlformats.org/officeDocument/2006/relationships/image" Target="../media/image71.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71.png"/><Relationship Id="rId9" Type="http://schemas.openxmlformats.org/officeDocument/2006/relationships/image" Target="../media/image75.emf"/></Relationships>
</file>

<file path=ppt/slides/_rels/slide5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71.png"/><Relationship Id="rId7" Type="http://schemas.openxmlformats.org/officeDocument/2006/relationships/image" Target="../media/image77.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76.emf"/><Relationship Id="rId11" Type="http://schemas.microsoft.com/office/2007/relationships/hdphoto" Target="../media/hdphoto2.wdp"/><Relationship Id="rId5" Type="http://schemas.openxmlformats.org/officeDocument/2006/relationships/image" Target="../media/image71.png"/><Relationship Id="rId10" Type="http://schemas.openxmlformats.org/officeDocument/2006/relationships/image" Target="../media/image79.png"/><Relationship Id="rId4" Type="http://schemas.openxmlformats.org/officeDocument/2006/relationships/slide" Target="slide4.xml"/><Relationship Id="rId9" Type="http://schemas.openxmlformats.org/officeDocument/2006/relationships/image" Target="../media/image78.png"/></Relationships>
</file>

<file path=ppt/slides/_rels/slide59.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81.jpe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71.png"/><Relationship Id="rId4" Type="http://schemas.openxmlformats.org/officeDocument/2006/relationships/image" Target="../media/image71.png"/></Relationships>
</file>

<file path=ppt/slides/_rels/slide6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0.xml"/><Relationship Id="rId1" Type="http://schemas.openxmlformats.org/officeDocument/2006/relationships/slideLayout" Target="../slideLayouts/slideLayout4.xml"/><Relationship Id="rId5" Type="http://schemas.openxmlformats.org/officeDocument/2006/relationships/image" Target="../media/image82.png"/><Relationship Id="rId4" Type="http://schemas.openxmlformats.org/officeDocument/2006/relationships/slide" Target="slide5.xml"/></Relationships>
</file>

<file path=ppt/slides/_rels/slide61.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2.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82.png"/><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83.jpeg"/><Relationship Id="rId7" Type="http://schemas.openxmlformats.org/officeDocument/2006/relationships/image" Target="../media/image82.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82.png"/><Relationship Id="rId4" Type="http://schemas.openxmlformats.org/officeDocument/2006/relationships/image" Target="../media/image3.png"/><Relationship Id="rId9" Type="http://schemas.openxmlformats.org/officeDocument/2006/relationships/image" Target="../media/image85.jpeg"/></Relationships>
</file>

<file path=ppt/slides/_rels/slide63.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2.png"/><Relationship Id="rId7" Type="http://schemas.openxmlformats.org/officeDocument/2006/relationships/image" Target="../media/image85.jpe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slide" Target="slide5.xml"/><Relationship Id="rId4" Type="http://schemas.openxmlformats.org/officeDocument/2006/relationships/image" Target="../media/image82.png"/><Relationship Id="rId9" Type="http://schemas.openxmlformats.org/officeDocument/2006/relationships/image" Target="../media/image87.png"/></Relationships>
</file>

<file path=ppt/slides/_rels/slide64.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3.png"/><Relationship Id="rId7" Type="http://schemas.openxmlformats.org/officeDocument/2006/relationships/image" Target="../media/image88.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slide" Target="slide5.xml"/><Relationship Id="rId4" Type="http://schemas.openxmlformats.org/officeDocument/2006/relationships/image" Target="../media/image82.png"/></Relationships>
</file>

<file path=ppt/slides/_rels/slide65.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2.png"/><Relationship Id="rId7" Type="http://schemas.openxmlformats.org/officeDocument/2006/relationships/image" Target="../media/image89.jpe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slide" Target="slide5.xml"/></Relationships>
</file>

<file path=ppt/slides/_rels/slide6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91.gif"/><Relationship Id="rId5" Type="http://schemas.openxmlformats.org/officeDocument/2006/relationships/image" Target="../media/image82.png"/><Relationship Id="rId4" Type="http://schemas.openxmlformats.org/officeDocument/2006/relationships/slide" Target="slide5.xml"/></Relationships>
</file>

<file path=ppt/slides/_rels/slide6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7.xml"/><Relationship Id="rId1" Type="http://schemas.openxmlformats.org/officeDocument/2006/relationships/slideLayout" Target="../slideLayouts/slideLayout4.xml"/><Relationship Id="rId5" Type="http://schemas.openxmlformats.org/officeDocument/2006/relationships/image" Target="../media/image92.png"/><Relationship Id="rId4" Type="http://schemas.openxmlformats.org/officeDocument/2006/relationships/slide" Target="slide5.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3.jp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slide" Target="slide5.xml"/><Relationship Id="rId4" Type="http://schemas.openxmlformats.org/officeDocument/2006/relationships/image" Target="../media/image92.png"/></Relationships>
</file>

<file path=ppt/slides/_rels/slide69.xml.rels><?xml version="1.0" encoding="UTF-8" standalone="yes"?>
<Relationships xmlns="http://schemas.openxmlformats.org/package/2006/relationships"><Relationship Id="rId8" Type="http://schemas.openxmlformats.org/officeDocument/2006/relationships/image" Target="../media/image93.jpg"/><Relationship Id="rId3" Type="http://schemas.openxmlformats.org/officeDocument/2006/relationships/image" Target="../media/image3.png"/><Relationship Id="rId7" Type="http://schemas.openxmlformats.org/officeDocument/2006/relationships/image" Target="../media/image94.jpe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slide" Target="slide5.xml"/><Relationship Id="rId4" Type="http://schemas.openxmlformats.org/officeDocument/2006/relationships/image" Target="../media/image92.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5.jpe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slide" Target="slide5.xml"/><Relationship Id="rId4" Type="http://schemas.openxmlformats.org/officeDocument/2006/relationships/image" Target="../media/image92.png"/></Relationships>
</file>

<file path=ppt/slides/_rels/slide7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96.jpeg"/><Relationship Id="rId5" Type="http://schemas.openxmlformats.org/officeDocument/2006/relationships/image" Target="../media/image92.png"/><Relationship Id="rId4" Type="http://schemas.openxmlformats.org/officeDocument/2006/relationships/slide" Target="slide5.xml"/></Relationships>
</file>

<file path=ppt/slides/_rels/slide72.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97.gif"/><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slide" Target="slide5.xml"/></Relationships>
</file>

<file path=ppt/slides/_rels/slide73.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99.jpe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2.png"/><Relationship Id="rId4" Type="http://schemas.openxmlformats.org/officeDocument/2006/relationships/slide" Target="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2"/>
          <p:cNvSpPr txBox="1">
            <a:spLocks noGrp="1"/>
          </p:cNvSpPr>
          <p:nvPr>
            <p:ph type="ctrTitle"/>
          </p:nvPr>
        </p:nvSpPr>
        <p:spPr>
          <a:xfrm>
            <a:off x="1974081" y="651772"/>
            <a:ext cx="5970134" cy="1159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err="1">
                <a:ln w="19050">
                  <a:solidFill>
                    <a:schemeClr val="tx1"/>
                  </a:solidFill>
                </a:ln>
                <a:solidFill>
                  <a:sysClr val="windowText" lastClr="000000"/>
                </a:solidFill>
              </a:rPr>
              <a:t>Biología</a:t>
            </a:r>
            <a:r>
              <a:rPr lang="en" dirty="0">
                <a:ln w="19050">
                  <a:solidFill>
                    <a:schemeClr val="tx1"/>
                  </a:solidFill>
                </a:ln>
                <a:solidFill>
                  <a:sysClr val="windowText" lastClr="000000"/>
                </a:solidFill>
              </a:rPr>
              <a:t> de </a:t>
            </a:r>
            <a:r>
              <a:rPr lang="en" dirty="0" err="1">
                <a:ln w="19050">
                  <a:solidFill>
                    <a:schemeClr val="tx1"/>
                  </a:solidFill>
                </a:ln>
                <a:solidFill>
                  <a:sysClr val="windowText" lastClr="000000"/>
                </a:solidFill>
              </a:rPr>
              <a:t>animales</a:t>
            </a:r>
            <a:r>
              <a:rPr lang="en" dirty="0">
                <a:ln w="19050">
                  <a:solidFill>
                    <a:schemeClr val="tx1"/>
                  </a:solidFill>
                </a:ln>
                <a:solidFill>
                  <a:sysClr val="windowText" lastClr="000000"/>
                </a:solidFill>
              </a:rPr>
              <a:t> I</a:t>
            </a:r>
            <a:endParaRPr dirty="0">
              <a:ln w="19050">
                <a:solidFill>
                  <a:schemeClr val="tx1"/>
                </a:solidFill>
              </a:ln>
              <a:solidFill>
                <a:sysClr val="windowText" lastClr="000000"/>
              </a:solidFill>
            </a:endParaRPr>
          </a:p>
        </p:txBody>
      </p:sp>
      <p:sp>
        <p:nvSpPr>
          <p:cNvPr id="3" name="Google Shape;56;p12">
            <a:extLst>
              <a:ext uri="{FF2B5EF4-FFF2-40B4-BE49-F238E27FC236}">
                <a16:creationId xmlns:a16="http://schemas.microsoft.com/office/drawing/2014/main" id="{54C2D086-5C77-184A-BD65-285CAF8FF3B4}"/>
              </a:ext>
            </a:extLst>
          </p:cNvPr>
          <p:cNvSpPr txBox="1">
            <a:spLocks/>
          </p:cNvSpPr>
          <p:nvPr/>
        </p:nvSpPr>
        <p:spPr>
          <a:xfrm>
            <a:off x="1470483" y="2082385"/>
            <a:ext cx="6868532"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400" dirty="0">
                <a:solidFill>
                  <a:schemeClr val="accent5"/>
                </a:solidFill>
              </a:rPr>
              <a:t>“CLADO PROTOSTOMATA LOPHOTROCOZOA”</a:t>
            </a:r>
          </a:p>
        </p:txBody>
      </p:sp>
      <p:sp>
        <p:nvSpPr>
          <p:cNvPr id="5" name="Google Shape;86;p16">
            <a:extLst>
              <a:ext uri="{FF2B5EF4-FFF2-40B4-BE49-F238E27FC236}">
                <a16:creationId xmlns:a16="http://schemas.microsoft.com/office/drawing/2014/main" id="{2062F9DD-26D3-EB46-A0C1-DF311960B707}"/>
              </a:ext>
            </a:extLst>
          </p:cNvPr>
          <p:cNvSpPr txBox="1">
            <a:spLocks/>
          </p:cNvSpPr>
          <p:nvPr/>
        </p:nvSpPr>
        <p:spPr>
          <a:xfrm>
            <a:off x="1782165" y="3331928"/>
            <a:ext cx="6353965" cy="819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0" indent="0" algn="ctr">
              <a:buFont typeface="Tinos"/>
              <a:buNone/>
            </a:pPr>
            <a:r>
              <a:rPr lang="es-MX" sz="2000" dirty="0">
                <a:solidFill>
                  <a:schemeClr val="tx1"/>
                </a:solidFill>
              </a:rPr>
              <a:t>Urquidez Bejarano Perla</a:t>
            </a:r>
          </a:p>
          <a:p>
            <a:pPr marL="0" indent="0" algn="ctr">
              <a:buFont typeface="Tinos"/>
              <a:buNone/>
            </a:pPr>
            <a:r>
              <a:rPr lang="es-MX" sz="2000" dirty="0">
                <a:solidFill>
                  <a:schemeClr val="tx1"/>
                </a:solidFill>
              </a:rPr>
              <a:t>Ponce Manjarrez Erick Jose</a:t>
            </a:r>
          </a:p>
        </p:txBody>
      </p:sp>
      <p:pic>
        <p:nvPicPr>
          <p:cNvPr id="6" name="Imagen 5">
            <a:hlinkClick r:id="" action="ppaction://hlinkshowjump?jump=nextslide"/>
            <a:extLst>
              <a:ext uri="{FF2B5EF4-FFF2-40B4-BE49-F238E27FC236}">
                <a16:creationId xmlns:a16="http://schemas.microsoft.com/office/drawing/2014/main" id="{0F1D795D-091B-7D4C-B0F5-6B713B8F275F}"/>
              </a:ext>
            </a:extLst>
          </p:cNvPr>
          <p:cNvPicPr>
            <a:picLocks noChangeAspect="1"/>
          </p:cNvPicPr>
          <p:nvPr/>
        </p:nvPicPr>
        <p:blipFill>
          <a:blip r:embed="rId3"/>
          <a:stretch>
            <a:fillRect/>
          </a:stretch>
        </p:blipFill>
        <p:spPr>
          <a:xfrm>
            <a:off x="7361835" y="3729728"/>
            <a:ext cx="1054100" cy="7620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5" name="Abrir llave 24">
            <a:extLst>
              <a:ext uri="{FF2B5EF4-FFF2-40B4-BE49-F238E27FC236}">
                <a16:creationId xmlns:a16="http://schemas.microsoft.com/office/drawing/2014/main" id="{393A9444-A68C-9A47-81DF-53A79E150EE5}"/>
              </a:ext>
            </a:extLst>
          </p:cNvPr>
          <p:cNvSpPr/>
          <p:nvPr/>
        </p:nvSpPr>
        <p:spPr>
          <a:xfrm rot="5400000">
            <a:off x="4843306" y="-277976"/>
            <a:ext cx="371789" cy="3776434"/>
          </a:xfrm>
          <a:prstGeom prst="leftBrace">
            <a:avLst/>
          </a:prstGeom>
          <a:ln w="28575">
            <a:solidFill>
              <a:schemeClr val="tx1">
                <a:lumMod val="75000"/>
                <a:lumOff val="25000"/>
              </a:schemeClr>
            </a:solidFill>
            <a:prstDash val="sysDash"/>
            <a:extLst>
              <a:ext uri="{C807C97D-BFC1-408E-A445-0C87EB9F89A2}">
                <ask:lineSketchStyleProps xmlns:ask="http://schemas.microsoft.com/office/drawing/2018/sketchyshapes" sd="1219033472">
                  <a:custGeom>
                    <a:avLst/>
                    <a:gdLst>
                      <a:gd name="connsiteX0" fmla="*/ 371789 w 371789"/>
                      <a:gd name="connsiteY0" fmla="*/ 3402312 h 3402312"/>
                      <a:gd name="connsiteX1" fmla="*/ 185894 w 371789"/>
                      <a:gd name="connsiteY1" fmla="*/ 3371331 h 3402312"/>
                      <a:gd name="connsiteX2" fmla="*/ 185895 w 371789"/>
                      <a:gd name="connsiteY2" fmla="*/ 1732137 h 3402312"/>
                      <a:gd name="connsiteX3" fmla="*/ 0 w 371789"/>
                      <a:gd name="connsiteY3" fmla="*/ 1701156 h 3402312"/>
                      <a:gd name="connsiteX4" fmla="*/ 185895 w 371789"/>
                      <a:gd name="connsiteY4" fmla="*/ 1670175 h 3402312"/>
                      <a:gd name="connsiteX5" fmla="*/ 185895 w 371789"/>
                      <a:gd name="connsiteY5" fmla="*/ 1156561 h 3402312"/>
                      <a:gd name="connsiteX6" fmla="*/ 185895 w 371789"/>
                      <a:gd name="connsiteY6" fmla="*/ 577379 h 3402312"/>
                      <a:gd name="connsiteX7" fmla="*/ 185895 w 371789"/>
                      <a:gd name="connsiteY7" fmla="*/ 30981 h 3402312"/>
                      <a:gd name="connsiteX8" fmla="*/ 371790 w 371789"/>
                      <a:gd name="connsiteY8" fmla="*/ 0 h 3402312"/>
                      <a:gd name="connsiteX9" fmla="*/ 371789 w 371789"/>
                      <a:gd name="connsiteY9" fmla="*/ 3402312 h 3402312"/>
                      <a:gd name="connsiteX0" fmla="*/ 371789 w 371789"/>
                      <a:gd name="connsiteY0" fmla="*/ 3402312 h 3402312"/>
                      <a:gd name="connsiteX1" fmla="*/ 185894 w 371789"/>
                      <a:gd name="connsiteY1" fmla="*/ 3371331 h 3402312"/>
                      <a:gd name="connsiteX2" fmla="*/ 185895 w 371789"/>
                      <a:gd name="connsiteY2" fmla="*/ 1732137 h 3402312"/>
                      <a:gd name="connsiteX3" fmla="*/ 0 w 371789"/>
                      <a:gd name="connsiteY3" fmla="*/ 1701156 h 3402312"/>
                      <a:gd name="connsiteX4" fmla="*/ 185895 w 371789"/>
                      <a:gd name="connsiteY4" fmla="*/ 1670175 h 3402312"/>
                      <a:gd name="connsiteX5" fmla="*/ 185895 w 371789"/>
                      <a:gd name="connsiteY5" fmla="*/ 1123777 h 3402312"/>
                      <a:gd name="connsiteX6" fmla="*/ 185895 w 371789"/>
                      <a:gd name="connsiteY6" fmla="*/ 593771 h 3402312"/>
                      <a:gd name="connsiteX7" fmla="*/ 185895 w 371789"/>
                      <a:gd name="connsiteY7" fmla="*/ 30981 h 3402312"/>
                      <a:gd name="connsiteX8" fmla="*/ 371790 w 371789"/>
                      <a:gd name="connsiteY8" fmla="*/ 0 h 340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789" h="3402312" stroke="0" extrusionOk="0">
                        <a:moveTo>
                          <a:pt x="371789" y="3402312"/>
                        </a:moveTo>
                        <a:cubicBezTo>
                          <a:pt x="266640" y="3400781"/>
                          <a:pt x="183440" y="3389362"/>
                          <a:pt x="185894" y="3371331"/>
                        </a:cubicBezTo>
                        <a:cubicBezTo>
                          <a:pt x="330321" y="2855338"/>
                          <a:pt x="66566" y="2282329"/>
                          <a:pt x="185895" y="1732137"/>
                        </a:cubicBezTo>
                        <a:cubicBezTo>
                          <a:pt x="176970" y="1723742"/>
                          <a:pt x="99287" y="1719839"/>
                          <a:pt x="0" y="1701156"/>
                        </a:cubicBezTo>
                        <a:cubicBezTo>
                          <a:pt x="100147" y="1699777"/>
                          <a:pt x="188101" y="1688339"/>
                          <a:pt x="185895" y="1670175"/>
                        </a:cubicBezTo>
                        <a:cubicBezTo>
                          <a:pt x="126327" y="1417268"/>
                          <a:pt x="243640" y="1322892"/>
                          <a:pt x="185895" y="1156561"/>
                        </a:cubicBezTo>
                        <a:cubicBezTo>
                          <a:pt x="128150" y="990230"/>
                          <a:pt x="249876" y="701225"/>
                          <a:pt x="185895" y="577379"/>
                        </a:cubicBezTo>
                        <a:cubicBezTo>
                          <a:pt x="121914" y="453533"/>
                          <a:pt x="234692" y="235880"/>
                          <a:pt x="185895" y="30981"/>
                        </a:cubicBezTo>
                        <a:cubicBezTo>
                          <a:pt x="182517" y="19459"/>
                          <a:pt x="254112" y="-17411"/>
                          <a:pt x="371790" y="0"/>
                        </a:cubicBezTo>
                        <a:cubicBezTo>
                          <a:pt x="380546" y="1194699"/>
                          <a:pt x="328474" y="2265731"/>
                          <a:pt x="371789" y="3402312"/>
                        </a:cubicBezTo>
                        <a:close/>
                      </a:path>
                      <a:path w="371789" h="3402312" fill="none" extrusionOk="0">
                        <a:moveTo>
                          <a:pt x="371789" y="3402312"/>
                        </a:moveTo>
                        <a:cubicBezTo>
                          <a:pt x="270657" y="3398102"/>
                          <a:pt x="187120" y="3392249"/>
                          <a:pt x="185894" y="3371331"/>
                        </a:cubicBezTo>
                        <a:cubicBezTo>
                          <a:pt x="263627" y="2748120"/>
                          <a:pt x="298932" y="2205647"/>
                          <a:pt x="185895" y="1732137"/>
                        </a:cubicBezTo>
                        <a:cubicBezTo>
                          <a:pt x="176128" y="1712528"/>
                          <a:pt x="110101" y="1691927"/>
                          <a:pt x="0" y="1701156"/>
                        </a:cubicBezTo>
                        <a:cubicBezTo>
                          <a:pt x="100453" y="1700300"/>
                          <a:pt x="184117" y="1682852"/>
                          <a:pt x="185895" y="1670175"/>
                        </a:cubicBezTo>
                        <a:cubicBezTo>
                          <a:pt x="122347" y="1489616"/>
                          <a:pt x="224770" y="1358871"/>
                          <a:pt x="185895" y="1123777"/>
                        </a:cubicBezTo>
                        <a:cubicBezTo>
                          <a:pt x="147020" y="888683"/>
                          <a:pt x="203125" y="816195"/>
                          <a:pt x="185895" y="593771"/>
                        </a:cubicBezTo>
                        <a:cubicBezTo>
                          <a:pt x="168665" y="371347"/>
                          <a:pt x="201596" y="290888"/>
                          <a:pt x="185895" y="30981"/>
                        </a:cubicBezTo>
                        <a:cubicBezTo>
                          <a:pt x="191522" y="18053"/>
                          <a:pt x="268840" y="6719"/>
                          <a:pt x="371790" y="0"/>
                        </a:cubicBezTo>
                      </a:path>
                    </a:pathLst>
                  </a:custGeom>
                  <ask:type>
                    <ask:lineSketchNone/>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s-MX"/>
          </a:p>
        </p:txBody>
      </p:sp>
      <p:cxnSp>
        <p:nvCxnSpPr>
          <p:cNvPr id="27" name="Conector recto de flecha 26">
            <a:extLst>
              <a:ext uri="{FF2B5EF4-FFF2-40B4-BE49-F238E27FC236}">
                <a16:creationId xmlns:a16="http://schemas.microsoft.com/office/drawing/2014/main" id="{BB5E8C48-55F0-AE47-BB57-F6A95D4F19A7}"/>
              </a:ext>
            </a:extLst>
          </p:cNvPr>
          <p:cNvCxnSpPr>
            <a:cxnSpLocks/>
          </p:cNvCxnSpPr>
          <p:nvPr/>
        </p:nvCxnSpPr>
        <p:spPr>
          <a:xfrm>
            <a:off x="3140983" y="234290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9" name="Conector recto de flecha 38">
            <a:extLst>
              <a:ext uri="{FF2B5EF4-FFF2-40B4-BE49-F238E27FC236}">
                <a16:creationId xmlns:a16="http://schemas.microsoft.com/office/drawing/2014/main" id="{130BFC9E-77EF-E144-9F9F-A794A750B8C6}"/>
              </a:ext>
            </a:extLst>
          </p:cNvPr>
          <p:cNvCxnSpPr>
            <a:cxnSpLocks/>
          </p:cNvCxnSpPr>
          <p:nvPr/>
        </p:nvCxnSpPr>
        <p:spPr>
          <a:xfrm>
            <a:off x="6917417" y="2250342"/>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0" name="Conector recto de flecha 39">
            <a:extLst>
              <a:ext uri="{FF2B5EF4-FFF2-40B4-BE49-F238E27FC236}">
                <a16:creationId xmlns:a16="http://schemas.microsoft.com/office/drawing/2014/main" id="{BCCFFFB1-7D2B-144C-A360-F44CC94DC467}"/>
              </a:ext>
            </a:extLst>
          </p:cNvPr>
          <p:cNvCxnSpPr>
            <a:cxnSpLocks/>
          </p:cNvCxnSpPr>
          <p:nvPr/>
        </p:nvCxnSpPr>
        <p:spPr>
          <a:xfrm>
            <a:off x="3140983" y="297318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Conector recto de flecha 40">
            <a:extLst>
              <a:ext uri="{FF2B5EF4-FFF2-40B4-BE49-F238E27FC236}">
                <a16:creationId xmlns:a16="http://schemas.microsoft.com/office/drawing/2014/main" id="{684E17DB-B015-6B46-AE13-1BDEC28B0D67}"/>
              </a:ext>
            </a:extLst>
          </p:cNvPr>
          <p:cNvCxnSpPr>
            <a:cxnSpLocks/>
          </p:cNvCxnSpPr>
          <p:nvPr/>
        </p:nvCxnSpPr>
        <p:spPr>
          <a:xfrm>
            <a:off x="6917417" y="297318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Conector recto de flecha 42">
            <a:extLst>
              <a:ext uri="{FF2B5EF4-FFF2-40B4-BE49-F238E27FC236}">
                <a16:creationId xmlns:a16="http://schemas.microsoft.com/office/drawing/2014/main" id="{68FEE4C0-3B99-9C40-81C2-FA2EDEDB0847}"/>
              </a:ext>
            </a:extLst>
          </p:cNvPr>
          <p:cNvCxnSpPr>
            <a:cxnSpLocks/>
          </p:cNvCxnSpPr>
          <p:nvPr/>
        </p:nvCxnSpPr>
        <p:spPr>
          <a:xfrm>
            <a:off x="3140832" y="366572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a:extLst>
              <a:ext uri="{FF2B5EF4-FFF2-40B4-BE49-F238E27FC236}">
                <a16:creationId xmlns:a16="http://schemas.microsoft.com/office/drawing/2014/main" id="{E4286BF2-9E76-E043-B2AA-715352535688}"/>
              </a:ext>
            </a:extLst>
          </p:cNvPr>
          <p:cNvCxnSpPr>
            <a:cxnSpLocks/>
          </p:cNvCxnSpPr>
          <p:nvPr/>
        </p:nvCxnSpPr>
        <p:spPr>
          <a:xfrm>
            <a:off x="6917266" y="366572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slz="http://schemas.microsoft.com/office/powerpoint/2016/slidezoom">
        <mc:Choice Requires="pslz">
          <p:graphicFrame>
            <p:nvGraphicFramePr>
              <p:cNvPr id="15" name="Vista general de diapositiva 14">
                <a:extLst>
                  <a:ext uri="{FF2B5EF4-FFF2-40B4-BE49-F238E27FC236}">
                    <a16:creationId xmlns:a16="http://schemas.microsoft.com/office/drawing/2014/main" id="{2C827665-928D-E948-8E1D-B865373CFA32}"/>
                  </a:ext>
                </a:extLst>
              </p:cNvPr>
              <p:cNvGraphicFramePr>
                <a:graphicFrameLocks noChangeAspect="1"/>
              </p:cNvGraphicFramePr>
              <p:nvPr>
                <p:extLst>
                  <p:ext uri="{D42A27DB-BD31-4B8C-83A1-F6EECF244321}">
                    <p14:modId xmlns:p14="http://schemas.microsoft.com/office/powerpoint/2010/main" val="1864260604"/>
                  </p:ext>
                </p:extLst>
              </p:nvPr>
            </p:nvGraphicFramePr>
            <p:xfrm>
              <a:off x="2456036" y="3823438"/>
              <a:ext cx="1369589" cy="697715"/>
            </p:xfrm>
            <a:graphic>
              <a:graphicData uri="http://schemas.microsoft.com/office/powerpoint/2016/slidezoom">
                <pslz:sldZm>
                  <pslz:sldZmObj sldId="298" cId="4164352751">
                    <pslz:zmPr id="{1027DF46-A8ED-9C45-9983-B4508B87775C}" returnToParent="0" imageType="cover" transitionDur="1000">
                      <p166:blipFill xmlns:p166="http://schemas.microsoft.com/office/powerpoint/2016/6/main">
                        <a:blip r:embed="rId3"/>
                        <a:stretch>
                          <a:fillRect/>
                        </a:stretch>
                      </p166:blipFill>
                      <p166:spPr xmlns:p166="http://schemas.microsoft.com/office/powerpoint/2016/6/main">
                        <a:xfrm>
                          <a:off x="0" y="0"/>
                          <a:ext cx="1369589" cy="697715"/>
                        </a:xfrm>
                        <a:prstGeom prst="rect">
                          <a:avLst/>
                        </a:prstGeom>
                      </p166:spPr>
                    </pslz:zmPr>
                  </pslz:sldZmObj>
                </pslz:sldZm>
              </a:graphicData>
            </a:graphic>
          </p:graphicFrame>
        </mc:Choice>
        <mc:Fallback xmlns="">
          <p:pic>
            <p:nvPicPr>
              <p:cNvPr id="15" name="Vista general de diapositiva 14">
                <a:hlinkClick r:id="rId15" action="ppaction://hlinksldjump"/>
                <a:extLst>
                  <a:ext uri="{FF2B5EF4-FFF2-40B4-BE49-F238E27FC236}">
                    <a16:creationId xmlns:a16="http://schemas.microsoft.com/office/drawing/2014/main" id="{2C827665-928D-E948-8E1D-B865373CFA32}"/>
                  </a:ext>
                </a:extLst>
              </p:cNvPr>
              <p:cNvPicPr>
                <a:picLocks noGrp="1" noRot="1" noChangeAspect="1" noMove="1" noResize="1" noEditPoints="1" noAdjustHandles="1" noChangeArrowheads="1" noChangeShapeType="1"/>
              </p:cNvPicPr>
              <p:nvPr/>
            </p:nvPicPr>
            <p:blipFill>
              <a:blip r:embed="rId16"/>
              <a:stretch>
                <a:fillRect/>
              </a:stretch>
            </p:blipFill>
            <p:spPr>
              <a:xfrm>
                <a:off x="2456036" y="3823438"/>
                <a:ext cx="1369589" cy="697715"/>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2" name="Vista general de diapositiva 11">
                <a:extLst>
                  <a:ext uri="{FF2B5EF4-FFF2-40B4-BE49-F238E27FC236}">
                    <a16:creationId xmlns:a16="http://schemas.microsoft.com/office/drawing/2014/main" id="{D248246A-E989-FF45-9DA8-F2470CA4A00D}"/>
                  </a:ext>
                </a:extLst>
              </p:cNvPr>
              <p:cNvGraphicFramePr>
                <a:graphicFrameLocks noChangeAspect="1"/>
              </p:cNvGraphicFramePr>
              <p:nvPr>
                <p:extLst>
                  <p:ext uri="{D42A27DB-BD31-4B8C-83A1-F6EECF244321}">
                    <p14:modId xmlns:p14="http://schemas.microsoft.com/office/powerpoint/2010/main" val="1654520914"/>
                  </p:ext>
                </p:extLst>
              </p:nvPr>
            </p:nvGraphicFramePr>
            <p:xfrm>
              <a:off x="5691425" y="3152894"/>
              <a:ext cx="2550593" cy="693238"/>
            </p:xfrm>
            <a:graphic>
              <a:graphicData uri="http://schemas.microsoft.com/office/powerpoint/2016/slidezoom">
                <pslz:sldZm>
                  <pslz:sldZmObj sldId="309" cId="227567285">
                    <pslz:zmPr id="{E6D0708F-03B7-D84A-9238-1C8FE6B77A5A}" returnToParent="0" imageType="cover" transitionDur="1000">
                      <p166:blipFill xmlns:p166="http://schemas.microsoft.com/office/powerpoint/2016/6/main">
                        <a:blip r:embed="rId17"/>
                        <a:stretch>
                          <a:fillRect/>
                        </a:stretch>
                      </p166:blipFill>
                      <p166:spPr xmlns:p166="http://schemas.microsoft.com/office/powerpoint/2016/6/main">
                        <a:xfrm>
                          <a:off x="0" y="0"/>
                          <a:ext cx="2550593" cy="693238"/>
                        </a:xfrm>
                        <a:prstGeom prst="rect">
                          <a:avLst/>
                        </a:prstGeom>
                      </p166:spPr>
                    </pslz:zmPr>
                  </pslz:sldZmObj>
                </pslz:sldZm>
              </a:graphicData>
            </a:graphic>
          </p:graphicFrame>
        </mc:Choice>
        <mc:Fallback xmlns="">
          <p:pic>
            <p:nvPicPr>
              <p:cNvPr id="12" name="Vista general de diapositiva 11">
                <a:hlinkClick r:id="rId21" action="ppaction://hlinksldjump"/>
                <a:extLst>
                  <a:ext uri="{FF2B5EF4-FFF2-40B4-BE49-F238E27FC236}">
                    <a16:creationId xmlns:a16="http://schemas.microsoft.com/office/drawing/2014/main" id="{D248246A-E989-FF45-9DA8-F2470CA4A00D}"/>
                  </a:ext>
                </a:extLst>
              </p:cNvPr>
              <p:cNvPicPr>
                <a:picLocks noGrp="1" noRot="1" noChangeAspect="1" noMove="1" noResize="1" noEditPoints="1" noAdjustHandles="1" noChangeArrowheads="1" noChangeShapeType="1"/>
              </p:cNvPicPr>
              <p:nvPr/>
            </p:nvPicPr>
            <p:blipFill>
              <a:blip r:embed="rId13"/>
              <a:stretch>
                <a:fillRect/>
              </a:stretch>
            </p:blipFill>
            <p:spPr>
              <a:xfrm>
                <a:off x="5691425" y="3152894"/>
                <a:ext cx="2550593" cy="693238"/>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4" name="Vista general de diapositiva 13">
                <a:extLst>
                  <a:ext uri="{FF2B5EF4-FFF2-40B4-BE49-F238E27FC236}">
                    <a16:creationId xmlns:a16="http://schemas.microsoft.com/office/drawing/2014/main" id="{1B8B7015-CD41-7F4F-9D51-9DB39AA26EE2}"/>
                  </a:ext>
                </a:extLst>
              </p:cNvPr>
              <p:cNvGraphicFramePr>
                <a:graphicFrameLocks noChangeAspect="1"/>
              </p:cNvGraphicFramePr>
              <p:nvPr>
                <p:extLst>
                  <p:ext uri="{D42A27DB-BD31-4B8C-83A1-F6EECF244321}">
                    <p14:modId xmlns:p14="http://schemas.microsoft.com/office/powerpoint/2010/main" val="3926925197"/>
                  </p:ext>
                </p:extLst>
              </p:nvPr>
            </p:nvGraphicFramePr>
            <p:xfrm>
              <a:off x="6232472" y="3797506"/>
              <a:ext cx="1369588" cy="697715"/>
            </p:xfrm>
            <a:graphic>
              <a:graphicData uri="http://schemas.microsoft.com/office/powerpoint/2016/slidezoom">
                <pslz:sldZm>
                  <pslz:sldZmObj sldId="305" cId="3019812274">
                    <pslz:zmPr id="{1BC6AE37-68B9-FE40-83C1-06C7AD3D7577}" returnToParent="0" imageType="cover" transitionDur="1000">
                      <p166:blipFill xmlns:p166="http://schemas.microsoft.com/office/powerpoint/2016/6/main">
                        <a:blip r:embed="rId16"/>
                        <a:stretch>
                          <a:fillRect/>
                        </a:stretch>
                      </p166:blipFill>
                      <p166:spPr xmlns:p166="http://schemas.microsoft.com/office/powerpoint/2016/6/main">
                        <a:xfrm>
                          <a:off x="0" y="0"/>
                          <a:ext cx="1369588" cy="697715"/>
                        </a:xfrm>
                        <a:prstGeom prst="rect">
                          <a:avLst/>
                        </a:prstGeom>
                      </p166:spPr>
                    </pslz:zmPr>
                  </pslz:sldZmObj>
                </pslz:sldZm>
              </a:graphicData>
            </a:graphic>
          </p:graphicFrame>
        </mc:Choice>
        <mc:Fallback xmlns="">
          <p:pic>
            <p:nvPicPr>
              <p:cNvPr id="14" name="Vista general de diapositiva 13">
                <a:hlinkClick r:id="rId22" action="ppaction://hlinksldjump"/>
                <a:extLst>
                  <a:ext uri="{FF2B5EF4-FFF2-40B4-BE49-F238E27FC236}">
                    <a16:creationId xmlns:a16="http://schemas.microsoft.com/office/drawing/2014/main" id="{1B8B7015-CD41-7F4F-9D51-9DB39AA26EE2}"/>
                  </a:ext>
                </a:extLst>
              </p:cNvPr>
              <p:cNvPicPr>
                <a:picLocks noGrp="1" noRot="1" noChangeAspect="1" noMove="1" noResize="1" noEditPoints="1" noAdjustHandles="1" noChangeArrowheads="1" noChangeShapeType="1"/>
              </p:cNvPicPr>
              <p:nvPr/>
            </p:nvPicPr>
            <p:blipFill>
              <a:blip r:embed="rId16"/>
              <a:stretch>
                <a:fillRect/>
              </a:stretch>
            </p:blipFill>
            <p:spPr>
              <a:xfrm>
                <a:off x="6232472" y="3797506"/>
                <a:ext cx="1369588" cy="697715"/>
              </a:xfrm>
              <a:prstGeom prst="rect">
                <a:avLst/>
              </a:prstGeom>
            </p:spPr>
          </p:pic>
        </mc:Fallback>
      </mc:AlternateContent>
      <p:pic>
        <p:nvPicPr>
          <p:cNvPr id="20" name="Imagen 19">
            <a:hlinkClick r:id="" action="ppaction://hlinkshowjump?jump=nextslide"/>
            <a:extLst>
              <a:ext uri="{FF2B5EF4-FFF2-40B4-BE49-F238E27FC236}">
                <a16:creationId xmlns:a16="http://schemas.microsoft.com/office/drawing/2014/main" id="{9F8D822D-576B-4D49-8B51-2B6FB03FBF81}"/>
              </a:ext>
            </a:extLst>
          </p:cNvPr>
          <p:cNvPicPr>
            <a:picLocks noChangeAspect="1"/>
          </p:cNvPicPr>
          <p:nvPr/>
        </p:nvPicPr>
        <p:blipFill>
          <a:blip r:embed="rId23"/>
          <a:stretch>
            <a:fillRect/>
          </a:stretch>
        </p:blipFill>
        <p:spPr>
          <a:xfrm>
            <a:off x="7646083" y="3972829"/>
            <a:ext cx="823475" cy="595283"/>
          </a:xfrm>
          <a:prstGeom prst="rect">
            <a:avLst/>
          </a:prstGeom>
        </p:spPr>
      </p:pic>
      <mc:AlternateContent xmlns:mc="http://schemas.openxmlformats.org/markup-compatibility/2006" xmlns:pslz="http://schemas.microsoft.com/office/powerpoint/2016/slidezoom">
        <mc:Choice Requires="pslz">
          <p:graphicFrame>
            <p:nvGraphicFramePr>
              <p:cNvPr id="11" name="Vista general de diapositiva 10">
                <a:extLst>
                  <a:ext uri="{FF2B5EF4-FFF2-40B4-BE49-F238E27FC236}">
                    <a16:creationId xmlns:a16="http://schemas.microsoft.com/office/drawing/2014/main" id="{01D58314-6AC2-DB4A-AC89-1338867112E9}"/>
                  </a:ext>
                </a:extLst>
              </p:cNvPr>
              <p:cNvGraphicFramePr>
                <a:graphicFrameLocks noChangeAspect="1"/>
              </p:cNvGraphicFramePr>
              <p:nvPr>
                <p:extLst>
                  <p:ext uri="{D42A27DB-BD31-4B8C-83A1-F6EECF244321}">
                    <p14:modId xmlns:p14="http://schemas.microsoft.com/office/powerpoint/2010/main" val="1900687773"/>
                  </p:ext>
                </p:extLst>
              </p:nvPr>
            </p:nvGraphicFramePr>
            <p:xfrm>
              <a:off x="5415663" y="2466961"/>
              <a:ext cx="3102115" cy="680952"/>
            </p:xfrm>
            <a:graphic>
              <a:graphicData uri="http://schemas.microsoft.com/office/powerpoint/2016/slidezoom">
                <pslz:sldZm>
                  <pslz:sldZmObj sldId="365" cId="3177741810">
                    <pslz:zmPr id="{5B0BB1B7-D998-E541-86C3-F53BD6759191}" returnToParent="0" imageType="cover" transitionDur="1000">
                      <p166:blipFill xmlns:p166="http://schemas.microsoft.com/office/powerpoint/2016/6/main">
                        <a:blip r:embed="rId24"/>
                        <a:stretch>
                          <a:fillRect/>
                        </a:stretch>
                      </p166:blipFill>
                      <p166:spPr xmlns:p166="http://schemas.microsoft.com/office/powerpoint/2016/6/main">
                        <a:xfrm>
                          <a:off x="0" y="0"/>
                          <a:ext cx="3102115" cy="680952"/>
                        </a:xfrm>
                        <a:prstGeom prst="rect">
                          <a:avLst/>
                        </a:prstGeom>
                      </p166:spPr>
                    </pslz:zmPr>
                  </pslz:sldZmObj>
                </pslz:sldZm>
              </a:graphicData>
            </a:graphic>
          </p:graphicFrame>
        </mc:Choice>
        <mc:Fallback xmlns="">
          <p:pic>
            <p:nvPicPr>
              <p:cNvPr id="11" name="Vista general de diapositiva 10">
                <a:extLst>
                  <a:ext uri="{FF2B5EF4-FFF2-40B4-BE49-F238E27FC236}">
                    <a16:creationId xmlns:a16="http://schemas.microsoft.com/office/drawing/2014/main" id="{01D58314-6AC2-DB4A-AC89-1338867112E9}"/>
                  </a:ext>
                </a:extLst>
              </p:cNvPr>
              <p:cNvPicPr>
                <a:picLocks noGrp="1" noRot="1" noChangeAspect="1" noMove="1" noResize="1" noEditPoints="1" noAdjustHandles="1" noChangeArrowheads="1" noChangeShapeType="1"/>
              </p:cNvPicPr>
              <p:nvPr/>
            </p:nvPicPr>
            <p:blipFill>
              <a:blip r:embed="rId27"/>
              <a:stretch>
                <a:fillRect/>
              </a:stretch>
            </p:blipFill>
            <p:spPr>
              <a:xfrm>
                <a:off x="5415663" y="2466961"/>
                <a:ext cx="3102115" cy="680952"/>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7AE27F8F-FEF8-0E48-9FFE-41167C71E23C}"/>
                  </a:ext>
                </a:extLst>
              </p:cNvPr>
              <p:cNvGraphicFramePr>
                <a:graphicFrameLocks noChangeAspect="1"/>
              </p:cNvGraphicFramePr>
              <p:nvPr>
                <p:extLst>
                  <p:ext uri="{D42A27DB-BD31-4B8C-83A1-F6EECF244321}">
                    <p14:modId xmlns:p14="http://schemas.microsoft.com/office/powerpoint/2010/main" val="1846117177"/>
                  </p:ext>
                </p:extLst>
              </p:nvPr>
            </p:nvGraphicFramePr>
            <p:xfrm>
              <a:off x="1633229" y="2480952"/>
              <a:ext cx="3102111" cy="680951"/>
            </p:xfrm>
            <a:graphic>
              <a:graphicData uri="http://schemas.microsoft.com/office/powerpoint/2016/slidezoom">
                <pslz:sldZm>
                  <pslz:sldZmObj sldId="363" cId="3041860994">
                    <pslz:zmPr id="{BB792518-1535-C347-9C79-E36B73DFBBED}" returnToParent="0" imageType="cover" transitionDur="1000">
                      <p166:blipFill xmlns:p166="http://schemas.microsoft.com/office/powerpoint/2016/6/main">
                        <a:blip r:embed="rId27"/>
                        <a:stretch>
                          <a:fillRect/>
                        </a:stretch>
                      </p166:blipFill>
                      <p166:spPr xmlns:p166="http://schemas.microsoft.com/office/powerpoint/2016/6/main">
                        <a:xfrm>
                          <a:off x="0" y="0"/>
                          <a:ext cx="3102111" cy="680951"/>
                        </a:xfrm>
                        <a:prstGeom prst="rect">
                          <a:avLst/>
                        </a:prstGeom>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7AE27F8F-FEF8-0E48-9FFE-41167C71E23C}"/>
                  </a:ext>
                </a:extLst>
              </p:cNvPr>
              <p:cNvPicPr>
                <a:picLocks noGrp="1" noRot="1" noChangeAspect="1" noMove="1" noResize="1" noEditPoints="1" noAdjustHandles="1" noChangeArrowheads="1" noChangeShapeType="1"/>
              </p:cNvPicPr>
              <p:nvPr/>
            </p:nvPicPr>
            <p:blipFill>
              <a:blip r:embed="rId26"/>
              <a:stretch>
                <a:fillRect/>
              </a:stretch>
            </p:blipFill>
            <p:spPr>
              <a:xfrm>
                <a:off x="1633229" y="2480952"/>
                <a:ext cx="3102111" cy="680951"/>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9" name="Vista general de diapositiva 18">
                <a:extLst>
                  <a:ext uri="{FF2B5EF4-FFF2-40B4-BE49-F238E27FC236}">
                    <a16:creationId xmlns:a16="http://schemas.microsoft.com/office/drawing/2014/main" id="{72BCD0FC-DFE3-784D-AC4E-FA28EF5833A6}"/>
                  </a:ext>
                </a:extLst>
              </p:cNvPr>
              <p:cNvGraphicFramePr>
                <a:graphicFrameLocks noChangeAspect="1"/>
              </p:cNvGraphicFramePr>
              <p:nvPr>
                <p:extLst>
                  <p:ext uri="{D42A27DB-BD31-4B8C-83A1-F6EECF244321}">
                    <p14:modId xmlns:p14="http://schemas.microsoft.com/office/powerpoint/2010/main" val="3281000722"/>
                  </p:ext>
                </p:extLst>
              </p:nvPr>
            </p:nvGraphicFramePr>
            <p:xfrm>
              <a:off x="2099376" y="503106"/>
              <a:ext cx="5859647" cy="994626"/>
            </p:xfrm>
            <a:graphic>
              <a:graphicData uri="http://schemas.microsoft.com/office/powerpoint/2016/slidezoom">
                <pslz:sldZm>
                  <pslz:sldZmObj sldId="287" cId="2550087902">
                    <pslz:zmPr id="{DC3482FE-6F7B-B048-AC5D-7A49A251E93C}" returnToParent="0" imageType="cover" transitionDur="1000">
                      <p166:blipFill xmlns:p166="http://schemas.microsoft.com/office/powerpoint/2016/6/main">
                        <a:blip r:embed="rId28"/>
                        <a:stretch>
                          <a:fillRect/>
                        </a:stretch>
                      </p166:blipFill>
                      <p166:spPr xmlns:p166="http://schemas.microsoft.com/office/powerpoint/2016/6/main">
                        <a:xfrm>
                          <a:off x="0" y="0"/>
                          <a:ext cx="5859647" cy="994626"/>
                        </a:xfrm>
                        <a:prstGeom prst="rect">
                          <a:avLst/>
                        </a:prstGeom>
                      </p166:spPr>
                    </pslz:zmPr>
                  </pslz:sldZmObj>
                </pslz:sldZm>
              </a:graphicData>
            </a:graphic>
          </p:graphicFrame>
        </mc:Choice>
        <mc:Fallback xmlns="">
          <p:pic>
            <p:nvPicPr>
              <p:cNvPr id="19" name="Vista general de diapositiva 18">
                <a:extLst>
                  <a:ext uri="{FF2B5EF4-FFF2-40B4-BE49-F238E27FC236}">
                    <a16:creationId xmlns:a16="http://schemas.microsoft.com/office/drawing/2014/main" id="{72BCD0FC-DFE3-784D-AC4E-FA28EF5833A6}"/>
                  </a:ext>
                </a:extLst>
              </p:cNvPr>
              <p:cNvPicPr>
                <a:picLocks noGrp="1" noRot="1" noChangeAspect="1" noMove="1" noResize="1" noEditPoints="1" noAdjustHandles="1" noChangeArrowheads="1" noChangeShapeType="1"/>
              </p:cNvPicPr>
              <p:nvPr/>
            </p:nvPicPr>
            <p:blipFill>
              <a:blip r:embed="rId29"/>
              <a:stretch>
                <a:fillRect/>
              </a:stretch>
            </p:blipFill>
            <p:spPr>
              <a:xfrm>
                <a:off x="2099376" y="503106"/>
                <a:ext cx="5859647" cy="994626"/>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1" name="Vista general de diapositiva 20">
                <a:extLst>
                  <a:ext uri="{FF2B5EF4-FFF2-40B4-BE49-F238E27FC236}">
                    <a16:creationId xmlns:a16="http://schemas.microsoft.com/office/drawing/2014/main" id="{41B0B01D-30AC-D445-AC62-87BC394EA3AE}"/>
                  </a:ext>
                </a:extLst>
              </p:cNvPr>
              <p:cNvGraphicFramePr>
                <a:graphicFrameLocks noChangeAspect="1"/>
              </p:cNvGraphicFramePr>
              <p:nvPr>
                <p:extLst>
                  <p:ext uri="{D42A27DB-BD31-4B8C-83A1-F6EECF244321}">
                    <p14:modId xmlns:p14="http://schemas.microsoft.com/office/powerpoint/2010/main" val="34893858"/>
                  </p:ext>
                </p:extLst>
              </p:nvPr>
            </p:nvGraphicFramePr>
            <p:xfrm>
              <a:off x="1655799" y="1856645"/>
              <a:ext cx="2932953" cy="762106"/>
            </p:xfrm>
            <a:graphic>
              <a:graphicData uri="http://schemas.microsoft.com/office/powerpoint/2016/slidezoom">
                <pslz:sldZm>
                  <pslz:sldZmObj sldId="300" cId="2836005009">
                    <pslz:zmPr id="{4968893A-6CAF-E64B-9268-029B7FD81917}" returnToParent="0" imageType="cover" transitionDur="1000">
                      <p166:blipFill xmlns:p166="http://schemas.microsoft.com/office/powerpoint/2016/6/main">
                        <a:blip r:embed="rId30"/>
                        <a:stretch>
                          <a:fillRect/>
                        </a:stretch>
                      </p166:blipFill>
                      <p166:spPr xmlns:p166="http://schemas.microsoft.com/office/powerpoint/2016/6/main">
                        <a:xfrm>
                          <a:off x="0" y="0"/>
                          <a:ext cx="2932953" cy="762106"/>
                        </a:xfrm>
                        <a:prstGeom prst="rect">
                          <a:avLst/>
                        </a:prstGeom>
                      </p166:spPr>
                    </pslz:zmPr>
                  </pslz:sldZmObj>
                </pslz:sldZm>
              </a:graphicData>
            </a:graphic>
          </p:graphicFrame>
        </mc:Choice>
        <mc:Fallback xmlns="">
          <p:pic>
            <p:nvPicPr>
              <p:cNvPr id="21" name="Vista general de diapositiva 20">
                <a:extLst>
                  <a:ext uri="{FF2B5EF4-FFF2-40B4-BE49-F238E27FC236}">
                    <a16:creationId xmlns:a16="http://schemas.microsoft.com/office/drawing/2014/main" id="{41B0B01D-30AC-D445-AC62-87BC394EA3AE}"/>
                  </a:ext>
                </a:extLst>
              </p:cNvPr>
              <p:cNvPicPr>
                <a:picLocks noGrp="1" noRot="1" noChangeAspect="1" noMove="1" noResize="1" noEditPoints="1" noAdjustHandles="1" noChangeArrowheads="1" noChangeShapeType="1"/>
              </p:cNvPicPr>
              <p:nvPr/>
            </p:nvPicPr>
            <p:blipFill>
              <a:blip r:embed="rId31"/>
              <a:stretch>
                <a:fillRect/>
              </a:stretch>
            </p:blipFill>
            <p:spPr>
              <a:xfrm>
                <a:off x="1655799" y="1856645"/>
                <a:ext cx="2932953" cy="762106"/>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2" name="Vista general de diapositiva 21">
                <a:extLst>
                  <a:ext uri="{FF2B5EF4-FFF2-40B4-BE49-F238E27FC236}">
                    <a16:creationId xmlns:a16="http://schemas.microsoft.com/office/drawing/2014/main" id="{21A40B6F-18F5-4348-95FF-547F29358317}"/>
                  </a:ext>
                </a:extLst>
              </p:cNvPr>
              <p:cNvGraphicFramePr>
                <a:graphicFrameLocks noChangeAspect="1"/>
              </p:cNvGraphicFramePr>
              <p:nvPr>
                <p:extLst>
                  <p:ext uri="{D42A27DB-BD31-4B8C-83A1-F6EECF244321}">
                    <p14:modId xmlns:p14="http://schemas.microsoft.com/office/powerpoint/2010/main" val="3795695289"/>
                  </p:ext>
                </p:extLst>
              </p:nvPr>
            </p:nvGraphicFramePr>
            <p:xfrm>
              <a:off x="5364974" y="1875001"/>
              <a:ext cx="3104584" cy="782071"/>
            </p:xfrm>
            <a:graphic>
              <a:graphicData uri="http://schemas.microsoft.com/office/powerpoint/2016/slidezoom">
                <pslz:sldZm>
                  <pslz:sldZmObj sldId="302" cId="3207473999">
                    <pslz:zmPr id="{45B3E3C4-798F-6844-8192-ED2AEE7B0398}" returnToParent="0" imageType="cover" transitionDur="1000">
                      <p166:blipFill xmlns:p166="http://schemas.microsoft.com/office/powerpoint/2016/6/main">
                        <a:blip r:embed="rId32"/>
                        <a:stretch>
                          <a:fillRect/>
                        </a:stretch>
                      </p166:blipFill>
                      <p166:spPr xmlns:p166="http://schemas.microsoft.com/office/powerpoint/2016/6/main">
                        <a:xfrm>
                          <a:off x="0" y="0"/>
                          <a:ext cx="3104584" cy="782071"/>
                        </a:xfrm>
                        <a:prstGeom prst="rect">
                          <a:avLst/>
                        </a:prstGeom>
                      </p166:spPr>
                    </pslz:zmPr>
                  </pslz:sldZmObj>
                </pslz:sldZm>
              </a:graphicData>
            </a:graphic>
          </p:graphicFrame>
        </mc:Choice>
        <mc:Fallback xmlns="">
          <p:pic>
            <p:nvPicPr>
              <p:cNvPr id="22" name="Vista general de diapositiva 21">
                <a:extLst>
                  <a:ext uri="{FF2B5EF4-FFF2-40B4-BE49-F238E27FC236}">
                    <a16:creationId xmlns:a16="http://schemas.microsoft.com/office/drawing/2014/main" id="{21A40B6F-18F5-4348-95FF-547F29358317}"/>
                  </a:ext>
                </a:extLst>
              </p:cNvPr>
              <p:cNvPicPr>
                <a:picLocks noGrp="1" noRot="1" noChangeAspect="1" noMove="1" noResize="1" noEditPoints="1" noAdjustHandles="1" noChangeArrowheads="1" noChangeShapeType="1"/>
              </p:cNvPicPr>
              <p:nvPr/>
            </p:nvPicPr>
            <p:blipFill>
              <a:blip r:embed="rId33"/>
              <a:stretch>
                <a:fillRect/>
              </a:stretch>
            </p:blipFill>
            <p:spPr>
              <a:xfrm>
                <a:off x="5364974" y="1875001"/>
                <a:ext cx="3104584" cy="782071"/>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B4343485-EE18-DF40-A8F2-D8AFBDA5629E}"/>
                  </a:ext>
                </a:extLst>
              </p:cNvPr>
              <p:cNvGraphicFramePr>
                <a:graphicFrameLocks noChangeAspect="1"/>
              </p:cNvGraphicFramePr>
              <p:nvPr>
                <p:extLst>
                  <p:ext uri="{D42A27DB-BD31-4B8C-83A1-F6EECF244321}">
                    <p14:modId xmlns:p14="http://schemas.microsoft.com/office/powerpoint/2010/main" val="542317220"/>
                  </p:ext>
                </p:extLst>
              </p:nvPr>
            </p:nvGraphicFramePr>
            <p:xfrm>
              <a:off x="1997830" y="3182009"/>
              <a:ext cx="2286000" cy="621323"/>
            </p:xfrm>
            <a:graphic>
              <a:graphicData uri="http://schemas.microsoft.com/office/powerpoint/2016/slidezoom">
                <pslz:sldZm>
                  <pslz:sldZmObj sldId="412" cId="2710034551">
                    <pslz:zmPr id="{46C9CBCF-1BB0-0A41-8433-20C643434C19}" returnToParent="0" imageType="cover" transitionDur="1000">
                      <p166:blipFill xmlns:p166="http://schemas.microsoft.com/office/powerpoint/2016/6/main">
                        <a:blip r:embed="rId13"/>
                        <a:stretch>
                          <a:fillRect/>
                        </a:stretch>
                      </p166:blipFill>
                      <p166:spPr xmlns:p166="http://schemas.microsoft.com/office/powerpoint/2016/6/main">
                        <a:xfrm>
                          <a:off x="0" y="0"/>
                          <a:ext cx="2286000" cy="621323"/>
                        </a:xfrm>
                        <a:prstGeom prst="rect">
                          <a:avLst/>
                        </a:prstGeom>
                      </p166:spPr>
                    </pslz:zmPr>
                  </pslz:sldZmObj>
                </pslz:sldZm>
              </a:graphicData>
            </a:graphic>
          </p:graphicFrame>
        </mc:Choice>
        <mc:Fallback xmlns="">
          <p:pic>
            <p:nvPicPr>
              <p:cNvPr id="3" name="Vista general de diapositiva 2">
                <a:hlinkClick r:id="rId34" action="ppaction://hlinksldjump"/>
                <a:extLst>
                  <a:ext uri="{FF2B5EF4-FFF2-40B4-BE49-F238E27FC236}">
                    <a16:creationId xmlns:a16="http://schemas.microsoft.com/office/drawing/2014/main" id="{B4343485-EE18-DF40-A8F2-D8AFBDA5629E}"/>
                  </a:ext>
                </a:extLst>
              </p:cNvPr>
              <p:cNvPicPr>
                <a:picLocks noGrp="1" noRot="1" noChangeAspect="1" noMove="1" noResize="1" noEditPoints="1" noAdjustHandles="1" noChangeArrowheads="1" noChangeShapeType="1"/>
              </p:cNvPicPr>
              <p:nvPr/>
            </p:nvPicPr>
            <p:blipFill>
              <a:blip r:embed="rId35"/>
              <a:stretch>
                <a:fillRect/>
              </a:stretch>
            </p:blipFill>
            <p:spPr>
              <a:xfrm>
                <a:off x="1997830" y="3182009"/>
                <a:ext cx="2286000" cy="621323"/>
              </a:xfrm>
              <a:prstGeom prst="rect">
                <a:avLst/>
              </a:prstGeom>
            </p:spPr>
          </p:pic>
        </mc:Fallback>
      </mc:AlternateContent>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5" name="Abrir llave 24">
            <a:extLst>
              <a:ext uri="{FF2B5EF4-FFF2-40B4-BE49-F238E27FC236}">
                <a16:creationId xmlns:a16="http://schemas.microsoft.com/office/drawing/2014/main" id="{393A9444-A68C-9A47-81DF-53A79E150EE5}"/>
              </a:ext>
            </a:extLst>
          </p:cNvPr>
          <p:cNvSpPr/>
          <p:nvPr/>
        </p:nvSpPr>
        <p:spPr>
          <a:xfrm rot="5400000">
            <a:off x="4843306" y="-277976"/>
            <a:ext cx="371789" cy="3776434"/>
          </a:xfrm>
          <a:prstGeom prst="leftBrace">
            <a:avLst/>
          </a:prstGeom>
          <a:ln w="28575">
            <a:solidFill>
              <a:schemeClr val="tx1">
                <a:lumMod val="75000"/>
                <a:lumOff val="25000"/>
              </a:schemeClr>
            </a:solidFill>
            <a:prstDash val="sysDash"/>
            <a:extLst>
              <a:ext uri="{C807C97D-BFC1-408E-A445-0C87EB9F89A2}">
                <ask:lineSketchStyleProps xmlns:ask="http://schemas.microsoft.com/office/drawing/2018/sketchyshapes" sd="1219033472">
                  <a:custGeom>
                    <a:avLst/>
                    <a:gdLst>
                      <a:gd name="connsiteX0" fmla="*/ 371789 w 371789"/>
                      <a:gd name="connsiteY0" fmla="*/ 3402312 h 3402312"/>
                      <a:gd name="connsiteX1" fmla="*/ 185894 w 371789"/>
                      <a:gd name="connsiteY1" fmla="*/ 3371331 h 3402312"/>
                      <a:gd name="connsiteX2" fmla="*/ 185895 w 371789"/>
                      <a:gd name="connsiteY2" fmla="*/ 1732137 h 3402312"/>
                      <a:gd name="connsiteX3" fmla="*/ 0 w 371789"/>
                      <a:gd name="connsiteY3" fmla="*/ 1701156 h 3402312"/>
                      <a:gd name="connsiteX4" fmla="*/ 185895 w 371789"/>
                      <a:gd name="connsiteY4" fmla="*/ 1670175 h 3402312"/>
                      <a:gd name="connsiteX5" fmla="*/ 185895 w 371789"/>
                      <a:gd name="connsiteY5" fmla="*/ 1156561 h 3402312"/>
                      <a:gd name="connsiteX6" fmla="*/ 185895 w 371789"/>
                      <a:gd name="connsiteY6" fmla="*/ 577379 h 3402312"/>
                      <a:gd name="connsiteX7" fmla="*/ 185895 w 371789"/>
                      <a:gd name="connsiteY7" fmla="*/ 30981 h 3402312"/>
                      <a:gd name="connsiteX8" fmla="*/ 371790 w 371789"/>
                      <a:gd name="connsiteY8" fmla="*/ 0 h 3402312"/>
                      <a:gd name="connsiteX9" fmla="*/ 371789 w 371789"/>
                      <a:gd name="connsiteY9" fmla="*/ 3402312 h 3402312"/>
                      <a:gd name="connsiteX0" fmla="*/ 371789 w 371789"/>
                      <a:gd name="connsiteY0" fmla="*/ 3402312 h 3402312"/>
                      <a:gd name="connsiteX1" fmla="*/ 185894 w 371789"/>
                      <a:gd name="connsiteY1" fmla="*/ 3371331 h 3402312"/>
                      <a:gd name="connsiteX2" fmla="*/ 185895 w 371789"/>
                      <a:gd name="connsiteY2" fmla="*/ 1732137 h 3402312"/>
                      <a:gd name="connsiteX3" fmla="*/ 0 w 371789"/>
                      <a:gd name="connsiteY3" fmla="*/ 1701156 h 3402312"/>
                      <a:gd name="connsiteX4" fmla="*/ 185895 w 371789"/>
                      <a:gd name="connsiteY4" fmla="*/ 1670175 h 3402312"/>
                      <a:gd name="connsiteX5" fmla="*/ 185895 w 371789"/>
                      <a:gd name="connsiteY5" fmla="*/ 1123777 h 3402312"/>
                      <a:gd name="connsiteX6" fmla="*/ 185895 w 371789"/>
                      <a:gd name="connsiteY6" fmla="*/ 593771 h 3402312"/>
                      <a:gd name="connsiteX7" fmla="*/ 185895 w 371789"/>
                      <a:gd name="connsiteY7" fmla="*/ 30981 h 3402312"/>
                      <a:gd name="connsiteX8" fmla="*/ 371790 w 371789"/>
                      <a:gd name="connsiteY8" fmla="*/ 0 h 340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789" h="3402312" stroke="0" extrusionOk="0">
                        <a:moveTo>
                          <a:pt x="371789" y="3402312"/>
                        </a:moveTo>
                        <a:cubicBezTo>
                          <a:pt x="266640" y="3400781"/>
                          <a:pt x="183440" y="3389362"/>
                          <a:pt x="185894" y="3371331"/>
                        </a:cubicBezTo>
                        <a:cubicBezTo>
                          <a:pt x="330321" y="2855338"/>
                          <a:pt x="66566" y="2282329"/>
                          <a:pt x="185895" y="1732137"/>
                        </a:cubicBezTo>
                        <a:cubicBezTo>
                          <a:pt x="176970" y="1723742"/>
                          <a:pt x="99287" y="1719839"/>
                          <a:pt x="0" y="1701156"/>
                        </a:cubicBezTo>
                        <a:cubicBezTo>
                          <a:pt x="100147" y="1699777"/>
                          <a:pt x="188101" y="1688339"/>
                          <a:pt x="185895" y="1670175"/>
                        </a:cubicBezTo>
                        <a:cubicBezTo>
                          <a:pt x="126327" y="1417268"/>
                          <a:pt x="243640" y="1322892"/>
                          <a:pt x="185895" y="1156561"/>
                        </a:cubicBezTo>
                        <a:cubicBezTo>
                          <a:pt x="128150" y="990230"/>
                          <a:pt x="249876" y="701225"/>
                          <a:pt x="185895" y="577379"/>
                        </a:cubicBezTo>
                        <a:cubicBezTo>
                          <a:pt x="121914" y="453533"/>
                          <a:pt x="234692" y="235880"/>
                          <a:pt x="185895" y="30981"/>
                        </a:cubicBezTo>
                        <a:cubicBezTo>
                          <a:pt x="182517" y="19459"/>
                          <a:pt x="254112" y="-17411"/>
                          <a:pt x="371790" y="0"/>
                        </a:cubicBezTo>
                        <a:cubicBezTo>
                          <a:pt x="380546" y="1194699"/>
                          <a:pt x="328474" y="2265731"/>
                          <a:pt x="371789" y="3402312"/>
                        </a:cubicBezTo>
                        <a:close/>
                      </a:path>
                      <a:path w="371789" h="3402312" fill="none" extrusionOk="0">
                        <a:moveTo>
                          <a:pt x="371789" y="3402312"/>
                        </a:moveTo>
                        <a:cubicBezTo>
                          <a:pt x="270657" y="3398102"/>
                          <a:pt x="187120" y="3392249"/>
                          <a:pt x="185894" y="3371331"/>
                        </a:cubicBezTo>
                        <a:cubicBezTo>
                          <a:pt x="263627" y="2748120"/>
                          <a:pt x="298932" y="2205647"/>
                          <a:pt x="185895" y="1732137"/>
                        </a:cubicBezTo>
                        <a:cubicBezTo>
                          <a:pt x="176128" y="1712528"/>
                          <a:pt x="110101" y="1691927"/>
                          <a:pt x="0" y="1701156"/>
                        </a:cubicBezTo>
                        <a:cubicBezTo>
                          <a:pt x="100453" y="1700300"/>
                          <a:pt x="184117" y="1682852"/>
                          <a:pt x="185895" y="1670175"/>
                        </a:cubicBezTo>
                        <a:cubicBezTo>
                          <a:pt x="122347" y="1489616"/>
                          <a:pt x="224770" y="1358871"/>
                          <a:pt x="185895" y="1123777"/>
                        </a:cubicBezTo>
                        <a:cubicBezTo>
                          <a:pt x="147020" y="888683"/>
                          <a:pt x="203125" y="816195"/>
                          <a:pt x="185895" y="593771"/>
                        </a:cubicBezTo>
                        <a:cubicBezTo>
                          <a:pt x="168665" y="371347"/>
                          <a:pt x="201596" y="290888"/>
                          <a:pt x="185895" y="30981"/>
                        </a:cubicBezTo>
                        <a:cubicBezTo>
                          <a:pt x="191522" y="18053"/>
                          <a:pt x="268840" y="6719"/>
                          <a:pt x="371790" y="0"/>
                        </a:cubicBezTo>
                      </a:path>
                    </a:pathLst>
                  </a:custGeom>
                  <ask:type>
                    <ask:lineSketchNone/>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s-MX"/>
          </a:p>
        </p:txBody>
      </p:sp>
      <p:cxnSp>
        <p:nvCxnSpPr>
          <p:cNvPr id="27" name="Conector recto de flecha 26">
            <a:extLst>
              <a:ext uri="{FF2B5EF4-FFF2-40B4-BE49-F238E27FC236}">
                <a16:creationId xmlns:a16="http://schemas.microsoft.com/office/drawing/2014/main" id="{BB5E8C48-55F0-AE47-BB57-F6A95D4F19A7}"/>
              </a:ext>
            </a:extLst>
          </p:cNvPr>
          <p:cNvCxnSpPr>
            <a:cxnSpLocks/>
          </p:cNvCxnSpPr>
          <p:nvPr/>
        </p:nvCxnSpPr>
        <p:spPr>
          <a:xfrm>
            <a:off x="3140983" y="234290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9" name="Conector recto de flecha 38">
            <a:extLst>
              <a:ext uri="{FF2B5EF4-FFF2-40B4-BE49-F238E27FC236}">
                <a16:creationId xmlns:a16="http://schemas.microsoft.com/office/drawing/2014/main" id="{130BFC9E-77EF-E144-9F9F-A794A750B8C6}"/>
              </a:ext>
            </a:extLst>
          </p:cNvPr>
          <p:cNvCxnSpPr>
            <a:cxnSpLocks/>
          </p:cNvCxnSpPr>
          <p:nvPr/>
        </p:nvCxnSpPr>
        <p:spPr>
          <a:xfrm>
            <a:off x="6917417" y="2250342"/>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0" name="Conector recto de flecha 39">
            <a:extLst>
              <a:ext uri="{FF2B5EF4-FFF2-40B4-BE49-F238E27FC236}">
                <a16:creationId xmlns:a16="http://schemas.microsoft.com/office/drawing/2014/main" id="{BCCFFFB1-7D2B-144C-A360-F44CC94DC467}"/>
              </a:ext>
            </a:extLst>
          </p:cNvPr>
          <p:cNvCxnSpPr>
            <a:cxnSpLocks/>
          </p:cNvCxnSpPr>
          <p:nvPr/>
        </p:nvCxnSpPr>
        <p:spPr>
          <a:xfrm>
            <a:off x="3140983" y="297318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Conector recto de flecha 40">
            <a:extLst>
              <a:ext uri="{FF2B5EF4-FFF2-40B4-BE49-F238E27FC236}">
                <a16:creationId xmlns:a16="http://schemas.microsoft.com/office/drawing/2014/main" id="{684E17DB-B015-6B46-AE13-1BDEC28B0D67}"/>
              </a:ext>
            </a:extLst>
          </p:cNvPr>
          <p:cNvCxnSpPr>
            <a:cxnSpLocks/>
          </p:cNvCxnSpPr>
          <p:nvPr/>
        </p:nvCxnSpPr>
        <p:spPr>
          <a:xfrm>
            <a:off x="6917417" y="297318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Conector recto de flecha 42">
            <a:extLst>
              <a:ext uri="{FF2B5EF4-FFF2-40B4-BE49-F238E27FC236}">
                <a16:creationId xmlns:a16="http://schemas.microsoft.com/office/drawing/2014/main" id="{68FEE4C0-3B99-9C40-81C2-FA2EDEDB0847}"/>
              </a:ext>
            </a:extLst>
          </p:cNvPr>
          <p:cNvCxnSpPr>
            <a:cxnSpLocks/>
          </p:cNvCxnSpPr>
          <p:nvPr/>
        </p:nvCxnSpPr>
        <p:spPr>
          <a:xfrm>
            <a:off x="3140832" y="366572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a:extLst>
              <a:ext uri="{FF2B5EF4-FFF2-40B4-BE49-F238E27FC236}">
                <a16:creationId xmlns:a16="http://schemas.microsoft.com/office/drawing/2014/main" id="{E4286BF2-9E76-E043-B2AA-715352535688}"/>
              </a:ext>
            </a:extLst>
          </p:cNvPr>
          <p:cNvCxnSpPr>
            <a:cxnSpLocks/>
          </p:cNvCxnSpPr>
          <p:nvPr/>
        </p:nvCxnSpPr>
        <p:spPr>
          <a:xfrm>
            <a:off x="6917266" y="366572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E9FD8453-B70A-9147-9F7D-89B9CE082733}"/>
                  </a:ext>
                </a:extLst>
              </p:cNvPr>
              <p:cNvGraphicFramePr>
                <a:graphicFrameLocks noChangeAspect="1"/>
              </p:cNvGraphicFramePr>
              <p:nvPr>
                <p:extLst>
                  <p:ext uri="{D42A27DB-BD31-4B8C-83A1-F6EECF244321}">
                    <p14:modId xmlns:p14="http://schemas.microsoft.com/office/powerpoint/2010/main" val="3708521527"/>
                  </p:ext>
                </p:extLst>
              </p:nvPr>
            </p:nvGraphicFramePr>
            <p:xfrm>
              <a:off x="1498272" y="2493641"/>
              <a:ext cx="3285116" cy="721123"/>
            </p:xfrm>
            <a:graphic>
              <a:graphicData uri="http://schemas.microsoft.com/office/powerpoint/2016/slidezoom">
                <pslz:sldZm>
                  <pslz:sldZmObj sldId="366" cId="2578033846">
                    <pslz:zmPr id="{81EE5B62-6D2E-374E-8758-EAECE0D097A7}" returnToParent="0" imageType="cover" transitionDur="1000">
                      <p166:blipFill xmlns:p166="http://schemas.microsoft.com/office/powerpoint/2016/6/main">
                        <a:blip r:embed="rId3"/>
                        <a:stretch>
                          <a:fillRect/>
                        </a:stretch>
                      </p166:blipFill>
                      <p166:spPr xmlns:p166="http://schemas.microsoft.com/office/powerpoint/2016/6/main">
                        <a:xfrm>
                          <a:off x="0" y="0"/>
                          <a:ext cx="3285116" cy="721123"/>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E9FD8453-B70A-9147-9F7D-89B9CE082733}"/>
                  </a:ext>
                </a:extLst>
              </p:cNvPr>
              <p:cNvPicPr>
                <a:picLocks noGrp="1" noRot="1" noChangeAspect="1" noMove="1" noResize="1" noEditPoints="1" noAdjustHandles="1" noChangeArrowheads="1" noChangeShapeType="1"/>
              </p:cNvPicPr>
              <p:nvPr/>
            </p:nvPicPr>
            <p:blipFill>
              <a:blip r:embed="rId18"/>
              <a:stretch>
                <a:fillRect/>
              </a:stretch>
            </p:blipFill>
            <p:spPr>
              <a:xfrm>
                <a:off x="1498272" y="2493641"/>
                <a:ext cx="3285116" cy="721123"/>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3" name="Vista general de diapositiva 12">
                <a:extLst>
                  <a:ext uri="{FF2B5EF4-FFF2-40B4-BE49-F238E27FC236}">
                    <a16:creationId xmlns:a16="http://schemas.microsoft.com/office/drawing/2014/main" id="{B7F1F9CD-1F4F-854A-8D54-F8674A9A9960}"/>
                  </a:ext>
                </a:extLst>
              </p:cNvPr>
              <p:cNvGraphicFramePr>
                <a:graphicFrameLocks noChangeAspect="1"/>
              </p:cNvGraphicFramePr>
              <p:nvPr>
                <p:extLst>
                  <p:ext uri="{D42A27DB-BD31-4B8C-83A1-F6EECF244321}">
                    <p14:modId xmlns:p14="http://schemas.microsoft.com/office/powerpoint/2010/main" val="3563685971"/>
                  </p:ext>
                </p:extLst>
              </p:nvPr>
            </p:nvGraphicFramePr>
            <p:xfrm>
              <a:off x="1906958" y="3145740"/>
              <a:ext cx="2467743" cy="670720"/>
            </p:xfrm>
            <a:graphic>
              <a:graphicData uri="http://schemas.microsoft.com/office/powerpoint/2016/slidezoom">
                <pslz:sldZm>
                  <pslz:sldZmObj sldId="338" cId="3969901890">
                    <pslz:zmPr id="{1E6609A0-517A-6F41-9EC2-4429462AD8D7}" returnToParent="0" imageType="cover" transitionDur="1000">
                      <p166:blipFill xmlns:p166="http://schemas.microsoft.com/office/powerpoint/2016/6/main">
                        <a:blip r:embed="rId19"/>
                        <a:stretch>
                          <a:fillRect/>
                        </a:stretch>
                      </p166:blipFill>
                      <p166:spPr xmlns:p166="http://schemas.microsoft.com/office/powerpoint/2016/6/main">
                        <a:xfrm>
                          <a:off x="0" y="0"/>
                          <a:ext cx="2467743" cy="670720"/>
                        </a:xfrm>
                        <a:prstGeom prst="rect">
                          <a:avLst/>
                        </a:prstGeom>
                      </p166:spPr>
                    </pslz:zmPr>
                  </pslz:sldZmObj>
                </pslz:sldZm>
              </a:graphicData>
            </a:graphic>
          </p:graphicFrame>
        </mc:Choice>
        <mc:Fallback xmlns="">
          <p:pic>
            <p:nvPicPr>
              <p:cNvPr id="13" name="Vista general de diapositiva 12">
                <a:hlinkClick r:id="rId20" action="ppaction://hlinksldjump"/>
                <a:extLst>
                  <a:ext uri="{FF2B5EF4-FFF2-40B4-BE49-F238E27FC236}">
                    <a16:creationId xmlns:a16="http://schemas.microsoft.com/office/drawing/2014/main" id="{B7F1F9CD-1F4F-854A-8D54-F8674A9A9960}"/>
                  </a:ext>
                </a:extLst>
              </p:cNvPr>
              <p:cNvPicPr>
                <a:picLocks noGrp="1" noRot="1" noChangeAspect="1" noMove="1" noResize="1" noEditPoints="1" noAdjustHandles="1" noChangeArrowheads="1" noChangeShapeType="1"/>
              </p:cNvPicPr>
              <p:nvPr/>
            </p:nvPicPr>
            <p:blipFill>
              <a:blip r:embed="rId21"/>
              <a:stretch>
                <a:fillRect/>
              </a:stretch>
            </p:blipFill>
            <p:spPr>
              <a:xfrm>
                <a:off x="1906958" y="3145740"/>
                <a:ext cx="2467743" cy="670720"/>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26673AFE-8AD5-6445-9F04-20F8C2B3E4BF}"/>
                  </a:ext>
                </a:extLst>
              </p:cNvPr>
              <p:cNvGraphicFramePr>
                <a:graphicFrameLocks noChangeAspect="1"/>
              </p:cNvGraphicFramePr>
              <p:nvPr>
                <p:extLst>
                  <p:ext uri="{D42A27DB-BD31-4B8C-83A1-F6EECF244321}">
                    <p14:modId xmlns:p14="http://schemas.microsoft.com/office/powerpoint/2010/main" val="2167236085"/>
                  </p:ext>
                </p:extLst>
              </p:nvPr>
            </p:nvGraphicFramePr>
            <p:xfrm>
              <a:off x="2456036" y="3820039"/>
              <a:ext cx="1369586" cy="697714"/>
            </p:xfrm>
            <a:graphic>
              <a:graphicData uri="http://schemas.microsoft.com/office/powerpoint/2016/slidezoom">
                <pslz:sldZm>
                  <pslz:sldZmObj sldId="342" cId="2601616181">
                    <pslz:zmPr id="{EF4C2049-F8E3-884B-9335-2C925B7F335C}" returnToParent="0" imageType="cover" transitionDur="1000">
                      <p166:blipFill xmlns:p166="http://schemas.microsoft.com/office/powerpoint/2016/6/main">
                        <a:blip r:embed="rId22"/>
                        <a:stretch>
                          <a:fillRect/>
                        </a:stretch>
                      </p166:blipFill>
                      <p166:spPr xmlns:p166="http://schemas.microsoft.com/office/powerpoint/2016/6/main">
                        <a:xfrm>
                          <a:off x="0" y="0"/>
                          <a:ext cx="1369586" cy="697714"/>
                        </a:xfrm>
                        <a:prstGeom prst="rect">
                          <a:avLst/>
                        </a:prstGeom>
                      </p166:spPr>
                    </pslz:zmPr>
                  </pslz:sldZmObj>
                </pslz:sldZm>
              </a:graphicData>
            </a:graphic>
          </p:graphicFrame>
        </mc:Choice>
        <mc:Fallback xmlns="">
          <p:pic>
            <p:nvPicPr>
              <p:cNvPr id="18" name="Vista general de diapositiva 17">
                <a:hlinkClick r:id="rId23" action="ppaction://hlinksldjump"/>
                <a:extLst>
                  <a:ext uri="{FF2B5EF4-FFF2-40B4-BE49-F238E27FC236}">
                    <a16:creationId xmlns:a16="http://schemas.microsoft.com/office/drawing/2014/main" id="{26673AFE-8AD5-6445-9F04-20F8C2B3E4BF}"/>
                  </a:ext>
                </a:extLst>
              </p:cNvPr>
              <p:cNvPicPr>
                <a:picLocks noGrp="1" noRot="1" noChangeAspect="1" noMove="1" noResize="1" noEditPoints="1" noAdjustHandles="1" noChangeArrowheads="1" noChangeShapeType="1"/>
              </p:cNvPicPr>
              <p:nvPr/>
            </p:nvPicPr>
            <p:blipFill>
              <a:blip r:embed="rId24"/>
              <a:stretch>
                <a:fillRect/>
              </a:stretch>
            </p:blipFill>
            <p:spPr>
              <a:xfrm>
                <a:off x="2456036" y="3820039"/>
                <a:ext cx="1369586" cy="697714"/>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1" name="Vista general de diapositiva 20">
                <a:extLst>
                  <a:ext uri="{FF2B5EF4-FFF2-40B4-BE49-F238E27FC236}">
                    <a16:creationId xmlns:a16="http://schemas.microsoft.com/office/drawing/2014/main" id="{04E56BC8-639E-7544-A68D-6793C1BC7529}"/>
                  </a:ext>
                </a:extLst>
              </p:cNvPr>
              <p:cNvGraphicFramePr>
                <a:graphicFrameLocks noChangeAspect="1"/>
              </p:cNvGraphicFramePr>
              <p:nvPr>
                <p:extLst>
                  <p:ext uri="{D42A27DB-BD31-4B8C-83A1-F6EECF244321}">
                    <p14:modId xmlns:p14="http://schemas.microsoft.com/office/powerpoint/2010/main" val="3450497877"/>
                  </p:ext>
                </p:extLst>
              </p:nvPr>
            </p:nvGraphicFramePr>
            <p:xfrm>
              <a:off x="5274719" y="2411147"/>
              <a:ext cx="3285091" cy="721118"/>
            </p:xfrm>
            <a:graphic>
              <a:graphicData uri="http://schemas.microsoft.com/office/powerpoint/2016/slidezoom">
                <pslz:sldZm>
                  <pslz:sldZmObj sldId="336" cId="4221578964">
                    <pslz:zmPr id="{70E027F0-9E0C-F94C-AE27-2CCAAEB10559}" returnToParent="0" imageType="cover" transitionDur="1000">
                      <p166:blipFill xmlns:p166="http://schemas.microsoft.com/office/powerpoint/2016/6/main">
                        <a:blip r:embed="rId18"/>
                        <a:stretch>
                          <a:fillRect/>
                        </a:stretch>
                      </p166:blipFill>
                      <p166:spPr xmlns:p166="http://schemas.microsoft.com/office/powerpoint/2016/6/main">
                        <a:xfrm>
                          <a:off x="0" y="0"/>
                          <a:ext cx="3285091" cy="721118"/>
                        </a:xfrm>
                        <a:prstGeom prst="rect">
                          <a:avLst/>
                        </a:prstGeom>
                      </p166:spPr>
                    </pslz:zmPr>
                  </pslz:sldZmObj>
                </pslz:sldZm>
              </a:graphicData>
            </a:graphic>
          </p:graphicFrame>
        </mc:Choice>
        <mc:Fallback xmlns="">
          <p:pic>
            <p:nvPicPr>
              <p:cNvPr id="21" name="Vista general de diapositiva 20">
                <a:extLst>
                  <a:ext uri="{FF2B5EF4-FFF2-40B4-BE49-F238E27FC236}">
                    <a16:creationId xmlns:a16="http://schemas.microsoft.com/office/drawing/2014/main" id="{04E56BC8-639E-7544-A68D-6793C1BC7529}"/>
                  </a:ext>
                </a:extLst>
              </p:cNvPr>
              <p:cNvPicPr>
                <a:picLocks noGrp="1" noRot="1" noChangeAspect="1" noMove="1" noResize="1" noEditPoints="1" noAdjustHandles="1" noChangeArrowheads="1" noChangeShapeType="1"/>
              </p:cNvPicPr>
              <p:nvPr/>
            </p:nvPicPr>
            <p:blipFill>
              <a:blip r:embed="rId18"/>
              <a:stretch>
                <a:fillRect/>
              </a:stretch>
            </p:blipFill>
            <p:spPr>
              <a:xfrm>
                <a:off x="5274719" y="2411147"/>
                <a:ext cx="3285091" cy="721118"/>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4" name="Vista general de diapositiva 23">
                <a:extLst>
                  <a:ext uri="{FF2B5EF4-FFF2-40B4-BE49-F238E27FC236}">
                    <a16:creationId xmlns:a16="http://schemas.microsoft.com/office/drawing/2014/main" id="{9931F8B7-FFC2-994A-B882-C1348EA6EF17}"/>
                  </a:ext>
                </a:extLst>
              </p:cNvPr>
              <p:cNvGraphicFramePr>
                <a:graphicFrameLocks noChangeAspect="1"/>
              </p:cNvGraphicFramePr>
              <p:nvPr>
                <p:extLst>
                  <p:ext uri="{D42A27DB-BD31-4B8C-83A1-F6EECF244321}">
                    <p14:modId xmlns:p14="http://schemas.microsoft.com/office/powerpoint/2010/main" val="3579969902"/>
                  </p:ext>
                </p:extLst>
              </p:nvPr>
            </p:nvGraphicFramePr>
            <p:xfrm>
              <a:off x="5774264" y="3195137"/>
              <a:ext cx="2286000" cy="621323"/>
            </p:xfrm>
            <a:graphic>
              <a:graphicData uri="http://schemas.microsoft.com/office/powerpoint/2016/slidezoom">
                <pslz:sldZm>
                  <pslz:sldZmObj sldId="350" cId="2785920360">
                    <pslz:zmPr id="{60E5ED3D-D8E8-4E4D-8332-4DF0CB13C80F}" returnToParent="0" imageType="cover" transitionDur="1000">
                      <p166:blipFill xmlns:p166="http://schemas.microsoft.com/office/powerpoint/2016/6/main">
                        <a:blip r:embed="rId19"/>
                        <a:stretch>
                          <a:fillRect/>
                        </a:stretch>
                      </p166:blipFill>
                      <p166:spPr xmlns:p166="http://schemas.microsoft.com/office/powerpoint/2016/6/main">
                        <a:xfrm>
                          <a:off x="0" y="0"/>
                          <a:ext cx="2286000" cy="621323"/>
                        </a:xfrm>
                        <a:prstGeom prst="rect">
                          <a:avLst/>
                        </a:prstGeom>
                      </p166:spPr>
                    </pslz:zmPr>
                  </pslz:sldZmObj>
                </pslz:sldZm>
              </a:graphicData>
            </a:graphic>
          </p:graphicFrame>
        </mc:Choice>
        <mc:Fallback xmlns="">
          <p:pic>
            <p:nvPicPr>
              <p:cNvPr id="24" name="Vista general de diapositiva 23">
                <a:hlinkClick r:id="rId25" action="ppaction://hlinksldjump"/>
                <a:extLst>
                  <a:ext uri="{FF2B5EF4-FFF2-40B4-BE49-F238E27FC236}">
                    <a16:creationId xmlns:a16="http://schemas.microsoft.com/office/drawing/2014/main" id="{9931F8B7-FFC2-994A-B882-C1348EA6EF17}"/>
                  </a:ext>
                </a:extLst>
              </p:cNvPr>
              <p:cNvPicPr>
                <a:picLocks noGrp="1" noRot="1" noChangeAspect="1" noMove="1" noResize="1" noEditPoints="1" noAdjustHandles="1" noChangeArrowheads="1" noChangeShapeType="1"/>
              </p:cNvPicPr>
              <p:nvPr/>
            </p:nvPicPr>
            <p:blipFill>
              <a:blip r:embed="rId21"/>
              <a:stretch>
                <a:fillRect/>
              </a:stretch>
            </p:blipFill>
            <p:spPr>
              <a:xfrm>
                <a:off x="5774264" y="3195137"/>
                <a:ext cx="2286000" cy="621323"/>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8" name="Vista general de diapositiva 27">
                <a:extLst>
                  <a:ext uri="{FF2B5EF4-FFF2-40B4-BE49-F238E27FC236}">
                    <a16:creationId xmlns:a16="http://schemas.microsoft.com/office/drawing/2014/main" id="{F3FF2AD9-3BB1-B24A-880A-FC29CAA63344}"/>
                  </a:ext>
                </a:extLst>
              </p:cNvPr>
              <p:cNvGraphicFramePr>
                <a:graphicFrameLocks noChangeAspect="1"/>
              </p:cNvGraphicFramePr>
              <p:nvPr>
                <p:extLst>
                  <p:ext uri="{D42A27DB-BD31-4B8C-83A1-F6EECF244321}">
                    <p14:modId xmlns:p14="http://schemas.microsoft.com/office/powerpoint/2010/main" val="4135576383"/>
                  </p:ext>
                </p:extLst>
              </p:nvPr>
            </p:nvGraphicFramePr>
            <p:xfrm>
              <a:off x="6232473" y="3836087"/>
              <a:ext cx="1369585" cy="697713"/>
            </p:xfrm>
            <a:graphic>
              <a:graphicData uri="http://schemas.microsoft.com/office/powerpoint/2016/slidezoom">
                <pslz:sldZm>
                  <pslz:sldZmObj sldId="343" cId="2062657071">
                    <pslz:zmPr id="{707E3B0C-F91F-7F4C-8F06-6A2F588A238D}" returnToParent="0" imageType="cover" transitionDur="1000">
                      <p166:blipFill xmlns:p166="http://schemas.microsoft.com/office/powerpoint/2016/6/main">
                        <a:blip r:embed="rId24"/>
                        <a:stretch>
                          <a:fillRect/>
                        </a:stretch>
                      </p166:blipFill>
                      <p166:spPr xmlns:p166="http://schemas.microsoft.com/office/powerpoint/2016/6/main">
                        <a:xfrm>
                          <a:off x="0" y="0"/>
                          <a:ext cx="1369585" cy="697713"/>
                        </a:xfrm>
                        <a:prstGeom prst="rect">
                          <a:avLst/>
                        </a:prstGeom>
                      </p166:spPr>
                    </pslz:zmPr>
                  </pslz:sldZmObj>
                </pslz:sldZm>
              </a:graphicData>
            </a:graphic>
          </p:graphicFrame>
        </mc:Choice>
        <mc:Fallback xmlns="">
          <p:pic>
            <p:nvPicPr>
              <p:cNvPr id="28" name="Vista general de diapositiva 27">
                <a:hlinkClick r:id="rId26" action="ppaction://hlinksldjump"/>
                <a:extLst>
                  <a:ext uri="{FF2B5EF4-FFF2-40B4-BE49-F238E27FC236}">
                    <a16:creationId xmlns:a16="http://schemas.microsoft.com/office/drawing/2014/main" id="{F3FF2AD9-3BB1-B24A-880A-FC29CAA63344}"/>
                  </a:ext>
                </a:extLst>
              </p:cNvPr>
              <p:cNvPicPr>
                <a:picLocks noGrp="1" noRot="1" noChangeAspect="1" noMove="1" noResize="1" noEditPoints="1" noAdjustHandles="1" noChangeArrowheads="1" noChangeShapeType="1"/>
              </p:cNvPicPr>
              <p:nvPr/>
            </p:nvPicPr>
            <p:blipFill>
              <a:blip r:embed="rId24"/>
              <a:stretch>
                <a:fillRect/>
              </a:stretch>
            </p:blipFill>
            <p:spPr>
              <a:xfrm>
                <a:off x="6232473" y="3836087"/>
                <a:ext cx="1369585" cy="697713"/>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3" name="Vista general de diapositiva 22">
                <a:extLst>
                  <a:ext uri="{FF2B5EF4-FFF2-40B4-BE49-F238E27FC236}">
                    <a16:creationId xmlns:a16="http://schemas.microsoft.com/office/drawing/2014/main" id="{19FC419A-5450-7445-AE91-DC86CA50CF67}"/>
                  </a:ext>
                </a:extLst>
              </p:cNvPr>
              <p:cNvGraphicFramePr>
                <a:graphicFrameLocks noChangeAspect="1"/>
              </p:cNvGraphicFramePr>
              <p:nvPr>
                <p:extLst>
                  <p:ext uri="{D42A27DB-BD31-4B8C-83A1-F6EECF244321}">
                    <p14:modId xmlns:p14="http://schemas.microsoft.com/office/powerpoint/2010/main" val="3281000722"/>
                  </p:ext>
                </p:extLst>
              </p:nvPr>
            </p:nvGraphicFramePr>
            <p:xfrm>
              <a:off x="2099376" y="503106"/>
              <a:ext cx="5859647" cy="994626"/>
            </p:xfrm>
            <a:graphic>
              <a:graphicData uri="http://schemas.microsoft.com/office/powerpoint/2016/slidezoom">
                <pslz:sldZm>
                  <pslz:sldZmObj sldId="287" cId="2550087902">
                    <pslz:zmPr id="{DC3482FE-6F7B-B048-AC5D-7A49A251E93C}" returnToParent="0" imageType="cover" transitionDur="1000">
                      <p166:blipFill xmlns:p166="http://schemas.microsoft.com/office/powerpoint/2016/6/main">
                        <a:blip r:embed="rId27"/>
                        <a:stretch>
                          <a:fillRect/>
                        </a:stretch>
                      </p166:blipFill>
                      <p166:spPr xmlns:p166="http://schemas.microsoft.com/office/powerpoint/2016/6/main">
                        <a:xfrm>
                          <a:off x="0" y="0"/>
                          <a:ext cx="5859647" cy="994626"/>
                        </a:xfrm>
                        <a:prstGeom prst="rect">
                          <a:avLst/>
                        </a:prstGeom>
                      </p166:spPr>
                    </pslz:zmPr>
                  </pslz:sldZmObj>
                </pslz:sldZm>
              </a:graphicData>
            </a:graphic>
          </p:graphicFrame>
        </mc:Choice>
        <mc:Fallback xmlns="">
          <p:pic>
            <p:nvPicPr>
              <p:cNvPr id="23" name="Vista general de diapositiva 22">
                <a:extLst>
                  <a:ext uri="{FF2B5EF4-FFF2-40B4-BE49-F238E27FC236}">
                    <a16:creationId xmlns:a16="http://schemas.microsoft.com/office/drawing/2014/main" id="{19FC419A-5450-7445-AE91-DC86CA50CF67}"/>
                  </a:ext>
                </a:extLst>
              </p:cNvPr>
              <p:cNvPicPr>
                <a:picLocks noGrp="1" noRot="1" noChangeAspect="1" noMove="1" noResize="1" noEditPoints="1" noAdjustHandles="1" noChangeArrowheads="1" noChangeShapeType="1"/>
              </p:cNvPicPr>
              <p:nvPr/>
            </p:nvPicPr>
            <p:blipFill>
              <a:blip r:embed="rId28"/>
              <a:stretch>
                <a:fillRect/>
              </a:stretch>
            </p:blipFill>
            <p:spPr>
              <a:xfrm>
                <a:off x="2099376" y="503106"/>
                <a:ext cx="5859647" cy="994626"/>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6" name="Vista general de diapositiva 25">
                <a:extLst>
                  <a:ext uri="{FF2B5EF4-FFF2-40B4-BE49-F238E27FC236}">
                    <a16:creationId xmlns:a16="http://schemas.microsoft.com/office/drawing/2014/main" id="{D97031B2-369A-D840-9B9D-0B8C97964600}"/>
                  </a:ext>
                </a:extLst>
              </p:cNvPr>
              <p:cNvGraphicFramePr>
                <a:graphicFrameLocks noChangeAspect="1"/>
              </p:cNvGraphicFramePr>
              <p:nvPr>
                <p:extLst>
                  <p:ext uri="{D42A27DB-BD31-4B8C-83A1-F6EECF244321}">
                    <p14:modId xmlns:p14="http://schemas.microsoft.com/office/powerpoint/2010/main" val="1460923862"/>
                  </p:ext>
                </p:extLst>
              </p:nvPr>
            </p:nvGraphicFramePr>
            <p:xfrm>
              <a:off x="1639467" y="1825018"/>
              <a:ext cx="3002726" cy="780236"/>
            </p:xfrm>
            <a:graphic>
              <a:graphicData uri="http://schemas.microsoft.com/office/powerpoint/2016/slidezoom">
                <pslz:sldZm>
                  <pslz:sldZmObj sldId="330" cId="3080922563">
                    <pslz:zmPr id="{4B919497-0223-4149-8353-FE93F6C6C3AC}" returnToParent="0" imageType="cover" transitionDur="1000">
                      <p166:blipFill xmlns:p166="http://schemas.microsoft.com/office/powerpoint/2016/6/main">
                        <a:blip r:embed="rId29"/>
                        <a:stretch>
                          <a:fillRect/>
                        </a:stretch>
                      </p166:blipFill>
                      <p166:spPr xmlns:p166="http://schemas.microsoft.com/office/powerpoint/2016/6/main">
                        <a:xfrm>
                          <a:off x="0" y="0"/>
                          <a:ext cx="3002726" cy="780236"/>
                        </a:xfrm>
                        <a:prstGeom prst="rect">
                          <a:avLst/>
                        </a:prstGeom>
                      </p166:spPr>
                    </pslz:zmPr>
                  </pslz:sldZmObj>
                </pslz:sldZm>
              </a:graphicData>
            </a:graphic>
          </p:graphicFrame>
        </mc:Choice>
        <mc:Fallback xmlns="">
          <p:pic>
            <p:nvPicPr>
              <p:cNvPr id="26" name="Vista general de diapositiva 25">
                <a:extLst>
                  <a:ext uri="{FF2B5EF4-FFF2-40B4-BE49-F238E27FC236}">
                    <a16:creationId xmlns:a16="http://schemas.microsoft.com/office/drawing/2014/main" id="{D97031B2-369A-D840-9B9D-0B8C97964600}"/>
                  </a:ext>
                </a:extLst>
              </p:cNvPr>
              <p:cNvPicPr>
                <a:picLocks noGrp="1" noRot="1" noChangeAspect="1" noMove="1" noResize="1" noEditPoints="1" noAdjustHandles="1" noChangeArrowheads="1" noChangeShapeType="1"/>
              </p:cNvPicPr>
              <p:nvPr/>
            </p:nvPicPr>
            <p:blipFill>
              <a:blip r:embed="rId30"/>
              <a:stretch>
                <a:fillRect/>
              </a:stretch>
            </p:blipFill>
            <p:spPr>
              <a:xfrm>
                <a:off x="1639467" y="1825018"/>
                <a:ext cx="3002726" cy="780236"/>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9" name="Vista general de diapositiva 28">
                <a:extLst>
                  <a:ext uri="{FF2B5EF4-FFF2-40B4-BE49-F238E27FC236}">
                    <a16:creationId xmlns:a16="http://schemas.microsoft.com/office/drawing/2014/main" id="{14692350-0C92-6144-860B-D5E14B770A6C}"/>
                  </a:ext>
                </a:extLst>
              </p:cNvPr>
              <p:cNvGraphicFramePr>
                <a:graphicFrameLocks noChangeAspect="1"/>
              </p:cNvGraphicFramePr>
              <p:nvPr>
                <p:extLst>
                  <p:ext uri="{D42A27DB-BD31-4B8C-83A1-F6EECF244321}">
                    <p14:modId xmlns:p14="http://schemas.microsoft.com/office/powerpoint/2010/main" val="3733348960"/>
                  </p:ext>
                </p:extLst>
              </p:nvPr>
            </p:nvGraphicFramePr>
            <p:xfrm>
              <a:off x="5448256" y="1833425"/>
              <a:ext cx="2938018" cy="763422"/>
            </p:xfrm>
            <a:graphic>
              <a:graphicData uri="http://schemas.microsoft.com/office/powerpoint/2016/slidezoom">
                <pslz:sldZm>
                  <pslz:sldZmObj sldId="331" cId="3870555074">
                    <pslz:zmPr id="{4526E19A-F237-4F46-87F2-E368769086F1}" returnToParent="0" imageType="cover" transitionDur="1000">
                      <p166:blipFill xmlns:p166="http://schemas.microsoft.com/office/powerpoint/2016/6/main">
                        <a:blip r:embed="rId31"/>
                        <a:stretch>
                          <a:fillRect/>
                        </a:stretch>
                      </p166:blipFill>
                      <p166:spPr xmlns:p166="http://schemas.microsoft.com/office/powerpoint/2016/6/main">
                        <a:xfrm>
                          <a:off x="0" y="0"/>
                          <a:ext cx="2938018" cy="763422"/>
                        </a:xfrm>
                        <a:prstGeom prst="rect">
                          <a:avLst/>
                        </a:prstGeom>
                      </p166:spPr>
                    </pslz:zmPr>
                  </pslz:sldZmObj>
                </pslz:sldZm>
              </a:graphicData>
            </a:graphic>
          </p:graphicFrame>
        </mc:Choice>
        <mc:Fallback xmlns="">
          <p:pic>
            <p:nvPicPr>
              <p:cNvPr id="29" name="Vista general de diapositiva 28">
                <a:extLst>
                  <a:ext uri="{FF2B5EF4-FFF2-40B4-BE49-F238E27FC236}">
                    <a16:creationId xmlns:a16="http://schemas.microsoft.com/office/drawing/2014/main" id="{14692350-0C92-6144-860B-D5E14B770A6C}"/>
                  </a:ext>
                </a:extLst>
              </p:cNvPr>
              <p:cNvPicPr>
                <a:picLocks noGrp="1" noRot="1" noChangeAspect="1" noMove="1" noResize="1" noEditPoints="1" noAdjustHandles="1" noChangeArrowheads="1" noChangeShapeType="1"/>
              </p:cNvPicPr>
              <p:nvPr/>
            </p:nvPicPr>
            <p:blipFill>
              <a:blip r:embed="rId32"/>
              <a:stretch>
                <a:fillRect/>
              </a:stretch>
            </p:blipFill>
            <p:spPr>
              <a:xfrm>
                <a:off x="5448256" y="1833425"/>
                <a:ext cx="2938018" cy="763422"/>
              </a:xfrm>
              <a:prstGeom prst="rect">
                <a:avLst/>
              </a:prstGeom>
            </p:spPr>
          </p:pic>
        </mc:Fallback>
      </mc:AlternateContent>
      <p:pic>
        <p:nvPicPr>
          <p:cNvPr id="22" name="Imagen 21">
            <a:hlinkClick r:id="" action="ppaction://hlinkshowjump?jump=previousslide"/>
            <a:extLst>
              <a:ext uri="{FF2B5EF4-FFF2-40B4-BE49-F238E27FC236}">
                <a16:creationId xmlns:a16="http://schemas.microsoft.com/office/drawing/2014/main" id="{45F9157B-D44A-4D49-B49C-A195D4E094DD}"/>
              </a:ext>
            </a:extLst>
          </p:cNvPr>
          <p:cNvPicPr>
            <a:picLocks noChangeAspect="1"/>
          </p:cNvPicPr>
          <p:nvPr/>
        </p:nvPicPr>
        <p:blipFill>
          <a:blip r:embed="rId33"/>
          <a:stretch>
            <a:fillRect/>
          </a:stretch>
        </p:blipFill>
        <p:spPr>
          <a:xfrm>
            <a:off x="1372397" y="3980450"/>
            <a:ext cx="854336" cy="563085"/>
          </a:xfrm>
          <a:prstGeom prst="rect">
            <a:avLst/>
          </a:prstGeom>
        </p:spPr>
      </p:pic>
      <p:pic>
        <p:nvPicPr>
          <p:cNvPr id="30" name="Imagen 29">
            <a:hlinkClick r:id="" action="ppaction://hlinkshowjump?jump=nextslide"/>
            <a:extLst>
              <a:ext uri="{FF2B5EF4-FFF2-40B4-BE49-F238E27FC236}">
                <a16:creationId xmlns:a16="http://schemas.microsoft.com/office/drawing/2014/main" id="{60B1D160-E46D-5D44-A978-FFDB977272C4}"/>
              </a:ext>
            </a:extLst>
          </p:cNvPr>
          <p:cNvPicPr>
            <a:picLocks noChangeAspect="1"/>
          </p:cNvPicPr>
          <p:nvPr/>
        </p:nvPicPr>
        <p:blipFill>
          <a:blip r:embed="rId34"/>
          <a:stretch>
            <a:fillRect/>
          </a:stretch>
        </p:blipFill>
        <p:spPr>
          <a:xfrm>
            <a:off x="7636656" y="4003794"/>
            <a:ext cx="823475" cy="595283"/>
          </a:xfrm>
          <a:prstGeom prst="rect">
            <a:avLst/>
          </a:prstGeom>
        </p:spPr>
      </p:pic>
    </p:spTree>
    <p:extLst>
      <p:ext uri="{BB962C8B-B14F-4D97-AF65-F5344CB8AC3E}">
        <p14:creationId xmlns:p14="http://schemas.microsoft.com/office/powerpoint/2010/main" val="3261047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5" name="Abrir llave 24">
            <a:extLst>
              <a:ext uri="{FF2B5EF4-FFF2-40B4-BE49-F238E27FC236}">
                <a16:creationId xmlns:a16="http://schemas.microsoft.com/office/drawing/2014/main" id="{393A9444-A68C-9A47-81DF-53A79E150EE5}"/>
              </a:ext>
            </a:extLst>
          </p:cNvPr>
          <p:cNvSpPr/>
          <p:nvPr/>
        </p:nvSpPr>
        <p:spPr>
          <a:xfrm rot="5400000">
            <a:off x="4843306" y="-277976"/>
            <a:ext cx="371789" cy="3776434"/>
          </a:xfrm>
          <a:prstGeom prst="leftBrace">
            <a:avLst/>
          </a:prstGeom>
          <a:ln w="28575">
            <a:solidFill>
              <a:schemeClr val="tx1">
                <a:lumMod val="75000"/>
                <a:lumOff val="25000"/>
              </a:schemeClr>
            </a:solidFill>
            <a:prstDash val="sysDash"/>
            <a:extLst>
              <a:ext uri="{C807C97D-BFC1-408E-A445-0C87EB9F89A2}">
                <ask:lineSketchStyleProps xmlns:ask="http://schemas.microsoft.com/office/drawing/2018/sketchyshapes" sd="1219033472">
                  <a:custGeom>
                    <a:avLst/>
                    <a:gdLst>
                      <a:gd name="connsiteX0" fmla="*/ 371789 w 371789"/>
                      <a:gd name="connsiteY0" fmla="*/ 3402312 h 3402312"/>
                      <a:gd name="connsiteX1" fmla="*/ 185894 w 371789"/>
                      <a:gd name="connsiteY1" fmla="*/ 3371331 h 3402312"/>
                      <a:gd name="connsiteX2" fmla="*/ 185895 w 371789"/>
                      <a:gd name="connsiteY2" fmla="*/ 1732137 h 3402312"/>
                      <a:gd name="connsiteX3" fmla="*/ 0 w 371789"/>
                      <a:gd name="connsiteY3" fmla="*/ 1701156 h 3402312"/>
                      <a:gd name="connsiteX4" fmla="*/ 185895 w 371789"/>
                      <a:gd name="connsiteY4" fmla="*/ 1670175 h 3402312"/>
                      <a:gd name="connsiteX5" fmla="*/ 185895 w 371789"/>
                      <a:gd name="connsiteY5" fmla="*/ 1156561 h 3402312"/>
                      <a:gd name="connsiteX6" fmla="*/ 185895 w 371789"/>
                      <a:gd name="connsiteY6" fmla="*/ 577379 h 3402312"/>
                      <a:gd name="connsiteX7" fmla="*/ 185895 w 371789"/>
                      <a:gd name="connsiteY7" fmla="*/ 30981 h 3402312"/>
                      <a:gd name="connsiteX8" fmla="*/ 371790 w 371789"/>
                      <a:gd name="connsiteY8" fmla="*/ 0 h 3402312"/>
                      <a:gd name="connsiteX9" fmla="*/ 371789 w 371789"/>
                      <a:gd name="connsiteY9" fmla="*/ 3402312 h 3402312"/>
                      <a:gd name="connsiteX0" fmla="*/ 371789 w 371789"/>
                      <a:gd name="connsiteY0" fmla="*/ 3402312 h 3402312"/>
                      <a:gd name="connsiteX1" fmla="*/ 185894 w 371789"/>
                      <a:gd name="connsiteY1" fmla="*/ 3371331 h 3402312"/>
                      <a:gd name="connsiteX2" fmla="*/ 185895 w 371789"/>
                      <a:gd name="connsiteY2" fmla="*/ 1732137 h 3402312"/>
                      <a:gd name="connsiteX3" fmla="*/ 0 w 371789"/>
                      <a:gd name="connsiteY3" fmla="*/ 1701156 h 3402312"/>
                      <a:gd name="connsiteX4" fmla="*/ 185895 w 371789"/>
                      <a:gd name="connsiteY4" fmla="*/ 1670175 h 3402312"/>
                      <a:gd name="connsiteX5" fmla="*/ 185895 w 371789"/>
                      <a:gd name="connsiteY5" fmla="*/ 1123777 h 3402312"/>
                      <a:gd name="connsiteX6" fmla="*/ 185895 w 371789"/>
                      <a:gd name="connsiteY6" fmla="*/ 593771 h 3402312"/>
                      <a:gd name="connsiteX7" fmla="*/ 185895 w 371789"/>
                      <a:gd name="connsiteY7" fmla="*/ 30981 h 3402312"/>
                      <a:gd name="connsiteX8" fmla="*/ 371790 w 371789"/>
                      <a:gd name="connsiteY8" fmla="*/ 0 h 340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789" h="3402312" stroke="0" extrusionOk="0">
                        <a:moveTo>
                          <a:pt x="371789" y="3402312"/>
                        </a:moveTo>
                        <a:cubicBezTo>
                          <a:pt x="266640" y="3400781"/>
                          <a:pt x="183440" y="3389362"/>
                          <a:pt x="185894" y="3371331"/>
                        </a:cubicBezTo>
                        <a:cubicBezTo>
                          <a:pt x="330321" y="2855338"/>
                          <a:pt x="66566" y="2282329"/>
                          <a:pt x="185895" y="1732137"/>
                        </a:cubicBezTo>
                        <a:cubicBezTo>
                          <a:pt x="176970" y="1723742"/>
                          <a:pt x="99287" y="1719839"/>
                          <a:pt x="0" y="1701156"/>
                        </a:cubicBezTo>
                        <a:cubicBezTo>
                          <a:pt x="100147" y="1699777"/>
                          <a:pt x="188101" y="1688339"/>
                          <a:pt x="185895" y="1670175"/>
                        </a:cubicBezTo>
                        <a:cubicBezTo>
                          <a:pt x="126327" y="1417268"/>
                          <a:pt x="243640" y="1322892"/>
                          <a:pt x="185895" y="1156561"/>
                        </a:cubicBezTo>
                        <a:cubicBezTo>
                          <a:pt x="128150" y="990230"/>
                          <a:pt x="249876" y="701225"/>
                          <a:pt x="185895" y="577379"/>
                        </a:cubicBezTo>
                        <a:cubicBezTo>
                          <a:pt x="121914" y="453533"/>
                          <a:pt x="234692" y="235880"/>
                          <a:pt x="185895" y="30981"/>
                        </a:cubicBezTo>
                        <a:cubicBezTo>
                          <a:pt x="182517" y="19459"/>
                          <a:pt x="254112" y="-17411"/>
                          <a:pt x="371790" y="0"/>
                        </a:cubicBezTo>
                        <a:cubicBezTo>
                          <a:pt x="380546" y="1194699"/>
                          <a:pt x="328474" y="2265731"/>
                          <a:pt x="371789" y="3402312"/>
                        </a:cubicBezTo>
                        <a:close/>
                      </a:path>
                      <a:path w="371789" h="3402312" fill="none" extrusionOk="0">
                        <a:moveTo>
                          <a:pt x="371789" y="3402312"/>
                        </a:moveTo>
                        <a:cubicBezTo>
                          <a:pt x="270657" y="3398102"/>
                          <a:pt x="187120" y="3392249"/>
                          <a:pt x="185894" y="3371331"/>
                        </a:cubicBezTo>
                        <a:cubicBezTo>
                          <a:pt x="263627" y="2748120"/>
                          <a:pt x="298932" y="2205647"/>
                          <a:pt x="185895" y="1732137"/>
                        </a:cubicBezTo>
                        <a:cubicBezTo>
                          <a:pt x="176128" y="1712528"/>
                          <a:pt x="110101" y="1691927"/>
                          <a:pt x="0" y="1701156"/>
                        </a:cubicBezTo>
                        <a:cubicBezTo>
                          <a:pt x="100453" y="1700300"/>
                          <a:pt x="184117" y="1682852"/>
                          <a:pt x="185895" y="1670175"/>
                        </a:cubicBezTo>
                        <a:cubicBezTo>
                          <a:pt x="122347" y="1489616"/>
                          <a:pt x="224770" y="1358871"/>
                          <a:pt x="185895" y="1123777"/>
                        </a:cubicBezTo>
                        <a:cubicBezTo>
                          <a:pt x="147020" y="888683"/>
                          <a:pt x="203125" y="816195"/>
                          <a:pt x="185895" y="593771"/>
                        </a:cubicBezTo>
                        <a:cubicBezTo>
                          <a:pt x="168665" y="371347"/>
                          <a:pt x="201596" y="290888"/>
                          <a:pt x="185895" y="30981"/>
                        </a:cubicBezTo>
                        <a:cubicBezTo>
                          <a:pt x="191522" y="18053"/>
                          <a:pt x="268840" y="6719"/>
                          <a:pt x="371790" y="0"/>
                        </a:cubicBezTo>
                      </a:path>
                    </a:pathLst>
                  </a:custGeom>
                  <ask:type>
                    <ask:lineSketchNone/>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s-MX"/>
          </a:p>
        </p:txBody>
      </p:sp>
      <p:cxnSp>
        <p:nvCxnSpPr>
          <p:cNvPr id="27" name="Conector recto de flecha 26">
            <a:extLst>
              <a:ext uri="{FF2B5EF4-FFF2-40B4-BE49-F238E27FC236}">
                <a16:creationId xmlns:a16="http://schemas.microsoft.com/office/drawing/2014/main" id="{BB5E8C48-55F0-AE47-BB57-F6A95D4F19A7}"/>
              </a:ext>
            </a:extLst>
          </p:cNvPr>
          <p:cNvCxnSpPr>
            <a:cxnSpLocks/>
          </p:cNvCxnSpPr>
          <p:nvPr/>
        </p:nvCxnSpPr>
        <p:spPr>
          <a:xfrm>
            <a:off x="3140983" y="234290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9" name="Conector recto de flecha 38">
            <a:extLst>
              <a:ext uri="{FF2B5EF4-FFF2-40B4-BE49-F238E27FC236}">
                <a16:creationId xmlns:a16="http://schemas.microsoft.com/office/drawing/2014/main" id="{130BFC9E-77EF-E144-9F9F-A794A750B8C6}"/>
              </a:ext>
            </a:extLst>
          </p:cNvPr>
          <p:cNvCxnSpPr>
            <a:cxnSpLocks/>
          </p:cNvCxnSpPr>
          <p:nvPr/>
        </p:nvCxnSpPr>
        <p:spPr>
          <a:xfrm>
            <a:off x="6917417" y="2250342"/>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0" name="Conector recto de flecha 39">
            <a:extLst>
              <a:ext uri="{FF2B5EF4-FFF2-40B4-BE49-F238E27FC236}">
                <a16:creationId xmlns:a16="http://schemas.microsoft.com/office/drawing/2014/main" id="{BCCFFFB1-7D2B-144C-A360-F44CC94DC467}"/>
              </a:ext>
            </a:extLst>
          </p:cNvPr>
          <p:cNvCxnSpPr>
            <a:cxnSpLocks/>
          </p:cNvCxnSpPr>
          <p:nvPr/>
        </p:nvCxnSpPr>
        <p:spPr>
          <a:xfrm>
            <a:off x="3140983" y="297318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Conector recto de flecha 40">
            <a:extLst>
              <a:ext uri="{FF2B5EF4-FFF2-40B4-BE49-F238E27FC236}">
                <a16:creationId xmlns:a16="http://schemas.microsoft.com/office/drawing/2014/main" id="{684E17DB-B015-6B46-AE13-1BDEC28B0D67}"/>
              </a:ext>
            </a:extLst>
          </p:cNvPr>
          <p:cNvCxnSpPr>
            <a:cxnSpLocks/>
          </p:cNvCxnSpPr>
          <p:nvPr/>
        </p:nvCxnSpPr>
        <p:spPr>
          <a:xfrm>
            <a:off x="6917417" y="297318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Conector recto de flecha 42">
            <a:extLst>
              <a:ext uri="{FF2B5EF4-FFF2-40B4-BE49-F238E27FC236}">
                <a16:creationId xmlns:a16="http://schemas.microsoft.com/office/drawing/2014/main" id="{68FEE4C0-3B99-9C40-81C2-FA2EDEDB0847}"/>
              </a:ext>
            </a:extLst>
          </p:cNvPr>
          <p:cNvCxnSpPr>
            <a:cxnSpLocks/>
          </p:cNvCxnSpPr>
          <p:nvPr/>
        </p:nvCxnSpPr>
        <p:spPr>
          <a:xfrm>
            <a:off x="3140832" y="366572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a:extLst>
              <a:ext uri="{FF2B5EF4-FFF2-40B4-BE49-F238E27FC236}">
                <a16:creationId xmlns:a16="http://schemas.microsoft.com/office/drawing/2014/main" id="{E4286BF2-9E76-E043-B2AA-715352535688}"/>
              </a:ext>
            </a:extLst>
          </p:cNvPr>
          <p:cNvCxnSpPr>
            <a:cxnSpLocks/>
          </p:cNvCxnSpPr>
          <p:nvPr/>
        </p:nvCxnSpPr>
        <p:spPr>
          <a:xfrm>
            <a:off x="6917266" y="366572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slz="http://schemas.microsoft.com/office/powerpoint/2016/slidezoom">
        <mc:Choice Requires="pslz">
          <p:graphicFrame>
            <p:nvGraphicFramePr>
              <p:cNvPr id="22" name="Vista general de diapositiva 21">
                <a:extLst>
                  <a:ext uri="{FF2B5EF4-FFF2-40B4-BE49-F238E27FC236}">
                    <a16:creationId xmlns:a16="http://schemas.microsoft.com/office/drawing/2014/main" id="{4085B120-1ACD-CC41-99B6-7E51CB06EC67}"/>
                  </a:ext>
                </a:extLst>
              </p:cNvPr>
              <p:cNvGraphicFramePr>
                <a:graphicFrameLocks noChangeAspect="1"/>
              </p:cNvGraphicFramePr>
              <p:nvPr>
                <p:extLst>
                  <p:ext uri="{D42A27DB-BD31-4B8C-83A1-F6EECF244321}">
                    <p14:modId xmlns:p14="http://schemas.microsoft.com/office/powerpoint/2010/main" val="4026796313"/>
                  </p:ext>
                </p:extLst>
              </p:nvPr>
            </p:nvGraphicFramePr>
            <p:xfrm>
              <a:off x="2099376" y="503106"/>
              <a:ext cx="5859647" cy="994626"/>
            </p:xfrm>
            <a:graphic>
              <a:graphicData uri="http://schemas.microsoft.com/office/powerpoint/2016/slidezoom">
                <pslz:sldZm>
                  <pslz:sldZmObj sldId="287" cId="2550087902">
                    <pslz:zmPr id="{DC3482FE-6F7B-B048-AC5D-7A49A251E93C}" returnToParent="0" imageType="cover" transitionDur="1000">
                      <p166:blipFill xmlns:p166="http://schemas.microsoft.com/office/powerpoint/2016/6/main">
                        <a:blip r:embed="rId3"/>
                        <a:stretch>
                          <a:fillRect/>
                        </a:stretch>
                      </p166:blipFill>
                      <p166:spPr xmlns:p166="http://schemas.microsoft.com/office/powerpoint/2016/6/main">
                        <a:xfrm>
                          <a:off x="0" y="0"/>
                          <a:ext cx="5859647" cy="994626"/>
                        </a:xfrm>
                        <a:prstGeom prst="rect">
                          <a:avLst/>
                        </a:prstGeom>
                      </p166:spPr>
                    </pslz:zmPr>
                  </pslz:sldZmObj>
                </pslz:sldZm>
              </a:graphicData>
            </a:graphic>
          </p:graphicFrame>
        </mc:Choice>
        <mc:Fallback xmlns="">
          <p:pic>
            <p:nvPicPr>
              <p:cNvPr id="22" name="Vista general de diapositiva 21">
                <a:extLst>
                  <a:ext uri="{FF2B5EF4-FFF2-40B4-BE49-F238E27FC236}">
                    <a16:creationId xmlns:a16="http://schemas.microsoft.com/office/drawing/2014/main" id="{4085B120-1ACD-CC41-99B6-7E51CB06EC67}"/>
                  </a:ext>
                </a:extLst>
              </p:cNvPr>
              <p:cNvPicPr>
                <a:picLocks noGrp="1" noRot="1" noChangeAspect="1" noMove="1" noResize="1" noEditPoints="1" noAdjustHandles="1" noChangeArrowheads="1" noChangeShapeType="1"/>
              </p:cNvPicPr>
              <p:nvPr/>
            </p:nvPicPr>
            <p:blipFill>
              <a:blip r:embed="rId4"/>
              <a:stretch>
                <a:fillRect/>
              </a:stretch>
            </p:blipFill>
            <p:spPr>
              <a:xfrm>
                <a:off x="2099376" y="503106"/>
                <a:ext cx="5859647" cy="994626"/>
              </a:xfrm>
              <a:prstGeom prst="rect">
                <a:avLst/>
              </a:prstGeom>
            </p:spPr>
          </p:pic>
        </mc:Fallback>
      </mc:AlternateContent>
      <p:pic>
        <p:nvPicPr>
          <p:cNvPr id="18" name="Imagen 17">
            <a:hlinkClick r:id="" action="ppaction://hlinkshowjump?jump=previousslide"/>
            <a:extLst>
              <a:ext uri="{FF2B5EF4-FFF2-40B4-BE49-F238E27FC236}">
                <a16:creationId xmlns:a16="http://schemas.microsoft.com/office/drawing/2014/main" id="{A856B488-6543-FC4F-B934-20FCECC202D7}"/>
              </a:ext>
            </a:extLst>
          </p:cNvPr>
          <p:cNvPicPr>
            <a:picLocks noChangeAspect="1"/>
          </p:cNvPicPr>
          <p:nvPr/>
        </p:nvPicPr>
        <p:blipFill>
          <a:blip r:embed="rId5"/>
          <a:stretch>
            <a:fillRect/>
          </a:stretch>
        </p:blipFill>
        <p:spPr>
          <a:xfrm>
            <a:off x="1372397" y="3980450"/>
            <a:ext cx="854336" cy="563085"/>
          </a:xfrm>
          <a:prstGeom prst="rect">
            <a:avLst/>
          </a:prstGeom>
        </p:spPr>
      </p:pic>
      <mc:AlternateContent xmlns:mc="http://schemas.openxmlformats.org/markup-compatibility/2006" xmlns:pslz="http://schemas.microsoft.com/office/powerpoint/2016/slidezoom">
        <mc:Choice Requires="pslz">
          <p:graphicFrame>
            <p:nvGraphicFramePr>
              <p:cNvPr id="13" name="Vista general de diapositiva 12">
                <a:extLst>
                  <a:ext uri="{FF2B5EF4-FFF2-40B4-BE49-F238E27FC236}">
                    <a16:creationId xmlns:a16="http://schemas.microsoft.com/office/drawing/2014/main" id="{316E26E7-E0F3-AC4D-9652-9CBA14F010EE}"/>
                  </a:ext>
                </a:extLst>
              </p:cNvPr>
              <p:cNvGraphicFramePr>
                <a:graphicFrameLocks noChangeAspect="1"/>
              </p:cNvGraphicFramePr>
              <p:nvPr>
                <p:extLst>
                  <p:ext uri="{D42A27DB-BD31-4B8C-83A1-F6EECF244321}">
                    <p14:modId xmlns:p14="http://schemas.microsoft.com/office/powerpoint/2010/main" val="3648619811"/>
                  </p:ext>
                </p:extLst>
              </p:nvPr>
            </p:nvGraphicFramePr>
            <p:xfrm>
              <a:off x="1997830" y="3204951"/>
              <a:ext cx="2286000" cy="621323"/>
            </p:xfrm>
            <a:graphic>
              <a:graphicData uri="http://schemas.microsoft.com/office/powerpoint/2016/slidezoom">
                <pslz:sldZm>
                  <pslz:sldZmObj sldId="356" cId="1793821138">
                    <pslz:zmPr id="{B09BEB1A-509F-8D4C-8DA6-98B014B4D8A8}" returnToParent="0" imageType="cover" transitionDur="1000">
                      <p166:blipFill xmlns:p166="http://schemas.microsoft.com/office/powerpoint/2016/6/main">
                        <a:blip r:embed="rId6"/>
                        <a:stretch>
                          <a:fillRect/>
                        </a:stretch>
                      </p166:blipFill>
                      <p166:spPr xmlns:p166="http://schemas.microsoft.com/office/powerpoint/2016/6/main">
                        <a:xfrm>
                          <a:off x="0" y="0"/>
                          <a:ext cx="2286000" cy="621323"/>
                        </a:xfrm>
                        <a:prstGeom prst="rect">
                          <a:avLst/>
                        </a:prstGeom>
                      </p166:spPr>
                    </pslz:zmPr>
                  </pslz:sldZmObj>
                </pslz:sldZm>
              </a:graphicData>
            </a:graphic>
          </p:graphicFrame>
        </mc:Choice>
        <mc:Fallback xmlns="">
          <p:pic>
            <p:nvPicPr>
              <p:cNvPr id="13" name="Vista general de diapositiva 12">
                <a:extLst>
                  <a:ext uri="{FF2B5EF4-FFF2-40B4-BE49-F238E27FC236}">
                    <a16:creationId xmlns:a16="http://schemas.microsoft.com/office/drawing/2014/main" id="{316E26E7-E0F3-AC4D-9652-9CBA14F010EE}"/>
                  </a:ext>
                </a:extLst>
              </p:cNvPr>
              <p:cNvPicPr>
                <a:picLocks noGrp="1" noRot="1" noChangeAspect="1" noMove="1" noResize="1" noEditPoints="1" noAdjustHandles="1" noChangeArrowheads="1" noChangeShapeType="1"/>
              </p:cNvPicPr>
              <p:nvPr/>
            </p:nvPicPr>
            <p:blipFill>
              <a:blip r:embed="rId18"/>
              <a:stretch>
                <a:fillRect/>
              </a:stretch>
            </p:blipFill>
            <p:spPr>
              <a:xfrm>
                <a:off x="1997830" y="3204951"/>
                <a:ext cx="2286000" cy="621323"/>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7" name="Vista general de diapositiva 16">
                <a:extLst>
                  <a:ext uri="{FF2B5EF4-FFF2-40B4-BE49-F238E27FC236}">
                    <a16:creationId xmlns:a16="http://schemas.microsoft.com/office/drawing/2014/main" id="{B4CEA7DF-D44A-E540-9E0B-240911D2C71F}"/>
                  </a:ext>
                </a:extLst>
              </p:cNvPr>
              <p:cNvGraphicFramePr>
                <a:graphicFrameLocks noChangeAspect="1"/>
              </p:cNvGraphicFramePr>
              <p:nvPr>
                <p:extLst>
                  <p:ext uri="{D42A27DB-BD31-4B8C-83A1-F6EECF244321}">
                    <p14:modId xmlns:p14="http://schemas.microsoft.com/office/powerpoint/2010/main" val="2134380770"/>
                  </p:ext>
                </p:extLst>
              </p:nvPr>
            </p:nvGraphicFramePr>
            <p:xfrm>
              <a:off x="2495982" y="3858880"/>
              <a:ext cx="1289695" cy="657014"/>
            </p:xfrm>
            <a:graphic>
              <a:graphicData uri="http://schemas.microsoft.com/office/powerpoint/2016/slidezoom">
                <pslz:sldZm>
                  <pslz:sldZmObj sldId="344" cId="2591153898">
                    <pslz:zmPr id="{D3AA2E8E-5651-D44C-A5F5-D6142ABE8E96}" returnToParent="0" imageType="cover" transitionDur="1000">
                      <p166:blipFill xmlns:p166="http://schemas.microsoft.com/office/powerpoint/2016/6/main">
                        <a:blip r:embed="rId19"/>
                        <a:stretch>
                          <a:fillRect/>
                        </a:stretch>
                      </p166:blipFill>
                      <p166:spPr xmlns:p166="http://schemas.microsoft.com/office/powerpoint/2016/6/main">
                        <a:xfrm>
                          <a:off x="0" y="0"/>
                          <a:ext cx="1289695" cy="657014"/>
                        </a:xfrm>
                        <a:prstGeom prst="rect">
                          <a:avLst/>
                        </a:prstGeom>
                      </p166:spPr>
                    </pslz:zmPr>
                  </pslz:sldZmObj>
                </pslz:sldZm>
              </a:graphicData>
            </a:graphic>
          </p:graphicFrame>
        </mc:Choice>
        <mc:Fallback xmlns="">
          <p:pic>
            <p:nvPicPr>
              <p:cNvPr id="17" name="Vista general de diapositiva 16">
                <a:hlinkClick r:id="rId20" action="ppaction://hlinksldjump"/>
                <a:extLst>
                  <a:ext uri="{FF2B5EF4-FFF2-40B4-BE49-F238E27FC236}">
                    <a16:creationId xmlns:a16="http://schemas.microsoft.com/office/drawing/2014/main" id="{B4CEA7DF-D44A-E540-9E0B-240911D2C71F}"/>
                  </a:ext>
                </a:extLst>
              </p:cNvPr>
              <p:cNvPicPr>
                <a:picLocks noGrp="1" noRot="1" noChangeAspect="1" noMove="1" noResize="1" noEditPoints="1" noAdjustHandles="1" noChangeArrowheads="1" noChangeShapeType="1"/>
              </p:cNvPicPr>
              <p:nvPr/>
            </p:nvPicPr>
            <p:blipFill>
              <a:blip r:embed="rId21"/>
              <a:stretch>
                <a:fillRect/>
              </a:stretch>
            </p:blipFill>
            <p:spPr>
              <a:xfrm>
                <a:off x="2495982" y="3858880"/>
                <a:ext cx="1289695" cy="657014"/>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1" name="Vista general de diapositiva 20">
                <a:extLst>
                  <a:ext uri="{FF2B5EF4-FFF2-40B4-BE49-F238E27FC236}">
                    <a16:creationId xmlns:a16="http://schemas.microsoft.com/office/drawing/2014/main" id="{22C9BC8A-20A3-BC49-82A7-771C5D2C7691}"/>
                  </a:ext>
                </a:extLst>
              </p:cNvPr>
              <p:cNvGraphicFramePr>
                <a:graphicFrameLocks noChangeAspect="1"/>
              </p:cNvGraphicFramePr>
              <p:nvPr>
                <p:extLst>
                  <p:ext uri="{D42A27DB-BD31-4B8C-83A1-F6EECF244321}">
                    <p14:modId xmlns:p14="http://schemas.microsoft.com/office/powerpoint/2010/main" val="2188698167"/>
                  </p:ext>
                </p:extLst>
              </p:nvPr>
            </p:nvGraphicFramePr>
            <p:xfrm>
              <a:off x="5257556" y="2400379"/>
              <a:ext cx="3319419" cy="728653"/>
            </p:xfrm>
            <a:graphic>
              <a:graphicData uri="http://schemas.microsoft.com/office/powerpoint/2016/slidezoom">
                <pslz:sldZm>
                  <pslz:sldZmObj sldId="335" cId="4274010423">
                    <pslz:zmPr id="{1AE4DCAD-A373-A442-AB20-F9A958165B09}" returnToParent="0" imageType="cover" transitionDur="1000">
                      <p166:blipFill xmlns:p166="http://schemas.microsoft.com/office/powerpoint/2016/6/main">
                        <a:blip r:embed="rId22"/>
                        <a:stretch>
                          <a:fillRect/>
                        </a:stretch>
                      </p166:blipFill>
                      <p166:spPr xmlns:p166="http://schemas.microsoft.com/office/powerpoint/2016/6/main">
                        <a:xfrm>
                          <a:off x="0" y="0"/>
                          <a:ext cx="3319419" cy="728653"/>
                        </a:xfrm>
                        <a:prstGeom prst="rect">
                          <a:avLst/>
                        </a:prstGeom>
                      </p166:spPr>
                    </pslz:zmPr>
                  </pslz:sldZmObj>
                </pslz:sldZm>
              </a:graphicData>
            </a:graphic>
          </p:graphicFrame>
        </mc:Choice>
        <mc:Fallback xmlns="">
          <p:pic>
            <p:nvPicPr>
              <p:cNvPr id="21" name="Vista general de diapositiva 20">
                <a:hlinkClick r:id="rId23" action="ppaction://hlinksldjump"/>
                <a:extLst>
                  <a:ext uri="{FF2B5EF4-FFF2-40B4-BE49-F238E27FC236}">
                    <a16:creationId xmlns:a16="http://schemas.microsoft.com/office/drawing/2014/main" id="{22C9BC8A-20A3-BC49-82A7-771C5D2C7691}"/>
                  </a:ext>
                </a:extLst>
              </p:cNvPr>
              <p:cNvPicPr>
                <a:picLocks noGrp="1" noRot="1" noChangeAspect="1" noMove="1" noResize="1" noEditPoints="1" noAdjustHandles="1" noChangeArrowheads="1" noChangeShapeType="1"/>
              </p:cNvPicPr>
              <p:nvPr/>
            </p:nvPicPr>
            <p:blipFill>
              <a:blip r:embed="rId24"/>
              <a:stretch>
                <a:fillRect/>
              </a:stretch>
            </p:blipFill>
            <p:spPr>
              <a:xfrm>
                <a:off x="5257556" y="2400379"/>
                <a:ext cx="3319419" cy="728653"/>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4" name="Vista general de diapositiva 23">
                <a:extLst>
                  <a:ext uri="{FF2B5EF4-FFF2-40B4-BE49-F238E27FC236}">
                    <a16:creationId xmlns:a16="http://schemas.microsoft.com/office/drawing/2014/main" id="{9399909C-9D2A-054C-8FDF-6DFE19129AF1}"/>
                  </a:ext>
                </a:extLst>
              </p:cNvPr>
              <p:cNvGraphicFramePr>
                <a:graphicFrameLocks noChangeAspect="1"/>
              </p:cNvGraphicFramePr>
              <p:nvPr>
                <p:extLst>
                  <p:ext uri="{D42A27DB-BD31-4B8C-83A1-F6EECF244321}">
                    <p14:modId xmlns:p14="http://schemas.microsoft.com/office/powerpoint/2010/main" val="3337590493"/>
                  </p:ext>
                </p:extLst>
              </p:nvPr>
            </p:nvGraphicFramePr>
            <p:xfrm>
              <a:off x="5774266" y="3168100"/>
              <a:ext cx="2286000" cy="621323"/>
            </p:xfrm>
            <a:graphic>
              <a:graphicData uri="http://schemas.microsoft.com/office/powerpoint/2016/slidezoom">
                <pslz:sldZm>
                  <pslz:sldZmObj sldId="341" cId="705093284">
                    <pslz:zmPr id="{FA61F694-1851-C346-8584-E01E6AC6F607}" returnToParent="0" imageType="cover" transitionDur="1000">
                      <p166:blipFill xmlns:p166="http://schemas.microsoft.com/office/powerpoint/2016/6/main">
                        <a:blip r:embed="rId18"/>
                        <a:stretch>
                          <a:fillRect/>
                        </a:stretch>
                      </p166:blipFill>
                      <p166:spPr xmlns:p166="http://schemas.microsoft.com/office/powerpoint/2016/6/main">
                        <a:xfrm>
                          <a:off x="0" y="0"/>
                          <a:ext cx="2286000" cy="621323"/>
                        </a:xfrm>
                        <a:prstGeom prst="rect">
                          <a:avLst/>
                        </a:prstGeom>
                      </p166:spPr>
                    </pslz:zmPr>
                  </pslz:sldZmObj>
                </pslz:sldZm>
              </a:graphicData>
            </a:graphic>
          </p:graphicFrame>
        </mc:Choice>
        <mc:Fallback xmlns="">
          <p:pic>
            <p:nvPicPr>
              <p:cNvPr id="24" name="Vista general de diapositiva 23">
                <a:hlinkClick r:id="rId25" action="ppaction://hlinksldjump"/>
                <a:extLst>
                  <a:ext uri="{FF2B5EF4-FFF2-40B4-BE49-F238E27FC236}">
                    <a16:creationId xmlns:a16="http://schemas.microsoft.com/office/drawing/2014/main" id="{9399909C-9D2A-054C-8FDF-6DFE19129AF1}"/>
                  </a:ext>
                </a:extLst>
              </p:cNvPr>
              <p:cNvPicPr>
                <a:picLocks noGrp="1" noRot="1" noChangeAspect="1" noMove="1" noResize="1" noEditPoints="1" noAdjustHandles="1" noChangeArrowheads="1" noChangeShapeType="1"/>
              </p:cNvPicPr>
              <p:nvPr/>
            </p:nvPicPr>
            <p:blipFill>
              <a:blip r:embed="rId26"/>
              <a:stretch>
                <a:fillRect/>
              </a:stretch>
            </p:blipFill>
            <p:spPr>
              <a:xfrm>
                <a:off x="5774266" y="3168100"/>
                <a:ext cx="2286000" cy="621323"/>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8" name="Vista general de diapositiva 27">
                <a:extLst>
                  <a:ext uri="{FF2B5EF4-FFF2-40B4-BE49-F238E27FC236}">
                    <a16:creationId xmlns:a16="http://schemas.microsoft.com/office/drawing/2014/main" id="{EACCE8E4-9296-1A47-9E98-1CF55ECE2685}"/>
                  </a:ext>
                </a:extLst>
              </p:cNvPr>
              <p:cNvGraphicFramePr>
                <a:graphicFrameLocks noChangeAspect="1"/>
              </p:cNvGraphicFramePr>
              <p:nvPr>
                <p:extLst>
                  <p:ext uri="{D42A27DB-BD31-4B8C-83A1-F6EECF244321}">
                    <p14:modId xmlns:p14="http://schemas.microsoft.com/office/powerpoint/2010/main" val="2424962730"/>
                  </p:ext>
                </p:extLst>
              </p:nvPr>
            </p:nvGraphicFramePr>
            <p:xfrm>
              <a:off x="6272417" y="3858879"/>
              <a:ext cx="1289695" cy="657015"/>
            </p:xfrm>
            <a:graphic>
              <a:graphicData uri="http://schemas.microsoft.com/office/powerpoint/2016/slidezoom">
                <pslz:sldZm>
                  <pslz:sldZmObj sldId="345" cId="1351546232">
                    <pslz:zmPr id="{D42A8F7A-6DE8-534D-95D4-623AAC7EFA8F}" returnToParent="0" imageType="cover" transitionDur="1000">
                      <p166:blipFill xmlns:p166="http://schemas.microsoft.com/office/powerpoint/2016/6/main">
                        <a:blip r:embed="rId21"/>
                        <a:stretch>
                          <a:fillRect/>
                        </a:stretch>
                      </p166:blipFill>
                      <p166:spPr xmlns:p166="http://schemas.microsoft.com/office/powerpoint/2016/6/main">
                        <a:xfrm>
                          <a:off x="0" y="0"/>
                          <a:ext cx="1289695" cy="657015"/>
                        </a:xfrm>
                        <a:prstGeom prst="rect">
                          <a:avLst/>
                        </a:prstGeom>
                      </p166:spPr>
                    </pslz:zmPr>
                  </pslz:sldZmObj>
                </pslz:sldZm>
              </a:graphicData>
            </a:graphic>
          </p:graphicFrame>
        </mc:Choice>
        <mc:Fallback xmlns="">
          <p:pic>
            <p:nvPicPr>
              <p:cNvPr id="28" name="Vista general de diapositiva 27">
                <a:hlinkClick r:id="rId27" action="ppaction://hlinksldjump"/>
                <a:extLst>
                  <a:ext uri="{FF2B5EF4-FFF2-40B4-BE49-F238E27FC236}">
                    <a16:creationId xmlns:a16="http://schemas.microsoft.com/office/drawing/2014/main" id="{EACCE8E4-9296-1A47-9E98-1CF55ECE2685}"/>
                  </a:ext>
                </a:extLst>
              </p:cNvPr>
              <p:cNvPicPr>
                <a:picLocks noGrp="1" noRot="1" noChangeAspect="1" noMove="1" noResize="1" noEditPoints="1" noAdjustHandles="1" noChangeArrowheads="1" noChangeShapeType="1"/>
              </p:cNvPicPr>
              <p:nvPr/>
            </p:nvPicPr>
            <p:blipFill>
              <a:blip r:embed="rId21"/>
              <a:stretch>
                <a:fillRect/>
              </a:stretch>
            </p:blipFill>
            <p:spPr>
              <a:xfrm>
                <a:off x="6272417" y="3858879"/>
                <a:ext cx="1289695" cy="657015"/>
              </a:xfrm>
              <a:prstGeom prst="rect">
                <a:avLst/>
              </a:prstGeom>
            </p:spPr>
          </p:pic>
        </mc:Fallback>
      </mc:AlternateContent>
      <p:pic>
        <p:nvPicPr>
          <p:cNvPr id="23" name="Imagen 22">
            <a:hlinkClick r:id="" action="ppaction://hlinkshowjump?jump=nextslide"/>
            <a:extLst>
              <a:ext uri="{FF2B5EF4-FFF2-40B4-BE49-F238E27FC236}">
                <a16:creationId xmlns:a16="http://schemas.microsoft.com/office/drawing/2014/main" id="{A3314B38-FCAA-1D40-A641-AE1362AD5E0D}"/>
              </a:ext>
            </a:extLst>
          </p:cNvPr>
          <p:cNvPicPr>
            <a:picLocks noChangeAspect="1"/>
          </p:cNvPicPr>
          <p:nvPr/>
        </p:nvPicPr>
        <p:blipFill>
          <a:blip r:embed="rId28"/>
          <a:stretch>
            <a:fillRect/>
          </a:stretch>
        </p:blipFill>
        <p:spPr>
          <a:xfrm>
            <a:off x="7636656" y="4003794"/>
            <a:ext cx="823475" cy="595283"/>
          </a:xfrm>
          <a:prstGeom prst="rect">
            <a:avLst/>
          </a:prstGeom>
        </p:spPr>
      </p:pic>
      <mc:AlternateContent xmlns:mc="http://schemas.openxmlformats.org/markup-compatibility/2006" xmlns:pslz="http://schemas.microsoft.com/office/powerpoint/2016/slidezoom">
        <mc:Choice Requires="pslz">
          <p:graphicFrame>
            <p:nvGraphicFramePr>
              <p:cNvPr id="26" name="Vista general de diapositiva 25">
                <a:extLst>
                  <a:ext uri="{FF2B5EF4-FFF2-40B4-BE49-F238E27FC236}">
                    <a16:creationId xmlns:a16="http://schemas.microsoft.com/office/drawing/2014/main" id="{D82F11A1-41A7-674A-92FC-2EADDB62F2D4}"/>
                  </a:ext>
                </a:extLst>
              </p:cNvPr>
              <p:cNvGraphicFramePr>
                <a:graphicFrameLocks noChangeAspect="1"/>
              </p:cNvGraphicFramePr>
              <p:nvPr>
                <p:extLst>
                  <p:ext uri="{D42A27DB-BD31-4B8C-83A1-F6EECF244321}">
                    <p14:modId xmlns:p14="http://schemas.microsoft.com/office/powerpoint/2010/main" val="3452686284"/>
                  </p:ext>
                </p:extLst>
              </p:nvPr>
            </p:nvGraphicFramePr>
            <p:xfrm>
              <a:off x="1694876" y="1868929"/>
              <a:ext cx="2891908" cy="762826"/>
            </p:xfrm>
            <a:graphic>
              <a:graphicData uri="http://schemas.microsoft.com/office/powerpoint/2016/slidezoom">
                <pslz:sldZm>
                  <pslz:sldZmObj sldId="332" cId="3926867436">
                    <pslz:zmPr id="{38FD2668-DCA9-E345-A2F8-20967FF29D0C}" returnToParent="0" imageType="cover" transitionDur="1000">
                      <p166:blipFill xmlns:p166="http://schemas.microsoft.com/office/powerpoint/2016/6/main">
                        <a:blip r:embed="rId29"/>
                        <a:stretch>
                          <a:fillRect/>
                        </a:stretch>
                      </p166:blipFill>
                      <p166:spPr xmlns:p166="http://schemas.microsoft.com/office/powerpoint/2016/6/main">
                        <a:xfrm>
                          <a:off x="0" y="0"/>
                          <a:ext cx="2891908" cy="762826"/>
                        </a:xfrm>
                        <a:prstGeom prst="rect">
                          <a:avLst/>
                        </a:prstGeom>
                      </p166:spPr>
                    </pslz:zmPr>
                  </pslz:sldZmObj>
                </pslz:sldZm>
              </a:graphicData>
            </a:graphic>
          </p:graphicFrame>
        </mc:Choice>
        <mc:Fallback xmlns="">
          <p:pic>
            <p:nvPicPr>
              <p:cNvPr id="26" name="Vista general de diapositiva 25">
                <a:extLst>
                  <a:ext uri="{FF2B5EF4-FFF2-40B4-BE49-F238E27FC236}">
                    <a16:creationId xmlns:a16="http://schemas.microsoft.com/office/drawing/2014/main" id="{D82F11A1-41A7-674A-92FC-2EADDB62F2D4}"/>
                  </a:ext>
                </a:extLst>
              </p:cNvPr>
              <p:cNvPicPr>
                <a:picLocks noGrp="1" noRot="1" noChangeAspect="1" noMove="1" noResize="1" noEditPoints="1" noAdjustHandles="1" noChangeArrowheads="1" noChangeShapeType="1"/>
              </p:cNvPicPr>
              <p:nvPr/>
            </p:nvPicPr>
            <p:blipFill>
              <a:blip r:embed="rId30"/>
              <a:stretch>
                <a:fillRect/>
              </a:stretch>
            </p:blipFill>
            <p:spPr>
              <a:xfrm>
                <a:off x="1694876" y="1868929"/>
                <a:ext cx="2891908" cy="762826"/>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9" name="Vista general de diapositiva 28">
                <a:extLst>
                  <a:ext uri="{FF2B5EF4-FFF2-40B4-BE49-F238E27FC236}">
                    <a16:creationId xmlns:a16="http://schemas.microsoft.com/office/drawing/2014/main" id="{71BF63C1-DB9C-1B4B-B222-0873085EFA7E}"/>
                  </a:ext>
                </a:extLst>
              </p:cNvPr>
              <p:cNvGraphicFramePr>
                <a:graphicFrameLocks noChangeAspect="1"/>
              </p:cNvGraphicFramePr>
              <p:nvPr>
                <p:extLst>
                  <p:ext uri="{D42A27DB-BD31-4B8C-83A1-F6EECF244321}">
                    <p14:modId xmlns:p14="http://schemas.microsoft.com/office/powerpoint/2010/main" val="988878932"/>
                  </p:ext>
                </p:extLst>
              </p:nvPr>
            </p:nvGraphicFramePr>
            <p:xfrm>
              <a:off x="5615366" y="1832023"/>
              <a:ext cx="2603800" cy="676578"/>
            </p:xfrm>
            <a:graphic>
              <a:graphicData uri="http://schemas.microsoft.com/office/powerpoint/2016/slidezoom">
                <pslz:sldZm>
                  <pslz:sldZmObj sldId="333" cId="1748961307">
                    <pslz:zmPr id="{0049C1F9-8F69-1347-A175-1E6730B6C74B}" returnToParent="0" imageType="cover" transitionDur="1000">
                      <p166:blipFill xmlns:p166="http://schemas.microsoft.com/office/powerpoint/2016/6/main">
                        <a:blip r:embed="rId31"/>
                        <a:stretch>
                          <a:fillRect/>
                        </a:stretch>
                      </p166:blipFill>
                      <p166:spPr xmlns:p166="http://schemas.microsoft.com/office/powerpoint/2016/6/main">
                        <a:xfrm>
                          <a:off x="0" y="0"/>
                          <a:ext cx="2603800" cy="676578"/>
                        </a:xfrm>
                        <a:prstGeom prst="rect">
                          <a:avLst/>
                        </a:prstGeom>
                      </p166:spPr>
                    </pslz:zmPr>
                  </pslz:sldZmObj>
                </pslz:sldZm>
              </a:graphicData>
            </a:graphic>
          </p:graphicFrame>
        </mc:Choice>
        <mc:Fallback xmlns="">
          <p:pic>
            <p:nvPicPr>
              <p:cNvPr id="29" name="Vista general de diapositiva 28">
                <a:extLst>
                  <a:ext uri="{FF2B5EF4-FFF2-40B4-BE49-F238E27FC236}">
                    <a16:creationId xmlns:a16="http://schemas.microsoft.com/office/drawing/2014/main" id="{71BF63C1-DB9C-1B4B-B222-0873085EFA7E}"/>
                  </a:ext>
                </a:extLst>
              </p:cNvPr>
              <p:cNvPicPr>
                <a:picLocks noGrp="1" noRot="1" noChangeAspect="1" noMove="1" noResize="1" noEditPoints="1" noAdjustHandles="1" noChangeArrowheads="1" noChangeShapeType="1"/>
              </p:cNvPicPr>
              <p:nvPr/>
            </p:nvPicPr>
            <p:blipFill>
              <a:blip r:embed="rId32"/>
              <a:stretch>
                <a:fillRect/>
              </a:stretch>
            </p:blipFill>
            <p:spPr>
              <a:xfrm>
                <a:off x="5615366" y="1832023"/>
                <a:ext cx="2603800" cy="676578"/>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25613C73-278A-4548-8C33-D93E57B54032}"/>
                  </a:ext>
                </a:extLst>
              </p:cNvPr>
              <p:cNvGraphicFramePr>
                <a:graphicFrameLocks noChangeAspect="1"/>
              </p:cNvGraphicFramePr>
              <p:nvPr>
                <p:extLst>
                  <p:ext uri="{D42A27DB-BD31-4B8C-83A1-F6EECF244321}">
                    <p14:modId xmlns:p14="http://schemas.microsoft.com/office/powerpoint/2010/main" val="531888863"/>
                  </p:ext>
                </p:extLst>
              </p:nvPr>
            </p:nvGraphicFramePr>
            <p:xfrm>
              <a:off x="1504509" y="2477608"/>
              <a:ext cx="3272641" cy="718385"/>
            </p:xfrm>
            <a:graphic>
              <a:graphicData uri="http://schemas.microsoft.com/office/powerpoint/2016/slidezoom">
                <pslz:sldZm>
                  <pslz:sldZmObj sldId="337" cId="603671520">
                    <pslz:zmPr id="{0EFA83D9-3DC1-6F43-A13E-C5456F163902}" returnToParent="0" imageType="cover" transitionDur="1000">
                      <p166:blipFill xmlns:p166="http://schemas.microsoft.com/office/powerpoint/2016/6/main">
                        <a:blip r:embed="rId24"/>
                        <a:stretch>
                          <a:fillRect/>
                        </a:stretch>
                      </p166:blipFill>
                      <p166:spPr xmlns:p166="http://schemas.microsoft.com/office/powerpoint/2016/6/main">
                        <a:xfrm>
                          <a:off x="0" y="0"/>
                          <a:ext cx="3272641" cy="718385"/>
                        </a:xfrm>
                        <a:prstGeom prst="rect">
                          <a:avLst/>
                        </a:prstGeom>
                      </p166:spPr>
                    </pslz:zmPr>
                  </pslz:sldZmObj>
                </pslz:sldZm>
              </a:graphicData>
            </a:graphic>
          </p:graphicFrame>
        </mc:Choice>
        <mc:Fallback xmlns="">
          <p:pic>
            <p:nvPicPr>
              <p:cNvPr id="3" name="Vista general de diapositiva 2">
                <a:hlinkClick r:id="rId33" action="ppaction://hlinksldjump"/>
                <a:extLst>
                  <a:ext uri="{FF2B5EF4-FFF2-40B4-BE49-F238E27FC236}">
                    <a16:creationId xmlns:a16="http://schemas.microsoft.com/office/drawing/2014/main" id="{25613C73-278A-4548-8C33-D93E57B54032}"/>
                  </a:ext>
                </a:extLst>
              </p:cNvPr>
              <p:cNvPicPr>
                <a:picLocks noGrp="1" noRot="1" noChangeAspect="1" noMove="1" noResize="1" noEditPoints="1" noAdjustHandles="1" noChangeArrowheads="1" noChangeShapeType="1"/>
              </p:cNvPicPr>
              <p:nvPr/>
            </p:nvPicPr>
            <p:blipFill>
              <a:blip r:embed="rId24"/>
              <a:stretch>
                <a:fillRect/>
              </a:stretch>
            </p:blipFill>
            <p:spPr>
              <a:xfrm>
                <a:off x="1504509" y="2477608"/>
                <a:ext cx="3272641" cy="718385"/>
              </a:xfrm>
              <a:prstGeom prst="rect">
                <a:avLst/>
              </a:prstGeom>
            </p:spPr>
          </p:pic>
        </mc:Fallback>
      </mc:AlternateContent>
    </p:spTree>
    <p:extLst>
      <p:ext uri="{BB962C8B-B14F-4D97-AF65-F5344CB8AC3E}">
        <p14:creationId xmlns:p14="http://schemas.microsoft.com/office/powerpoint/2010/main" val="2434646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5" name="Abrir llave 24">
            <a:extLst>
              <a:ext uri="{FF2B5EF4-FFF2-40B4-BE49-F238E27FC236}">
                <a16:creationId xmlns:a16="http://schemas.microsoft.com/office/drawing/2014/main" id="{393A9444-A68C-9A47-81DF-53A79E150EE5}"/>
              </a:ext>
            </a:extLst>
          </p:cNvPr>
          <p:cNvSpPr/>
          <p:nvPr/>
        </p:nvSpPr>
        <p:spPr>
          <a:xfrm rot="5400000">
            <a:off x="4843306" y="-277976"/>
            <a:ext cx="371789" cy="3776434"/>
          </a:xfrm>
          <a:prstGeom prst="leftBrace">
            <a:avLst/>
          </a:prstGeom>
          <a:ln w="28575">
            <a:solidFill>
              <a:schemeClr val="tx1">
                <a:lumMod val="75000"/>
                <a:lumOff val="25000"/>
              </a:schemeClr>
            </a:solidFill>
            <a:prstDash val="sysDash"/>
            <a:extLst>
              <a:ext uri="{C807C97D-BFC1-408E-A445-0C87EB9F89A2}">
                <ask:lineSketchStyleProps xmlns:ask="http://schemas.microsoft.com/office/drawing/2018/sketchyshapes" sd="1219033472">
                  <a:custGeom>
                    <a:avLst/>
                    <a:gdLst>
                      <a:gd name="connsiteX0" fmla="*/ 371789 w 371789"/>
                      <a:gd name="connsiteY0" fmla="*/ 3402312 h 3402312"/>
                      <a:gd name="connsiteX1" fmla="*/ 185894 w 371789"/>
                      <a:gd name="connsiteY1" fmla="*/ 3371331 h 3402312"/>
                      <a:gd name="connsiteX2" fmla="*/ 185895 w 371789"/>
                      <a:gd name="connsiteY2" fmla="*/ 1732137 h 3402312"/>
                      <a:gd name="connsiteX3" fmla="*/ 0 w 371789"/>
                      <a:gd name="connsiteY3" fmla="*/ 1701156 h 3402312"/>
                      <a:gd name="connsiteX4" fmla="*/ 185895 w 371789"/>
                      <a:gd name="connsiteY4" fmla="*/ 1670175 h 3402312"/>
                      <a:gd name="connsiteX5" fmla="*/ 185895 w 371789"/>
                      <a:gd name="connsiteY5" fmla="*/ 1156561 h 3402312"/>
                      <a:gd name="connsiteX6" fmla="*/ 185895 w 371789"/>
                      <a:gd name="connsiteY6" fmla="*/ 577379 h 3402312"/>
                      <a:gd name="connsiteX7" fmla="*/ 185895 w 371789"/>
                      <a:gd name="connsiteY7" fmla="*/ 30981 h 3402312"/>
                      <a:gd name="connsiteX8" fmla="*/ 371790 w 371789"/>
                      <a:gd name="connsiteY8" fmla="*/ 0 h 3402312"/>
                      <a:gd name="connsiteX9" fmla="*/ 371789 w 371789"/>
                      <a:gd name="connsiteY9" fmla="*/ 3402312 h 3402312"/>
                      <a:gd name="connsiteX0" fmla="*/ 371789 w 371789"/>
                      <a:gd name="connsiteY0" fmla="*/ 3402312 h 3402312"/>
                      <a:gd name="connsiteX1" fmla="*/ 185894 w 371789"/>
                      <a:gd name="connsiteY1" fmla="*/ 3371331 h 3402312"/>
                      <a:gd name="connsiteX2" fmla="*/ 185895 w 371789"/>
                      <a:gd name="connsiteY2" fmla="*/ 1732137 h 3402312"/>
                      <a:gd name="connsiteX3" fmla="*/ 0 w 371789"/>
                      <a:gd name="connsiteY3" fmla="*/ 1701156 h 3402312"/>
                      <a:gd name="connsiteX4" fmla="*/ 185895 w 371789"/>
                      <a:gd name="connsiteY4" fmla="*/ 1670175 h 3402312"/>
                      <a:gd name="connsiteX5" fmla="*/ 185895 w 371789"/>
                      <a:gd name="connsiteY5" fmla="*/ 1123777 h 3402312"/>
                      <a:gd name="connsiteX6" fmla="*/ 185895 w 371789"/>
                      <a:gd name="connsiteY6" fmla="*/ 593771 h 3402312"/>
                      <a:gd name="connsiteX7" fmla="*/ 185895 w 371789"/>
                      <a:gd name="connsiteY7" fmla="*/ 30981 h 3402312"/>
                      <a:gd name="connsiteX8" fmla="*/ 371790 w 371789"/>
                      <a:gd name="connsiteY8" fmla="*/ 0 h 340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789" h="3402312" stroke="0" extrusionOk="0">
                        <a:moveTo>
                          <a:pt x="371789" y="3402312"/>
                        </a:moveTo>
                        <a:cubicBezTo>
                          <a:pt x="266640" y="3400781"/>
                          <a:pt x="183440" y="3389362"/>
                          <a:pt x="185894" y="3371331"/>
                        </a:cubicBezTo>
                        <a:cubicBezTo>
                          <a:pt x="330321" y="2855338"/>
                          <a:pt x="66566" y="2282329"/>
                          <a:pt x="185895" y="1732137"/>
                        </a:cubicBezTo>
                        <a:cubicBezTo>
                          <a:pt x="176970" y="1723742"/>
                          <a:pt x="99287" y="1719839"/>
                          <a:pt x="0" y="1701156"/>
                        </a:cubicBezTo>
                        <a:cubicBezTo>
                          <a:pt x="100147" y="1699777"/>
                          <a:pt x="188101" y="1688339"/>
                          <a:pt x="185895" y="1670175"/>
                        </a:cubicBezTo>
                        <a:cubicBezTo>
                          <a:pt x="126327" y="1417268"/>
                          <a:pt x="243640" y="1322892"/>
                          <a:pt x="185895" y="1156561"/>
                        </a:cubicBezTo>
                        <a:cubicBezTo>
                          <a:pt x="128150" y="990230"/>
                          <a:pt x="249876" y="701225"/>
                          <a:pt x="185895" y="577379"/>
                        </a:cubicBezTo>
                        <a:cubicBezTo>
                          <a:pt x="121914" y="453533"/>
                          <a:pt x="234692" y="235880"/>
                          <a:pt x="185895" y="30981"/>
                        </a:cubicBezTo>
                        <a:cubicBezTo>
                          <a:pt x="182517" y="19459"/>
                          <a:pt x="254112" y="-17411"/>
                          <a:pt x="371790" y="0"/>
                        </a:cubicBezTo>
                        <a:cubicBezTo>
                          <a:pt x="380546" y="1194699"/>
                          <a:pt x="328474" y="2265731"/>
                          <a:pt x="371789" y="3402312"/>
                        </a:cubicBezTo>
                        <a:close/>
                      </a:path>
                      <a:path w="371789" h="3402312" fill="none" extrusionOk="0">
                        <a:moveTo>
                          <a:pt x="371789" y="3402312"/>
                        </a:moveTo>
                        <a:cubicBezTo>
                          <a:pt x="270657" y="3398102"/>
                          <a:pt x="187120" y="3392249"/>
                          <a:pt x="185894" y="3371331"/>
                        </a:cubicBezTo>
                        <a:cubicBezTo>
                          <a:pt x="263627" y="2748120"/>
                          <a:pt x="298932" y="2205647"/>
                          <a:pt x="185895" y="1732137"/>
                        </a:cubicBezTo>
                        <a:cubicBezTo>
                          <a:pt x="176128" y="1712528"/>
                          <a:pt x="110101" y="1691927"/>
                          <a:pt x="0" y="1701156"/>
                        </a:cubicBezTo>
                        <a:cubicBezTo>
                          <a:pt x="100453" y="1700300"/>
                          <a:pt x="184117" y="1682852"/>
                          <a:pt x="185895" y="1670175"/>
                        </a:cubicBezTo>
                        <a:cubicBezTo>
                          <a:pt x="122347" y="1489616"/>
                          <a:pt x="224770" y="1358871"/>
                          <a:pt x="185895" y="1123777"/>
                        </a:cubicBezTo>
                        <a:cubicBezTo>
                          <a:pt x="147020" y="888683"/>
                          <a:pt x="203125" y="816195"/>
                          <a:pt x="185895" y="593771"/>
                        </a:cubicBezTo>
                        <a:cubicBezTo>
                          <a:pt x="168665" y="371347"/>
                          <a:pt x="201596" y="290888"/>
                          <a:pt x="185895" y="30981"/>
                        </a:cubicBezTo>
                        <a:cubicBezTo>
                          <a:pt x="191522" y="18053"/>
                          <a:pt x="268840" y="6719"/>
                          <a:pt x="371790" y="0"/>
                        </a:cubicBezTo>
                      </a:path>
                    </a:pathLst>
                  </a:custGeom>
                  <ask:type>
                    <ask:lineSketchNone/>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s-MX"/>
          </a:p>
        </p:txBody>
      </p:sp>
      <p:cxnSp>
        <p:nvCxnSpPr>
          <p:cNvPr id="27" name="Conector recto de flecha 26">
            <a:extLst>
              <a:ext uri="{FF2B5EF4-FFF2-40B4-BE49-F238E27FC236}">
                <a16:creationId xmlns:a16="http://schemas.microsoft.com/office/drawing/2014/main" id="{BB5E8C48-55F0-AE47-BB57-F6A95D4F19A7}"/>
              </a:ext>
            </a:extLst>
          </p:cNvPr>
          <p:cNvCxnSpPr>
            <a:cxnSpLocks/>
          </p:cNvCxnSpPr>
          <p:nvPr/>
        </p:nvCxnSpPr>
        <p:spPr>
          <a:xfrm>
            <a:off x="3140983" y="234290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9" name="Conector recto de flecha 38">
            <a:extLst>
              <a:ext uri="{FF2B5EF4-FFF2-40B4-BE49-F238E27FC236}">
                <a16:creationId xmlns:a16="http://schemas.microsoft.com/office/drawing/2014/main" id="{130BFC9E-77EF-E144-9F9F-A794A750B8C6}"/>
              </a:ext>
            </a:extLst>
          </p:cNvPr>
          <p:cNvCxnSpPr>
            <a:cxnSpLocks/>
          </p:cNvCxnSpPr>
          <p:nvPr/>
        </p:nvCxnSpPr>
        <p:spPr>
          <a:xfrm>
            <a:off x="6917417" y="2250342"/>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0" name="Conector recto de flecha 39">
            <a:extLst>
              <a:ext uri="{FF2B5EF4-FFF2-40B4-BE49-F238E27FC236}">
                <a16:creationId xmlns:a16="http://schemas.microsoft.com/office/drawing/2014/main" id="{BCCFFFB1-7D2B-144C-A360-F44CC94DC467}"/>
              </a:ext>
            </a:extLst>
          </p:cNvPr>
          <p:cNvCxnSpPr>
            <a:cxnSpLocks/>
          </p:cNvCxnSpPr>
          <p:nvPr/>
        </p:nvCxnSpPr>
        <p:spPr>
          <a:xfrm>
            <a:off x="3140983" y="297318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Conector recto de flecha 40">
            <a:extLst>
              <a:ext uri="{FF2B5EF4-FFF2-40B4-BE49-F238E27FC236}">
                <a16:creationId xmlns:a16="http://schemas.microsoft.com/office/drawing/2014/main" id="{684E17DB-B015-6B46-AE13-1BDEC28B0D67}"/>
              </a:ext>
            </a:extLst>
          </p:cNvPr>
          <p:cNvCxnSpPr>
            <a:cxnSpLocks/>
          </p:cNvCxnSpPr>
          <p:nvPr/>
        </p:nvCxnSpPr>
        <p:spPr>
          <a:xfrm>
            <a:off x="6917417" y="297318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Conector recto de flecha 42">
            <a:extLst>
              <a:ext uri="{FF2B5EF4-FFF2-40B4-BE49-F238E27FC236}">
                <a16:creationId xmlns:a16="http://schemas.microsoft.com/office/drawing/2014/main" id="{68FEE4C0-3B99-9C40-81C2-FA2EDEDB0847}"/>
              </a:ext>
            </a:extLst>
          </p:cNvPr>
          <p:cNvCxnSpPr>
            <a:cxnSpLocks/>
          </p:cNvCxnSpPr>
          <p:nvPr/>
        </p:nvCxnSpPr>
        <p:spPr>
          <a:xfrm>
            <a:off x="3140832" y="366572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a:extLst>
              <a:ext uri="{FF2B5EF4-FFF2-40B4-BE49-F238E27FC236}">
                <a16:creationId xmlns:a16="http://schemas.microsoft.com/office/drawing/2014/main" id="{E4286BF2-9E76-E043-B2AA-715352535688}"/>
              </a:ext>
            </a:extLst>
          </p:cNvPr>
          <p:cNvCxnSpPr>
            <a:cxnSpLocks/>
          </p:cNvCxnSpPr>
          <p:nvPr/>
        </p:nvCxnSpPr>
        <p:spPr>
          <a:xfrm>
            <a:off x="6917266" y="366572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20" name="Imagen 19">
            <a:hlinkClick r:id="" action="ppaction://hlinkshowjump?jump=endshow"/>
            <a:extLst>
              <a:ext uri="{FF2B5EF4-FFF2-40B4-BE49-F238E27FC236}">
                <a16:creationId xmlns:a16="http://schemas.microsoft.com/office/drawing/2014/main" id="{834EB3D4-30D3-D644-B947-335BC8F3D4B4}"/>
              </a:ext>
            </a:extLst>
          </p:cNvPr>
          <p:cNvPicPr>
            <a:picLocks noChangeAspect="1"/>
          </p:cNvPicPr>
          <p:nvPr/>
        </p:nvPicPr>
        <p:blipFill>
          <a:blip r:embed="rId3"/>
          <a:stretch>
            <a:fillRect/>
          </a:stretch>
        </p:blipFill>
        <p:spPr>
          <a:xfrm>
            <a:off x="7793711" y="3701454"/>
            <a:ext cx="723900" cy="850900"/>
          </a:xfrm>
          <a:prstGeom prst="rect">
            <a:avLst/>
          </a:prstGeom>
        </p:spPr>
      </p:pic>
      <mc:AlternateContent xmlns:mc="http://schemas.openxmlformats.org/markup-compatibility/2006" xmlns:pslz="http://schemas.microsoft.com/office/powerpoint/2016/slidezoom">
        <mc:Choice Requires="pslz">
          <p:graphicFrame>
            <p:nvGraphicFramePr>
              <p:cNvPr id="22" name="Vista general de diapositiva 21">
                <a:extLst>
                  <a:ext uri="{FF2B5EF4-FFF2-40B4-BE49-F238E27FC236}">
                    <a16:creationId xmlns:a16="http://schemas.microsoft.com/office/drawing/2014/main" id="{4085B120-1ACD-CC41-99B6-7E51CB06EC67}"/>
                  </a:ext>
                </a:extLst>
              </p:cNvPr>
              <p:cNvGraphicFramePr>
                <a:graphicFrameLocks noChangeAspect="1"/>
              </p:cNvGraphicFramePr>
              <p:nvPr/>
            </p:nvGraphicFramePr>
            <p:xfrm>
              <a:off x="2099376" y="503106"/>
              <a:ext cx="5859647" cy="994626"/>
            </p:xfrm>
            <a:graphic>
              <a:graphicData uri="http://schemas.microsoft.com/office/powerpoint/2016/slidezoom">
                <pslz:sldZm>
                  <pslz:sldZmObj sldId="287" cId="2550087902">
                    <pslz:zmPr id="{DC3482FE-6F7B-B048-AC5D-7A49A251E93C}" returnToParent="0" imageType="cover" transitionDur="1000">
                      <p166:blipFill xmlns:p166="http://schemas.microsoft.com/office/powerpoint/2016/6/main">
                        <a:blip r:embed="rId4"/>
                        <a:stretch>
                          <a:fillRect/>
                        </a:stretch>
                      </p166:blipFill>
                      <p166:spPr xmlns:p166="http://schemas.microsoft.com/office/powerpoint/2016/6/main">
                        <a:xfrm>
                          <a:off x="0" y="0"/>
                          <a:ext cx="5859647" cy="994626"/>
                        </a:xfrm>
                        <a:prstGeom prst="rect">
                          <a:avLst/>
                        </a:prstGeom>
                      </p166:spPr>
                    </pslz:zmPr>
                  </pslz:sldZmObj>
                </pslz:sldZm>
              </a:graphicData>
            </a:graphic>
          </p:graphicFrame>
        </mc:Choice>
        <mc:Fallback xmlns="">
          <p:pic>
            <p:nvPicPr>
              <p:cNvPr id="22" name="Vista general de diapositiva 21">
                <a:extLst>
                  <a:ext uri="{FF2B5EF4-FFF2-40B4-BE49-F238E27FC236}">
                    <a16:creationId xmlns:a16="http://schemas.microsoft.com/office/drawing/2014/main" id="{4085B120-1ACD-CC41-99B6-7E51CB06EC67}"/>
                  </a:ext>
                </a:extLst>
              </p:cNvPr>
              <p:cNvPicPr>
                <a:picLocks noGrp="1" noRot="1" noChangeAspect="1" noMove="1" noResize="1" noEditPoints="1" noAdjustHandles="1" noChangeArrowheads="1" noChangeShapeType="1"/>
              </p:cNvPicPr>
              <p:nvPr/>
            </p:nvPicPr>
            <p:blipFill>
              <a:blip r:embed="rId5"/>
              <a:stretch>
                <a:fillRect/>
              </a:stretch>
            </p:blipFill>
            <p:spPr>
              <a:xfrm>
                <a:off x="2099376" y="503106"/>
                <a:ext cx="5859647" cy="994626"/>
              </a:xfrm>
              <a:prstGeom prst="rect">
                <a:avLst/>
              </a:prstGeom>
            </p:spPr>
          </p:pic>
        </mc:Fallback>
      </mc:AlternateContent>
      <p:pic>
        <p:nvPicPr>
          <p:cNvPr id="18" name="Imagen 17">
            <a:hlinkClick r:id="" action="ppaction://hlinkshowjump?jump=previousslide"/>
            <a:extLst>
              <a:ext uri="{FF2B5EF4-FFF2-40B4-BE49-F238E27FC236}">
                <a16:creationId xmlns:a16="http://schemas.microsoft.com/office/drawing/2014/main" id="{A856B488-6543-FC4F-B934-20FCECC202D7}"/>
              </a:ext>
            </a:extLst>
          </p:cNvPr>
          <p:cNvPicPr>
            <a:picLocks noChangeAspect="1"/>
          </p:cNvPicPr>
          <p:nvPr/>
        </p:nvPicPr>
        <p:blipFill>
          <a:blip r:embed="rId6"/>
          <a:stretch>
            <a:fillRect/>
          </a:stretch>
        </p:blipFill>
        <p:spPr>
          <a:xfrm>
            <a:off x="1372397" y="3980450"/>
            <a:ext cx="854336" cy="563085"/>
          </a:xfrm>
          <a:prstGeom prst="rect">
            <a:avLst/>
          </a:prstGeom>
        </p:spPr>
      </p:pic>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6E4548A3-2118-DA42-B1A2-074600D28513}"/>
                  </a:ext>
                </a:extLst>
              </p:cNvPr>
              <p:cNvGraphicFramePr>
                <a:graphicFrameLocks noChangeAspect="1"/>
              </p:cNvGraphicFramePr>
              <p:nvPr>
                <p:extLst>
                  <p:ext uri="{D42A27DB-BD31-4B8C-83A1-F6EECF244321}">
                    <p14:modId xmlns:p14="http://schemas.microsoft.com/office/powerpoint/2010/main" val="1147443024"/>
                  </p:ext>
                </p:extLst>
              </p:nvPr>
            </p:nvGraphicFramePr>
            <p:xfrm>
              <a:off x="5381609" y="1877275"/>
              <a:ext cx="3071311" cy="810149"/>
            </p:xfrm>
            <a:graphic>
              <a:graphicData uri="http://schemas.microsoft.com/office/powerpoint/2016/slidezoom">
                <pslz:sldZm>
                  <pslz:sldZmObj sldId="395" cId="1633966524">
                    <pslz:zmPr id="{CAA404E3-173B-FD40-AB7F-288D30934528}" returnToParent="0" imageType="cover" transitionDur="1000">
                      <p166:blipFill xmlns:p166="http://schemas.microsoft.com/office/powerpoint/2016/6/main">
                        <a:blip r:embed="rId7"/>
                        <a:stretch>
                          <a:fillRect/>
                        </a:stretch>
                      </p166:blipFill>
                      <p166:spPr xmlns:p166="http://schemas.microsoft.com/office/powerpoint/2016/6/main">
                        <a:xfrm>
                          <a:off x="0" y="0"/>
                          <a:ext cx="3071311" cy="810149"/>
                        </a:xfrm>
                        <a:prstGeom prst="rect">
                          <a:avLst/>
                        </a:prstGeom>
                      </p166:spPr>
                    </pslz:zmPr>
                  </pslz:sldZmObj>
                </pslz:sldZm>
              </a:graphicData>
            </a:graphic>
          </p:graphicFrame>
        </mc:Choice>
        <mc:Fallback xmlns="">
          <p:pic>
            <p:nvPicPr>
              <p:cNvPr id="6" name="Vista general de diapositiva 5">
                <a:hlinkClick r:id="rId15" action="ppaction://hlinksldjump"/>
                <a:extLst>
                  <a:ext uri="{FF2B5EF4-FFF2-40B4-BE49-F238E27FC236}">
                    <a16:creationId xmlns:a16="http://schemas.microsoft.com/office/drawing/2014/main" id="{6E4548A3-2118-DA42-B1A2-074600D28513}"/>
                  </a:ext>
                </a:extLst>
              </p:cNvPr>
              <p:cNvPicPr>
                <a:picLocks noGrp="1" noRot="1" noChangeAspect="1" noMove="1" noResize="1" noEditPoints="1" noAdjustHandles="1" noChangeArrowheads="1" noChangeShapeType="1"/>
              </p:cNvPicPr>
              <p:nvPr/>
            </p:nvPicPr>
            <p:blipFill>
              <a:blip r:embed="rId17"/>
              <a:stretch>
                <a:fillRect/>
              </a:stretch>
            </p:blipFill>
            <p:spPr>
              <a:xfrm>
                <a:off x="5381609" y="1877275"/>
                <a:ext cx="3071311" cy="810149"/>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3" name="Vista general de diapositiva 22">
                <a:extLst>
                  <a:ext uri="{FF2B5EF4-FFF2-40B4-BE49-F238E27FC236}">
                    <a16:creationId xmlns:a16="http://schemas.microsoft.com/office/drawing/2014/main" id="{CABFB518-6219-114E-AC68-7DF43AF6930E}"/>
                  </a:ext>
                </a:extLst>
              </p:cNvPr>
              <p:cNvGraphicFramePr>
                <a:graphicFrameLocks noChangeAspect="1"/>
              </p:cNvGraphicFramePr>
              <p:nvPr>
                <p:extLst>
                  <p:ext uri="{D42A27DB-BD31-4B8C-83A1-F6EECF244321}">
                    <p14:modId xmlns:p14="http://schemas.microsoft.com/office/powerpoint/2010/main" val="2111123935"/>
                  </p:ext>
                </p:extLst>
              </p:nvPr>
            </p:nvGraphicFramePr>
            <p:xfrm>
              <a:off x="1508673" y="1852442"/>
              <a:ext cx="3266899" cy="848879"/>
            </p:xfrm>
            <a:graphic>
              <a:graphicData uri="http://schemas.microsoft.com/office/powerpoint/2016/slidezoom">
                <pslz:sldZm>
                  <pslz:sldZmObj sldId="391" cId="3492799218">
                    <pslz:zmPr id="{7B312978-0ECE-5146-A8DE-2DBF7548F64E}" returnToParent="0" imageType="cover" transitionDur="1000">
                      <p166:blipFill xmlns:p166="http://schemas.microsoft.com/office/powerpoint/2016/6/main">
                        <a:blip r:embed="rId18"/>
                        <a:stretch>
                          <a:fillRect/>
                        </a:stretch>
                      </p166:blipFill>
                      <p166:spPr xmlns:p166="http://schemas.microsoft.com/office/powerpoint/2016/6/main">
                        <a:xfrm>
                          <a:off x="0" y="0"/>
                          <a:ext cx="3266899" cy="848879"/>
                        </a:xfrm>
                        <a:prstGeom prst="rect">
                          <a:avLst/>
                        </a:prstGeom>
                      </p166:spPr>
                    </pslz:zmPr>
                  </pslz:sldZmObj>
                </pslz:sldZm>
              </a:graphicData>
            </a:graphic>
          </p:graphicFrame>
        </mc:Choice>
        <mc:Fallback xmlns="">
          <p:pic>
            <p:nvPicPr>
              <p:cNvPr id="23" name="Vista general de diapositiva 22">
                <a:hlinkClick r:id="rId16" action="ppaction://hlinksldjump"/>
                <a:extLst>
                  <a:ext uri="{FF2B5EF4-FFF2-40B4-BE49-F238E27FC236}">
                    <a16:creationId xmlns:a16="http://schemas.microsoft.com/office/drawing/2014/main" id="{CABFB518-6219-114E-AC68-7DF43AF6930E}"/>
                  </a:ext>
                </a:extLst>
              </p:cNvPr>
              <p:cNvPicPr>
                <a:picLocks noGrp="1" noRot="1" noChangeAspect="1" noMove="1" noResize="1" noEditPoints="1" noAdjustHandles="1" noChangeArrowheads="1" noChangeShapeType="1"/>
              </p:cNvPicPr>
              <p:nvPr/>
            </p:nvPicPr>
            <p:blipFill>
              <a:blip r:embed="rId19"/>
              <a:stretch>
                <a:fillRect/>
              </a:stretch>
            </p:blipFill>
            <p:spPr>
              <a:xfrm>
                <a:off x="1508673" y="1852442"/>
                <a:ext cx="3266899" cy="848879"/>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3668944A-450F-CF45-8741-6EFA4E5FE472}"/>
                  </a:ext>
                </a:extLst>
              </p:cNvPr>
              <p:cNvGraphicFramePr>
                <a:graphicFrameLocks noChangeAspect="1"/>
              </p:cNvGraphicFramePr>
              <p:nvPr>
                <p:extLst>
                  <p:ext uri="{D42A27DB-BD31-4B8C-83A1-F6EECF244321}">
                    <p14:modId xmlns:p14="http://schemas.microsoft.com/office/powerpoint/2010/main" val="1769386532"/>
                  </p:ext>
                </p:extLst>
              </p:nvPr>
            </p:nvGraphicFramePr>
            <p:xfrm>
              <a:off x="1524833" y="2476973"/>
              <a:ext cx="3231997" cy="709463"/>
            </p:xfrm>
            <a:graphic>
              <a:graphicData uri="http://schemas.microsoft.com/office/powerpoint/2016/slidezoom">
                <pslz:sldZm>
                  <pslz:sldZmObj sldId="392" cId="72424281">
                    <pslz:zmPr id="{E411EBFB-F435-6148-86C7-0DD084249F49}" returnToParent="0" imageType="cover" transitionDur="1000">
                      <p166:blipFill xmlns:p166="http://schemas.microsoft.com/office/powerpoint/2016/6/main">
                        <a:blip r:embed="rId20"/>
                        <a:stretch>
                          <a:fillRect/>
                        </a:stretch>
                      </p166:blipFill>
                      <p166:spPr xmlns:p166="http://schemas.microsoft.com/office/powerpoint/2016/6/main">
                        <a:xfrm>
                          <a:off x="0" y="0"/>
                          <a:ext cx="3231997" cy="709463"/>
                        </a:xfrm>
                        <a:prstGeom prst="rect">
                          <a:avLst/>
                        </a:prstGeom>
                      </p166:spPr>
                    </pslz:zmPr>
                  </pslz:sldZmObj>
                </pslz:sldZm>
              </a:graphicData>
            </a:graphic>
          </p:graphicFrame>
        </mc:Choice>
        <mc:Fallback xmlns="">
          <p:pic>
            <p:nvPicPr>
              <p:cNvPr id="3" name="Vista general de diapositiva 2">
                <a:hlinkClick r:id="rId21" action="ppaction://hlinksldjump"/>
                <a:extLst>
                  <a:ext uri="{FF2B5EF4-FFF2-40B4-BE49-F238E27FC236}">
                    <a16:creationId xmlns:a16="http://schemas.microsoft.com/office/drawing/2014/main" id="{3668944A-450F-CF45-8741-6EFA4E5FE472}"/>
                  </a:ext>
                </a:extLst>
              </p:cNvPr>
              <p:cNvPicPr>
                <a:picLocks noGrp="1" noRot="1" noChangeAspect="1" noMove="1" noResize="1" noEditPoints="1" noAdjustHandles="1" noChangeArrowheads="1" noChangeShapeType="1"/>
              </p:cNvPicPr>
              <p:nvPr/>
            </p:nvPicPr>
            <p:blipFill>
              <a:blip r:embed="rId22"/>
              <a:stretch>
                <a:fillRect/>
              </a:stretch>
            </p:blipFill>
            <p:spPr>
              <a:xfrm>
                <a:off x="1524833" y="2476973"/>
                <a:ext cx="3231997" cy="709463"/>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CA925F00-A545-A149-AF53-E1240115D580}"/>
                  </a:ext>
                </a:extLst>
              </p:cNvPr>
              <p:cNvGraphicFramePr>
                <a:graphicFrameLocks noChangeAspect="1"/>
              </p:cNvGraphicFramePr>
              <p:nvPr>
                <p:extLst>
                  <p:ext uri="{D42A27DB-BD31-4B8C-83A1-F6EECF244321}">
                    <p14:modId xmlns:p14="http://schemas.microsoft.com/office/powerpoint/2010/main" val="3468973375"/>
                  </p:ext>
                </p:extLst>
              </p:nvPr>
            </p:nvGraphicFramePr>
            <p:xfrm>
              <a:off x="1997831" y="3168099"/>
              <a:ext cx="2286000" cy="621323"/>
            </p:xfrm>
            <a:graphic>
              <a:graphicData uri="http://schemas.microsoft.com/office/powerpoint/2016/slidezoom">
                <pslz:sldZm>
                  <pslz:sldZmObj sldId="404" cId="3456274815">
                    <pslz:zmPr id="{A1D5B362-E20F-E64D-9C3A-4D24CA2BE01D}" returnToParent="0" imageType="cover" transitionDur="1000">
                      <p166:blipFill xmlns:p166="http://schemas.microsoft.com/office/powerpoint/2016/6/main">
                        <a:blip r:embed="rId23"/>
                        <a:stretch>
                          <a:fillRect/>
                        </a:stretch>
                      </p166:blipFill>
                      <p166:spPr xmlns:p166="http://schemas.microsoft.com/office/powerpoint/2016/6/main">
                        <a:xfrm>
                          <a:off x="0" y="0"/>
                          <a:ext cx="2286000" cy="621323"/>
                        </a:xfrm>
                        <a:prstGeom prst="rect">
                          <a:avLst/>
                        </a:prstGeom>
                      </p166:spPr>
                    </pslz:zmPr>
                  </pslz:sldZmObj>
                </pslz:sldZm>
              </a:graphicData>
            </a:graphic>
          </p:graphicFrame>
        </mc:Choice>
        <mc:Fallback xmlns="">
          <p:pic>
            <p:nvPicPr>
              <p:cNvPr id="5" name="Vista general de diapositiva 4">
                <a:hlinkClick r:id="rId24" action="ppaction://hlinksldjump"/>
                <a:extLst>
                  <a:ext uri="{FF2B5EF4-FFF2-40B4-BE49-F238E27FC236}">
                    <a16:creationId xmlns:a16="http://schemas.microsoft.com/office/drawing/2014/main" id="{CA925F00-A545-A149-AF53-E1240115D580}"/>
                  </a:ext>
                </a:extLst>
              </p:cNvPr>
              <p:cNvPicPr>
                <a:picLocks noGrp="1" noRot="1" noChangeAspect="1" noMove="1" noResize="1" noEditPoints="1" noAdjustHandles="1" noChangeArrowheads="1" noChangeShapeType="1"/>
              </p:cNvPicPr>
              <p:nvPr/>
            </p:nvPicPr>
            <p:blipFill>
              <a:blip r:embed="rId25"/>
              <a:stretch>
                <a:fillRect/>
              </a:stretch>
            </p:blipFill>
            <p:spPr>
              <a:xfrm>
                <a:off x="1997831" y="3168099"/>
                <a:ext cx="2286000" cy="621323"/>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2DF12FB3-257E-D943-A05D-1A850B97FA59}"/>
                  </a:ext>
                </a:extLst>
              </p:cNvPr>
              <p:cNvGraphicFramePr>
                <a:graphicFrameLocks noChangeAspect="1"/>
              </p:cNvGraphicFramePr>
              <p:nvPr>
                <p:extLst>
                  <p:ext uri="{D42A27DB-BD31-4B8C-83A1-F6EECF244321}">
                    <p14:modId xmlns:p14="http://schemas.microsoft.com/office/powerpoint/2010/main" val="3976147249"/>
                  </p:ext>
                </p:extLst>
              </p:nvPr>
            </p:nvGraphicFramePr>
            <p:xfrm>
              <a:off x="2478280" y="3877302"/>
              <a:ext cx="1325102" cy="675052"/>
            </p:xfrm>
            <a:graphic>
              <a:graphicData uri="http://schemas.microsoft.com/office/powerpoint/2016/slidezoom">
                <pslz:sldZm>
                  <pslz:sldZmObj sldId="394" cId="2977556032">
                    <pslz:zmPr id="{F7ED0379-209D-624B-A9B8-392E86A7151B}" returnToParent="0" imageType="cover" transitionDur="1000">
                      <p166:blipFill xmlns:p166="http://schemas.microsoft.com/office/powerpoint/2016/6/main">
                        <a:blip r:embed="rId26"/>
                        <a:stretch>
                          <a:fillRect/>
                        </a:stretch>
                      </p166:blipFill>
                      <p166:spPr xmlns:p166="http://schemas.microsoft.com/office/powerpoint/2016/6/main">
                        <a:xfrm>
                          <a:off x="0" y="0"/>
                          <a:ext cx="1325102" cy="675052"/>
                        </a:xfrm>
                        <a:prstGeom prst="rect">
                          <a:avLst/>
                        </a:prstGeom>
                      </p166:spPr>
                    </pslz:zmPr>
                  </pslz:sldZmObj>
                </pslz:sldZm>
              </a:graphicData>
            </a:graphic>
          </p:graphicFrame>
        </mc:Choice>
        <mc:Fallback xmlns="">
          <p:pic>
            <p:nvPicPr>
              <p:cNvPr id="8" name="Vista general de diapositiva 7">
                <a:hlinkClick r:id="rId27" action="ppaction://hlinksldjump"/>
                <a:extLst>
                  <a:ext uri="{FF2B5EF4-FFF2-40B4-BE49-F238E27FC236}">
                    <a16:creationId xmlns:a16="http://schemas.microsoft.com/office/drawing/2014/main" id="{2DF12FB3-257E-D943-A05D-1A850B97FA59}"/>
                  </a:ext>
                </a:extLst>
              </p:cNvPr>
              <p:cNvPicPr>
                <a:picLocks noGrp="1" noRot="1" noChangeAspect="1" noMove="1" noResize="1" noEditPoints="1" noAdjustHandles="1" noChangeArrowheads="1" noChangeShapeType="1"/>
              </p:cNvPicPr>
              <p:nvPr/>
            </p:nvPicPr>
            <p:blipFill>
              <a:blip r:embed="rId28"/>
              <a:stretch>
                <a:fillRect/>
              </a:stretch>
            </p:blipFill>
            <p:spPr>
              <a:xfrm>
                <a:off x="2478280" y="3877302"/>
                <a:ext cx="1325102" cy="675052"/>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72936389-DADB-884C-9523-E9C5077B261F}"/>
                  </a:ext>
                </a:extLst>
              </p:cNvPr>
              <p:cNvGraphicFramePr>
                <a:graphicFrameLocks noChangeAspect="1"/>
              </p:cNvGraphicFramePr>
              <p:nvPr>
                <p:extLst>
                  <p:ext uri="{D42A27DB-BD31-4B8C-83A1-F6EECF244321}">
                    <p14:modId xmlns:p14="http://schemas.microsoft.com/office/powerpoint/2010/main" val="1484691050"/>
                  </p:ext>
                </p:extLst>
              </p:nvPr>
            </p:nvGraphicFramePr>
            <p:xfrm>
              <a:off x="5326527" y="2394987"/>
              <a:ext cx="3181471" cy="698372"/>
            </p:xfrm>
            <a:graphic>
              <a:graphicData uri="http://schemas.microsoft.com/office/powerpoint/2016/slidezoom">
                <pslz:sldZm>
                  <pslz:sldZmObj sldId="396" cId="2213787148">
                    <pslz:zmPr id="{BE6B10C8-1242-8A4D-8FD7-520CC09AB16A}" returnToParent="0" imageType="cover" transitionDur="1000">
                      <p166:blipFill xmlns:p166="http://schemas.microsoft.com/office/powerpoint/2016/6/main">
                        <a:blip r:embed="rId20"/>
                        <a:stretch>
                          <a:fillRect/>
                        </a:stretch>
                      </p166:blipFill>
                      <p166:spPr xmlns:p166="http://schemas.microsoft.com/office/powerpoint/2016/6/main">
                        <a:xfrm>
                          <a:off x="0" y="0"/>
                          <a:ext cx="3181471" cy="698372"/>
                        </a:xfrm>
                        <a:prstGeom prst="rect">
                          <a:avLst/>
                        </a:prstGeom>
                      </p166:spPr>
                    </pslz:zmPr>
                  </pslz:sldZmObj>
                </pslz:sldZm>
              </a:graphicData>
            </a:graphic>
          </p:graphicFrame>
        </mc:Choice>
        <mc:Fallback xmlns="">
          <p:pic>
            <p:nvPicPr>
              <p:cNvPr id="10" name="Vista general de diapositiva 9">
                <a:hlinkClick r:id="rId29" action="ppaction://hlinksldjump"/>
                <a:extLst>
                  <a:ext uri="{FF2B5EF4-FFF2-40B4-BE49-F238E27FC236}">
                    <a16:creationId xmlns:a16="http://schemas.microsoft.com/office/drawing/2014/main" id="{72936389-DADB-884C-9523-E9C5077B261F}"/>
                  </a:ext>
                </a:extLst>
              </p:cNvPr>
              <p:cNvPicPr>
                <a:picLocks noGrp="1" noRot="1" noChangeAspect="1" noMove="1" noResize="1" noEditPoints="1" noAdjustHandles="1" noChangeArrowheads="1" noChangeShapeType="1"/>
              </p:cNvPicPr>
              <p:nvPr/>
            </p:nvPicPr>
            <p:blipFill>
              <a:blip r:embed="rId22"/>
              <a:stretch>
                <a:fillRect/>
              </a:stretch>
            </p:blipFill>
            <p:spPr>
              <a:xfrm>
                <a:off x="5326527" y="2394987"/>
                <a:ext cx="3181471" cy="698372"/>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2" name="Vista general de diapositiva 11">
                <a:extLst>
                  <a:ext uri="{FF2B5EF4-FFF2-40B4-BE49-F238E27FC236}">
                    <a16:creationId xmlns:a16="http://schemas.microsoft.com/office/drawing/2014/main" id="{C0E97576-DB54-1842-ABDC-1ABA40A28CEC}"/>
                  </a:ext>
                </a:extLst>
              </p:cNvPr>
              <p:cNvGraphicFramePr>
                <a:graphicFrameLocks noChangeAspect="1"/>
              </p:cNvGraphicFramePr>
              <p:nvPr>
                <p:extLst>
                  <p:ext uri="{D42A27DB-BD31-4B8C-83A1-F6EECF244321}">
                    <p14:modId xmlns:p14="http://schemas.microsoft.com/office/powerpoint/2010/main" val="1106464350"/>
                  </p:ext>
                </p:extLst>
              </p:nvPr>
            </p:nvGraphicFramePr>
            <p:xfrm>
              <a:off x="5774263" y="3168099"/>
              <a:ext cx="2286000" cy="621323"/>
            </p:xfrm>
            <a:graphic>
              <a:graphicData uri="http://schemas.microsoft.com/office/powerpoint/2016/slidezoom">
                <pslz:sldZm>
                  <pslz:sldZmObj sldId="397" cId="765390989">
                    <pslz:zmPr id="{45B1BE29-5419-8041-8A86-0F43A2BFB1EA}" returnToParent="0" imageType="cover" transitionDur="1000">
                      <p166:blipFill xmlns:p166="http://schemas.microsoft.com/office/powerpoint/2016/6/main">
                        <a:blip r:embed="rId23"/>
                        <a:stretch>
                          <a:fillRect/>
                        </a:stretch>
                      </p166:blipFill>
                      <p166:spPr xmlns:p166="http://schemas.microsoft.com/office/powerpoint/2016/6/main">
                        <a:xfrm>
                          <a:off x="0" y="0"/>
                          <a:ext cx="2286000" cy="621323"/>
                        </a:xfrm>
                        <a:prstGeom prst="rect">
                          <a:avLst/>
                        </a:prstGeom>
                      </p166:spPr>
                    </pslz:zmPr>
                  </pslz:sldZmObj>
                </pslz:sldZm>
              </a:graphicData>
            </a:graphic>
          </p:graphicFrame>
        </mc:Choice>
        <mc:Fallback xmlns="">
          <p:pic>
            <p:nvPicPr>
              <p:cNvPr id="12" name="Vista general de diapositiva 11">
                <a:hlinkClick r:id="rId30" action="ppaction://hlinksldjump"/>
                <a:extLst>
                  <a:ext uri="{FF2B5EF4-FFF2-40B4-BE49-F238E27FC236}">
                    <a16:creationId xmlns:a16="http://schemas.microsoft.com/office/drawing/2014/main" id="{C0E97576-DB54-1842-ABDC-1ABA40A28CEC}"/>
                  </a:ext>
                </a:extLst>
              </p:cNvPr>
              <p:cNvPicPr>
                <a:picLocks noGrp="1" noRot="1" noChangeAspect="1" noMove="1" noResize="1" noEditPoints="1" noAdjustHandles="1" noChangeArrowheads="1" noChangeShapeType="1"/>
              </p:cNvPicPr>
              <p:nvPr/>
            </p:nvPicPr>
            <p:blipFill>
              <a:blip r:embed="rId25"/>
              <a:stretch>
                <a:fillRect/>
              </a:stretch>
            </p:blipFill>
            <p:spPr>
              <a:xfrm>
                <a:off x="5774263" y="3168099"/>
                <a:ext cx="2286000" cy="621323"/>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4" name="Vista general de diapositiva 13">
                <a:extLst>
                  <a:ext uri="{FF2B5EF4-FFF2-40B4-BE49-F238E27FC236}">
                    <a16:creationId xmlns:a16="http://schemas.microsoft.com/office/drawing/2014/main" id="{2213BAD5-FA01-2341-8C00-AB1FAEF0DA9E}"/>
                  </a:ext>
                </a:extLst>
              </p:cNvPr>
              <p:cNvGraphicFramePr>
                <a:graphicFrameLocks noChangeAspect="1"/>
              </p:cNvGraphicFramePr>
              <p:nvPr>
                <p:extLst>
                  <p:ext uri="{D42A27DB-BD31-4B8C-83A1-F6EECF244321}">
                    <p14:modId xmlns:p14="http://schemas.microsoft.com/office/powerpoint/2010/main" val="92570216"/>
                  </p:ext>
                </p:extLst>
              </p:nvPr>
            </p:nvGraphicFramePr>
            <p:xfrm>
              <a:off x="6254713" y="3883187"/>
              <a:ext cx="1325100" cy="675051"/>
            </p:xfrm>
            <a:graphic>
              <a:graphicData uri="http://schemas.microsoft.com/office/powerpoint/2016/slidezoom">
                <pslz:sldZm>
                  <pslz:sldZmObj sldId="398" cId="33112754">
                    <pslz:zmPr id="{473026FE-6FEB-E741-9C9B-19A33B649855}" returnToParent="0" imageType="cover" transitionDur="1000">
                      <p166:blipFill xmlns:p166="http://schemas.microsoft.com/office/powerpoint/2016/6/main">
                        <a:blip r:embed="rId28"/>
                        <a:stretch>
                          <a:fillRect/>
                        </a:stretch>
                      </p166:blipFill>
                      <p166:spPr xmlns:p166="http://schemas.microsoft.com/office/powerpoint/2016/6/main">
                        <a:xfrm>
                          <a:off x="0" y="0"/>
                          <a:ext cx="1325100" cy="675051"/>
                        </a:xfrm>
                        <a:prstGeom prst="rect">
                          <a:avLst/>
                        </a:prstGeom>
                      </p166:spPr>
                    </pslz:zmPr>
                  </pslz:sldZmObj>
                </pslz:sldZm>
              </a:graphicData>
            </a:graphic>
          </p:graphicFrame>
        </mc:Choice>
        <mc:Fallback xmlns="">
          <p:pic>
            <p:nvPicPr>
              <p:cNvPr id="14" name="Vista general de diapositiva 13">
                <a:hlinkClick r:id="rId31" action="ppaction://hlinksldjump"/>
                <a:extLst>
                  <a:ext uri="{FF2B5EF4-FFF2-40B4-BE49-F238E27FC236}">
                    <a16:creationId xmlns:a16="http://schemas.microsoft.com/office/drawing/2014/main" id="{2213BAD5-FA01-2341-8C00-AB1FAEF0DA9E}"/>
                  </a:ext>
                </a:extLst>
              </p:cNvPr>
              <p:cNvPicPr>
                <a:picLocks noGrp="1" noRot="1" noChangeAspect="1" noMove="1" noResize="1" noEditPoints="1" noAdjustHandles="1" noChangeArrowheads="1" noChangeShapeType="1"/>
              </p:cNvPicPr>
              <p:nvPr/>
            </p:nvPicPr>
            <p:blipFill>
              <a:blip r:embed="rId28"/>
              <a:stretch>
                <a:fillRect/>
              </a:stretch>
            </p:blipFill>
            <p:spPr>
              <a:xfrm>
                <a:off x="6254713" y="3883187"/>
                <a:ext cx="1325100" cy="675051"/>
              </a:xfrm>
              <a:prstGeom prst="rect">
                <a:avLst/>
              </a:prstGeom>
            </p:spPr>
          </p:pic>
        </mc:Fallback>
      </mc:AlternateContent>
    </p:spTree>
    <p:extLst>
      <p:ext uri="{BB962C8B-B14F-4D97-AF65-F5344CB8AC3E}">
        <p14:creationId xmlns:p14="http://schemas.microsoft.com/office/powerpoint/2010/main" val="42245519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7" name="Google Shape;86;p16">
            <a:extLst>
              <a:ext uri="{FF2B5EF4-FFF2-40B4-BE49-F238E27FC236}">
                <a16:creationId xmlns:a16="http://schemas.microsoft.com/office/drawing/2014/main" id="{6BD467BF-DB4B-894B-A48D-BF9A93D3AB33}"/>
              </a:ext>
            </a:extLst>
          </p:cNvPr>
          <p:cNvSpPr txBox="1">
            <a:spLocks/>
          </p:cNvSpPr>
          <p:nvPr/>
        </p:nvSpPr>
        <p:spPr>
          <a:xfrm>
            <a:off x="2002219" y="2284988"/>
            <a:ext cx="6133199" cy="209501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38100" indent="0" algn="ctr">
              <a:buNone/>
            </a:pPr>
            <a:r>
              <a:rPr lang="es-MX" sz="2400" dirty="0"/>
              <a:t>Grupo de animales protostomados conformado por lofoforados y gusanos, con segmentación espiral  y la mayoría con larva trocófora. </a:t>
            </a:r>
          </a:p>
        </p:txBody>
      </p:sp>
      <p:sp>
        <p:nvSpPr>
          <p:cNvPr id="10" name="Google Shape;56;p12">
            <a:extLst>
              <a:ext uri="{FF2B5EF4-FFF2-40B4-BE49-F238E27FC236}">
                <a16:creationId xmlns:a16="http://schemas.microsoft.com/office/drawing/2014/main" id="{86839C0E-30C4-ED40-BCC5-D5E1C9ECC02E}"/>
              </a:ext>
            </a:extLst>
          </p:cNvPr>
          <p:cNvSpPr txBox="1">
            <a:spLocks/>
          </p:cNvSpPr>
          <p:nvPr/>
        </p:nvSpPr>
        <p:spPr>
          <a:xfrm>
            <a:off x="1251142" y="772203"/>
            <a:ext cx="7189093"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CLADO PROTOSTOMATA LOPHOTROCOZOA</a:t>
            </a:r>
          </a:p>
        </p:txBody>
      </p:sp>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DF745E1D-4748-E44B-93D2-24BE37E3EE36}"/>
                  </a:ext>
                </a:extLst>
              </p:cNvPr>
              <p:cNvGraphicFramePr>
                <a:graphicFrameLocks noChangeAspect="1"/>
              </p:cNvGraphicFramePr>
              <p:nvPr>
                <p:extLst>
                  <p:ext uri="{D42A27DB-BD31-4B8C-83A1-F6EECF244321}">
                    <p14:modId xmlns:p14="http://schemas.microsoft.com/office/powerpoint/2010/main" val="2816843849"/>
                  </p:ext>
                </p:extLst>
              </p:nvPr>
            </p:nvGraphicFramePr>
            <p:xfrm>
              <a:off x="6828387" y="3667168"/>
              <a:ext cx="1448922" cy="1009855"/>
            </p:xfrm>
            <a:graphic>
              <a:graphicData uri="http://schemas.microsoft.com/office/powerpoint/2016/slidezoom">
                <pslz:sldZm>
                  <pslz:sldZmObj sldId="258" cId="0">
                    <pslz:zmPr id="{9108EBF3-7C0A-AB48-9BAA-E9509FE3B1D1}" returnToParent="0" imageType="cover" transitionDur="1000">
                      <p166:blipFill xmlns:p166="http://schemas.microsoft.com/office/powerpoint/2016/6/main">
                        <a:blip r:embed="rId3"/>
                        <a:stretch>
                          <a:fillRect/>
                        </a:stretch>
                      </p166:blipFill>
                      <p166:spPr xmlns:p166="http://schemas.microsoft.com/office/powerpoint/2016/6/main">
                        <a:xfrm>
                          <a:off x="0" y="0"/>
                          <a:ext cx="1448922" cy="1009855"/>
                        </a:xfrm>
                        <a:prstGeom prst="rect">
                          <a:avLst/>
                        </a:prstGeom>
                      </p166:spPr>
                    </pslz:zmPr>
                  </pslz:sldZmObj>
                </pslz:sldZm>
              </a:graphicData>
            </a:graphic>
          </p:graphicFrame>
        </mc:Choice>
        <mc:Fallback xmlns="">
          <p:pic>
            <p:nvPicPr>
              <p:cNvPr id="3" name="Vista general de diapositiva 2">
                <a:extLst>
                  <a:ext uri="{FF2B5EF4-FFF2-40B4-BE49-F238E27FC236}">
                    <a16:creationId xmlns:a16="http://schemas.microsoft.com/office/drawing/2014/main" id="{DF745E1D-4748-E44B-93D2-24BE37E3EE36}"/>
                  </a:ext>
                </a:extLst>
              </p:cNvPr>
              <p:cNvPicPr>
                <a:picLocks noGrp="1" noRot="1" noChangeAspect="1" noMove="1" noResize="1" noEditPoints="1" noAdjustHandles="1" noChangeArrowheads="1" noChangeShapeType="1"/>
              </p:cNvPicPr>
              <p:nvPr/>
            </p:nvPicPr>
            <p:blipFill>
              <a:blip r:embed="rId4"/>
              <a:stretch>
                <a:fillRect/>
              </a:stretch>
            </p:blipFill>
            <p:spPr>
              <a:xfrm>
                <a:off x="6828387" y="3667168"/>
                <a:ext cx="1448922" cy="1009855"/>
              </a:xfrm>
              <a:prstGeom prst="rect">
                <a:avLst/>
              </a:prstGeom>
            </p:spPr>
          </p:pic>
        </mc:Fallback>
      </mc:AlternateContent>
    </p:spTree>
    <p:extLst>
      <p:ext uri="{BB962C8B-B14F-4D97-AF65-F5344CB8AC3E}">
        <p14:creationId xmlns:p14="http://schemas.microsoft.com/office/powerpoint/2010/main" val="25500879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7" name="Google Shape;86;p16">
            <a:extLst>
              <a:ext uri="{FF2B5EF4-FFF2-40B4-BE49-F238E27FC236}">
                <a16:creationId xmlns:a16="http://schemas.microsoft.com/office/drawing/2014/main" id="{6BD467BF-DB4B-894B-A48D-BF9A93D3AB33}"/>
              </a:ext>
            </a:extLst>
          </p:cNvPr>
          <p:cNvSpPr txBox="1">
            <a:spLocks/>
          </p:cNvSpPr>
          <p:nvPr/>
        </p:nvSpPr>
        <p:spPr>
          <a:xfrm>
            <a:off x="1710653" y="2981381"/>
            <a:ext cx="6424353" cy="12680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0" lvl="0" indent="0" algn="ctr">
              <a:lnSpc>
                <a:spcPct val="115000"/>
              </a:lnSpc>
              <a:buClr>
                <a:schemeClr val="dk1"/>
              </a:buClr>
              <a:buSzPts val="600"/>
              <a:buNone/>
            </a:pPr>
            <a:r>
              <a:rPr lang="es-MX" sz="2300" dirty="0"/>
              <a:t>El phylum Annelida comprende los gusanos segmentados, e incluye las lombrices de tierra y sanguijuelas.</a:t>
            </a:r>
          </a:p>
          <a:p>
            <a:pPr marL="0" indent="0" algn="ctr">
              <a:buNone/>
            </a:pPr>
            <a:endParaRPr lang="es-MX" sz="2300" dirty="0">
              <a:solidFill>
                <a:schemeClr val="tx1"/>
              </a:solidFill>
            </a:endParaRPr>
          </a:p>
        </p:txBody>
      </p:sp>
      <p:sp>
        <p:nvSpPr>
          <p:cNvPr id="10" name="Google Shape;56;p12">
            <a:extLst>
              <a:ext uri="{FF2B5EF4-FFF2-40B4-BE49-F238E27FC236}">
                <a16:creationId xmlns:a16="http://schemas.microsoft.com/office/drawing/2014/main" id="{86839C0E-30C4-ED40-BCC5-D5E1C9ECC02E}"/>
              </a:ext>
            </a:extLst>
          </p:cNvPr>
          <p:cNvSpPr txBox="1">
            <a:spLocks/>
          </p:cNvSpPr>
          <p:nvPr/>
        </p:nvSpPr>
        <p:spPr>
          <a:xfrm>
            <a:off x="1258957" y="381001"/>
            <a:ext cx="7189093"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5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PHYLUM ANNELIDA</a:t>
            </a:r>
          </a:p>
        </p:txBody>
      </p:sp>
      <mc:AlternateContent xmlns:mc="http://schemas.openxmlformats.org/markup-compatibility/2006" xmlns:pslz="http://schemas.microsoft.com/office/powerpoint/2016/slidezoom">
        <mc:Choice Requires="pslz">
          <p:graphicFrame>
            <p:nvGraphicFramePr>
              <p:cNvPr id="11" name="Vista general de diapositiva 10">
                <a:extLst>
                  <a:ext uri="{FF2B5EF4-FFF2-40B4-BE49-F238E27FC236}">
                    <a16:creationId xmlns:a16="http://schemas.microsoft.com/office/drawing/2014/main" id="{11A2BB0F-B2E2-EB46-AF7D-392A47D98821}"/>
                  </a:ext>
                </a:extLst>
              </p:cNvPr>
              <p:cNvGraphicFramePr>
                <a:graphicFrameLocks noChangeAspect="1"/>
              </p:cNvGraphicFramePr>
              <p:nvPr>
                <p:extLst>
                  <p:ext uri="{D42A27DB-BD31-4B8C-83A1-F6EECF244321}">
                    <p14:modId xmlns:p14="http://schemas.microsoft.com/office/powerpoint/2010/main" val="3611189098"/>
                  </p:ext>
                </p:extLst>
              </p:nvPr>
            </p:nvGraphicFramePr>
            <p:xfrm>
              <a:off x="3096986" y="1164394"/>
              <a:ext cx="3333861" cy="2320485"/>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3333861" cy="2320485"/>
                        </a:xfrm>
                        <a:prstGeom prst="rect">
                          <a:avLst/>
                        </a:prstGeom>
                      </p166:spPr>
                    </pslz:zmPr>
                  </pslz:sldZmObj>
                </pslz:sldZm>
              </a:graphicData>
            </a:graphic>
          </p:graphicFrame>
        </mc:Choice>
        <mc:Fallback xmlns="">
          <p:pic>
            <p:nvPicPr>
              <p:cNvPr id="11" name="Vista general de diapositiva 10">
                <a:extLst>
                  <a:ext uri="{FF2B5EF4-FFF2-40B4-BE49-F238E27FC236}">
                    <a16:creationId xmlns:a16="http://schemas.microsoft.com/office/drawing/2014/main" id="{11A2BB0F-B2E2-EB46-AF7D-392A47D98821}"/>
                  </a:ext>
                </a:extLst>
              </p:cNvPr>
              <p:cNvPicPr>
                <a:picLocks noGrp="1" noRot="1" noChangeAspect="1" noMove="1" noResize="1" noEditPoints="1" noAdjustHandles="1" noChangeArrowheads="1" noChangeShapeType="1"/>
              </p:cNvPicPr>
              <p:nvPr/>
            </p:nvPicPr>
            <p:blipFill>
              <a:blip r:embed="rId4"/>
              <a:stretch>
                <a:fillRect/>
              </a:stretch>
            </p:blipFill>
            <p:spPr>
              <a:xfrm>
                <a:off x="3096986" y="1164394"/>
                <a:ext cx="3333861" cy="2320485"/>
              </a:xfrm>
              <a:prstGeom prst="rect">
                <a:avLst/>
              </a:prstGeom>
            </p:spPr>
          </p:pic>
        </mc:Fallback>
      </mc:AlternateContent>
    </p:spTree>
    <p:extLst>
      <p:ext uri="{BB962C8B-B14F-4D97-AF65-F5344CB8AC3E}">
        <p14:creationId xmlns:p14="http://schemas.microsoft.com/office/powerpoint/2010/main" val="28360050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ANNELIDA</a:t>
            </a:r>
            <a:endParaRPr sz="3000" dirty="0"/>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4788F30A-240C-3642-848F-98AB6A8DB30C}"/>
                  </a:ext>
                </a:extLst>
              </p:cNvPr>
              <p:cNvGraphicFramePr>
                <a:graphicFrameLocks noChangeAspect="1"/>
              </p:cNvGraphicFramePr>
              <p:nvPr>
                <p:extLst>
                  <p:ext uri="{D42A27DB-BD31-4B8C-83A1-F6EECF244321}">
                    <p14:modId xmlns:p14="http://schemas.microsoft.com/office/powerpoint/2010/main" val="3358225103"/>
                  </p:ext>
                </p:extLst>
              </p:nvPr>
            </p:nvGraphicFramePr>
            <p:xfrm>
              <a:off x="7270460" y="3781641"/>
              <a:ext cx="1251277" cy="870933"/>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251277" cy="870933"/>
                        </a:xfrm>
                        <a:prstGeom prst="rect">
                          <a:avLst/>
                        </a:prstGeom>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4788F30A-240C-3642-848F-98AB6A8DB30C}"/>
                  </a:ext>
                </a:extLst>
              </p:cNvPr>
              <p:cNvPicPr>
                <a:picLocks noGrp="1" noRot="1" noChangeAspect="1" noMove="1" noResize="1" noEditPoints="1" noAdjustHandles="1" noChangeArrowheads="1" noChangeShapeType="1"/>
              </p:cNvPicPr>
              <p:nvPr/>
            </p:nvPicPr>
            <p:blipFill>
              <a:blip r:embed="rId4"/>
              <a:stretch>
                <a:fillRect/>
              </a:stretch>
            </p:blipFill>
            <p:spPr>
              <a:xfrm>
                <a:off x="7270460" y="3781641"/>
                <a:ext cx="1251277" cy="870933"/>
              </a:xfrm>
              <a:prstGeom prst="rect">
                <a:avLst/>
              </a:prstGeom>
            </p:spPr>
          </p:pic>
        </mc:Fallback>
      </mc:AlternateContent>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5"/>
          <a:stretch>
            <a:fillRect/>
          </a:stretch>
        </p:blipFill>
        <p:spPr>
          <a:xfrm>
            <a:off x="6122964" y="3819145"/>
            <a:ext cx="1054100" cy="76200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602340" y="1313361"/>
            <a:ext cx="3102414" cy="3267784"/>
          </a:xfrm>
          <a:prstGeom prst="rect">
            <a:avLst/>
          </a:prstGeom>
        </p:spPr>
        <p:txBody>
          <a:bodyPr spcFirstLastPara="1" wrap="square" lIns="91425" tIns="91425" rIns="91425" bIns="91425" anchor="t" anchorCtr="0">
            <a:noAutofit/>
          </a:bodyPr>
          <a:lstStyle/>
          <a:p>
            <a:pPr>
              <a:buSzPct val="100000"/>
            </a:pPr>
            <a:r>
              <a:rPr lang="es-MX" sz="1400" dirty="0"/>
              <a:t>Protostomados</a:t>
            </a:r>
          </a:p>
          <a:p>
            <a:pPr>
              <a:buSzPct val="100000"/>
            </a:pPr>
            <a:r>
              <a:rPr lang="es-MX" sz="1400" dirty="0"/>
              <a:t>Triblásticos</a:t>
            </a:r>
          </a:p>
          <a:p>
            <a:pPr>
              <a:buSzPct val="100000"/>
            </a:pPr>
            <a:r>
              <a:rPr lang="es-MX" sz="1400" dirty="0"/>
              <a:t>Simetría bilateral</a:t>
            </a:r>
          </a:p>
          <a:p>
            <a:pPr>
              <a:buSzPct val="100000"/>
            </a:pPr>
            <a:r>
              <a:rPr lang="es-MX" sz="1400" dirty="0"/>
              <a:t>Celomados </a:t>
            </a:r>
          </a:p>
          <a:p>
            <a:pPr>
              <a:buSzPct val="100000"/>
            </a:pPr>
            <a:r>
              <a:rPr lang="es-MX" sz="1400" dirty="0"/>
              <a:t>Vermiformes</a:t>
            </a:r>
          </a:p>
          <a:p>
            <a:pPr>
              <a:buSzPct val="100000"/>
            </a:pPr>
            <a:r>
              <a:rPr lang="es-MX" sz="1400" dirty="0"/>
              <a:t>Cuerpo metamérico</a:t>
            </a:r>
          </a:p>
          <a:p>
            <a:pPr>
              <a:buSzPct val="100000"/>
            </a:pPr>
            <a:r>
              <a:rPr lang="es-MX" sz="1400" dirty="0"/>
              <a:t>Presencia de sedas quitinosas (quetas)</a:t>
            </a:r>
          </a:p>
          <a:p>
            <a:pPr>
              <a:buSzPct val="100000"/>
            </a:pPr>
            <a:r>
              <a:rPr lang="es-MX" sz="1400" dirty="0"/>
              <a:t>Equeleto hidrostático</a:t>
            </a:r>
          </a:p>
          <a:p>
            <a:pPr>
              <a:buSzPct val="100000"/>
            </a:pPr>
            <a:endParaRPr lang="es-MX" sz="1400" dirty="0"/>
          </a:p>
          <a:p>
            <a:pPr>
              <a:buSzPct val="100000"/>
            </a:pPr>
            <a:endParaRPr lang="es-MX" sz="1500" dirty="0"/>
          </a:p>
        </p:txBody>
      </p:sp>
      <p:pic>
        <p:nvPicPr>
          <p:cNvPr id="9" name="Picture 4" descr="Eunice aphroditois - Wikipedia, la enciclopedia libre">
            <a:extLst>
              <a:ext uri="{FF2B5EF4-FFF2-40B4-BE49-F238E27FC236}">
                <a16:creationId xmlns:a16="http://schemas.microsoft.com/office/drawing/2014/main" id="{72C82501-BE16-0943-90AB-A5775786C8E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41653" y="1461200"/>
            <a:ext cx="1831322" cy="22630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Imagen que contiene animal, madera, exterior, roca&#10;&#10;Descripción generada automáticamente">
            <a:extLst>
              <a:ext uri="{FF2B5EF4-FFF2-40B4-BE49-F238E27FC236}">
                <a16:creationId xmlns:a16="http://schemas.microsoft.com/office/drawing/2014/main" id="{A143175D-2C2B-C344-B1E1-B3CA52B45F5D}"/>
              </a:ext>
            </a:extLst>
          </p:cNvPr>
          <p:cNvPicPr>
            <a:picLocks noChangeAspect="1"/>
          </p:cNvPicPr>
          <p:nvPr/>
        </p:nvPicPr>
        <p:blipFill>
          <a:blip r:embed="rId7"/>
          <a:stretch>
            <a:fillRect/>
          </a:stretch>
        </p:blipFill>
        <p:spPr>
          <a:xfrm>
            <a:off x="4575122" y="2630267"/>
            <a:ext cx="1643286" cy="10939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Video | Le sacaron un pequeño y repugnante depredador vivo de la nariz -  Radio Mitre">
            <a:extLst>
              <a:ext uri="{FF2B5EF4-FFF2-40B4-BE49-F238E27FC236}">
                <a16:creationId xmlns:a16="http://schemas.microsoft.com/office/drawing/2014/main" id="{A45E0623-8439-6345-8572-3813F3A8132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95193" y="1590057"/>
            <a:ext cx="1314070" cy="8694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418609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ANNELIDA</a:t>
            </a:r>
            <a:endParaRPr sz="3000" dirty="0"/>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4788F30A-240C-3642-848F-98AB6A8DB30C}"/>
                  </a:ext>
                </a:extLst>
              </p:cNvPr>
              <p:cNvGraphicFramePr>
                <a:graphicFrameLocks noChangeAspect="1"/>
              </p:cNvGraphicFramePr>
              <p:nvPr/>
            </p:nvGraphicFramePr>
            <p:xfrm>
              <a:off x="7270460" y="3781641"/>
              <a:ext cx="1251277" cy="870933"/>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251277" cy="870933"/>
                        </a:xfrm>
                        <a:prstGeom prst="rect">
                          <a:avLst/>
                        </a:prstGeom>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4788F30A-240C-3642-848F-98AB6A8DB30C}"/>
                  </a:ext>
                </a:extLst>
              </p:cNvPr>
              <p:cNvPicPr>
                <a:picLocks noGrp="1" noRot="1" noChangeAspect="1" noMove="1" noResize="1" noEditPoints="1" noAdjustHandles="1" noChangeArrowheads="1" noChangeShapeType="1"/>
              </p:cNvPicPr>
              <p:nvPr/>
            </p:nvPicPr>
            <p:blipFill>
              <a:blip r:embed="rId4"/>
              <a:stretch>
                <a:fillRect/>
              </a:stretch>
            </p:blipFill>
            <p:spPr>
              <a:xfrm>
                <a:off x="7270460" y="3781641"/>
                <a:ext cx="1251277" cy="870933"/>
              </a:xfrm>
              <a:prstGeom prst="rect">
                <a:avLst/>
              </a:prstGeom>
            </p:spPr>
          </p:pic>
        </mc:Fallback>
      </mc:AlternateContent>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5"/>
          <a:stretch>
            <a:fillRect/>
          </a:stretch>
        </p:blipFill>
        <p:spPr>
          <a:xfrm>
            <a:off x="6122964" y="3819145"/>
            <a:ext cx="1054100" cy="76200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66465" y="1390288"/>
            <a:ext cx="3428728" cy="1250431"/>
          </a:xfrm>
          <a:prstGeom prst="rect">
            <a:avLst/>
          </a:prstGeom>
        </p:spPr>
        <p:txBody>
          <a:bodyPr spcFirstLastPara="1" wrap="square" lIns="91425" tIns="91425" rIns="91425" bIns="91425" anchor="t" anchorCtr="0">
            <a:noAutofit/>
          </a:bodyPr>
          <a:lstStyle/>
          <a:p>
            <a:pPr marL="63500" indent="0">
              <a:buSzPct val="100000"/>
              <a:buNone/>
            </a:pPr>
            <a:r>
              <a:rPr lang="es-MX" sz="1500" b="1" dirty="0"/>
              <a:t>ALIMENTACIÓN </a:t>
            </a:r>
          </a:p>
          <a:p>
            <a:pPr>
              <a:buSzPct val="100000"/>
            </a:pPr>
            <a:r>
              <a:rPr lang="es-MX" sz="1400" dirty="0"/>
              <a:t>Hábitos depositívoros, depredadores y ectoparásitos fluidófagos</a:t>
            </a:r>
          </a:p>
        </p:txBody>
      </p:sp>
      <p:sp>
        <p:nvSpPr>
          <p:cNvPr id="9" name="Google Shape;93;p17">
            <a:extLst>
              <a:ext uri="{FF2B5EF4-FFF2-40B4-BE49-F238E27FC236}">
                <a16:creationId xmlns:a16="http://schemas.microsoft.com/office/drawing/2014/main" id="{4838246B-3A62-F144-A527-5C758BCDE241}"/>
              </a:ext>
            </a:extLst>
          </p:cNvPr>
          <p:cNvSpPr txBox="1">
            <a:spLocks/>
          </p:cNvSpPr>
          <p:nvPr/>
        </p:nvSpPr>
        <p:spPr>
          <a:xfrm>
            <a:off x="4984903" y="1390288"/>
            <a:ext cx="3428728" cy="125043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SzPct val="100000"/>
              <a:buFont typeface="Tinos"/>
              <a:buNone/>
            </a:pPr>
            <a:r>
              <a:rPr lang="es-MX" sz="1500" b="1" dirty="0"/>
              <a:t>SISTEMA DIGESTIVO </a:t>
            </a:r>
          </a:p>
          <a:p>
            <a:pPr>
              <a:buSzPct val="100000"/>
            </a:pPr>
            <a:r>
              <a:rPr lang="es-MX" sz="1400" dirty="0"/>
              <a:t>Aparato digestivo </a:t>
            </a:r>
            <a:r>
              <a:rPr lang="es-MX" sz="1400" dirty="0">
                <a:solidFill>
                  <a:schemeClr val="tx1"/>
                </a:solidFill>
              </a:rPr>
              <a:t>completo </a:t>
            </a:r>
            <a:r>
              <a:rPr lang="es-MX" sz="1400" dirty="0"/>
              <a:t>y sin disposición metamérica</a:t>
            </a:r>
          </a:p>
          <a:p>
            <a:pPr marL="63500" indent="0">
              <a:buSzPct val="100000"/>
              <a:buFont typeface="Tinos"/>
              <a:buNone/>
            </a:pPr>
            <a:endParaRPr lang="es-MX" sz="1500" b="1" dirty="0"/>
          </a:p>
        </p:txBody>
      </p:sp>
      <p:sp>
        <p:nvSpPr>
          <p:cNvPr id="10" name="Google Shape;93;p17">
            <a:extLst>
              <a:ext uri="{FF2B5EF4-FFF2-40B4-BE49-F238E27FC236}">
                <a16:creationId xmlns:a16="http://schemas.microsoft.com/office/drawing/2014/main" id="{183C6DC9-CAEB-2D43-8062-D09FEE442102}"/>
              </a:ext>
            </a:extLst>
          </p:cNvPr>
          <p:cNvSpPr txBox="1">
            <a:spLocks/>
          </p:cNvSpPr>
          <p:nvPr/>
        </p:nvSpPr>
        <p:spPr>
          <a:xfrm>
            <a:off x="4984903" y="2640719"/>
            <a:ext cx="3428728" cy="125043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SzPct val="100000"/>
              <a:buFont typeface="Tinos"/>
              <a:buNone/>
            </a:pPr>
            <a:r>
              <a:rPr lang="es-MX" sz="1500" b="1" dirty="0"/>
              <a:t>SISTEMA EXCRETOR </a:t>
            </a:r>
          </a:p>
          <a:p>
            <a:pPr>
              <a:buSzPct val="100000"/>
            </a:pPr>
            <a:r>
              <a:rPr lang="es-MX" sz="1400" dirty="0"/>
              <a:t>Sistema excretor típicamente con un par de </a:t>
            </a:r>
            <a:r>
              <a:rPr lang="es-MX" sz="1400" dirty="0">
                <a:solidFill>
                  <a:schemeClr val="tx1"/>
                </a:solidFill>
              </a:rPr>
              <a:t>nefridios</a:t>
            </a:r>
            <a:r>
              <a:rPr lang="es-MX" sz="1400" dirty="0">
                <a:solidFill>
                  <a:schemeClr val="tx1">
                    <a:lumMod val="75000"/>
                  </a:schemeClr>
                </a:solidFill>
              </a:rPr>
              <a:t> </a:t>
            </a:r>
            <a:r>
              <a:rPr lang="es-MX" sz="1400" dirty="0"/>
              <a:t>por cada metámero</a:t>
            </a:r>
          </a:p>
        </p:txBody>
      </p:sp>
      <p:pic>
        <p:nvPicPr>
          <p:cNvPr id="14" name="Picture 2" descr="Bobbit-Worm-Eunice-aphroditois.gif 433×266 pixels | Scary sea creatures,  Deep sea creatures, Weird fish">
            <a:extLst>
              <a:ext uri="{FF2B5EF4-FFF2-40B4-BE49-F238E27FC236}">
                <a16:creationId xmlns:a16="http://schemas.microsoft.com/office/drawing/2014/main" id="{557C6BF3-67EF-6D41-B797-D82C3522BA32}"/>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671154" y="2433279"/>
            <a:ext cx="2833390" cy="1740605"/>
          </a:xfrm>
          <a:prstGeom prst="rect">
            <a:avLst/>
          </a:prstGeom>
          <a:noFill/>
          <a:ln>
            <a:solidFill>
              <a:srgbClr val="F9CBB9"/>
            </a:solidFill>
          </a:ln>
          <a:extLst>
            <a:ext uri="{909E8E84-426E-40DD-AFC4-6F175D3DCCD1}">
              <a14:hiddenFill xmlns:a14="http://schemas.microsoft.com/office/drawing/2010/main">
                <a:solidFill>
                  <a:srgbClr val="FFFFFF"/>
                </a:solidFill>
              </a14:hiddenFill>
            </a:ext>
          </a:extLst>
        </p:spPr>
      </p:pic>
      <p:pic>
        <p:nvPicPr>
          <p:cNvPr id="12" name="Picture 4" descr="Eunice aphroditois - Wikipedia, la enciclopedia libre">
            <a:extLst>
              <a:ext uri="{FF2B5EF4-FFF2-40B4-BE49-F238E27FC236}">
                <a16:creationId xmlns:a16="http://schemas.microsoft.com/office/drawing/2014/main" id="{489B73D8-140B-F542-9396-A898CAC0736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7641" y="1556119"/>
            <a:ext cx="1831322" cy="22630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036662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ANNELIDA</a:t>
            </a:r>
            <a:endParaRPr sz="3000" dirty="0"/>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4788F30A-240C-3642-848F-98AB6A8DB30C}"/>
                  </a:ext>
                </a:extLst>
              </p:cNvPr>
              <p:cNvGraphicFramePr>
                <a:graphicFrameLocks noChangeAspect="1"/>
              </p:cNvGraphicFramePr>
              <p:nvPr/>
            </p:nvGraphicFramePr>
            <p:xfrm>
              <a:off x="7270460" y="3781641"/>
              <a:ext cx="1251277" cy="870933"/>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251277" cy="870933"/>
                        </a:xfrm>
                        <a:prstGeom prst="rect">
                          <a:avLst/>
                        </a:prstGeom>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4788F30A-240C-3642-848F-98AB6A8DB30C}"/>
                  </a:ext>
                </a:extLst>
              </p:cNvPr>
              <p:cNvPicPr>
                <a:picLocks noGrp="1" noRot="1" noChangeAspect="1" noMove="1" noResize="1" noEditPoints="1" noAdjustHandles="1" noChangeArrowheads="1" noChangeShapeType="1"/>
              </p:cNvPicPr>
              <p:nvPr/>
            </p:nvPicPr>
            <p:blipFill>
              <a:blip r:embed="rId4"/>
              <a:stretch>
                <a:fillRect/>
              </a:stretch>
            </p:blipFill>
            <p:spPr>
              <a:xfrm>
                <a:off x="7270460" y="3781641"/>
                <a:ext cx="1251277" cy="870933"/>
              </a:xfrm>
              <a:prstGeom prst="rect">
                <a:avLst/>
              </a:prstGeom>
            </p:spPr>
          </p:pic>
        </mc:Fallback>
      </mc:AlternateContent>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5"/>
          <a:stretch>
            <a:fillRect/>
          </a:stretch>
        </p:blipFill>
        <p:spPr>
          <a:xfrm>
            <a:off x="6122964" y="3819145"/>
            <a:ext cx="1054100" cy="762000"/>
          </a:xfrm>
          <a:prstGeom prst="rect">
            <a:avLst/>
          </a:prstGeom>
        </p:spPr>
      </p:pic>
      <p:sp>
        <p:nvSpPr>
          <p:cNvPr id="8" name="Google Shape;93;p17">
            <a:extLst>
              <a:ext uri="{FF2B5EF4-FFF2-40B4-BE49-F238E27FC236}">
                <a16:creationId xmlns:a16="http://schemas.microsoft.com/office/drawing/2014/main" id="{2A10E843-4718-0344-AD7F-DC99E775D4AF}"/>
              </a:ext>
            </a:extLst>
          </p:cNvPr>
          <p:cNvSpPr txBox="1">
            <a:spLocks/>
          </p:cNvSpPr>
          <p:nvPr/>
        </p:nvSpPr>
        <p:spPr>
          <a:xfrm>
            <a:off x="1482186" y="2517676"/>
            <a:ext cx="4139125" cy="183696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lgn="just">
              <a:buSzPct val="100000"/>
              <a:buFont typeface="Tinos"/>
              <a:buNone/>
            </a:pPr>
            <a:r>
              <a:rPr lang="es-MX" sz="1500" b="1" dirty="0"/>
              <a:t>SISTEMA RESPIRATORIO </a:t>
            </a:r>
          </a:p>
          <a:p>
            <a:pPr algn="just">
              <a:buSzPct val="100000"/>
            </a:pPr>
            <a:r>
              <a:rPr lang="es-MX" sz="1400" dirty="0"/>
              <a:t>Intercambio gaseoso a través de la piel, branquias o parapodios</a:t>
            </a:r>
          </a:p>
          <a:p>
            <a:pPr algn="just">
              <a:buSzPct val="100000"/>
            </a:pPr>
            <a:r>
              <a:rPr lang="es-MX" sz="1400" dirty="0">
                <a:sym typeface="Coming Soon"/>
              </a:rPr>
              <a:t>Pigmentos respiratorios (hemoglobina, hemeritrina o clorocruorina) y amebocitos en el plasma sanguíneo</a:t>
            </a:r>
          </a:p>
          <a:p>
            <a:pPr algn="just">
              <a:buSzPct val="100000"/>
            </a:pPr>
            <a:endParaRPr lang="es-MX" sz="1500" dirty="0"/>
          </a:p>
        </p:txBody>
      </p:sp>
      <p:sp>
        <p:nvSpPr>
          <p:cNvPr id="9" name="Google Shape;93;p17">
            <a:extLst>
              <a:ext uri="{FF2B5EF4-FFF2-40B4-BE49-F238E27FC236}">
                <a16:creationId xmlns:a16="http://schemas.microsoft.com/office/drawing/2014/main" id="{C06E37A9-AB21-124E-BD50-EB148CDFF186}"/>
              </a:ext>
            </a:extLst>
          </p:cNvPr>
          <p:cNvSpPr txBox="1">
            <a:spLocks noGrp="1"/>
          </p:cNvSpPr>
          <p:nvPr>
            <p:ph type="body" idx="1"/>
          </p:nvPr>
        </p:nvSpPr>
        <p:spPr>
          <a:xfrm>
            <a:off x="1482186" y="1419275"/>
            <a:ext cx="4409910" cy="1250431"/>
          </a:xfrm>
          <a:prstGeom prst="rect">
            <a:avLst/>
          </a:prstGeom>
        </p:spPr>
        <p:txBody>
          <a:bodyPr spcFirstLastPara="1" wrap="square" lIns="91425" tIns="91425" rIns="91425" bIns="91425" anchor="t" anchorCtr="0">
            <a:noAutofit/>
          </a:bodyPr>
          <a:lstStyle/>
          <a:p>
            <a:pPr marL="63500" indent="0">
              <a:buSzPct val="100000"/>
              <a:buNone/>
            </a:pPr>
            <a:r>
              <a:rPr lang="es-MX" sz="1500" b="1" dirty="0"/>
              <a:t>SISTEMA CIRCULATORIO</a:t>
            </a:r>
          </a:p>
          <a:p>
            <a:pPr>
              <a:buSzPct val="100000"/>
            </a:pPr>
            <a:r>
              <a:rPr lang="es-MX" sz="1400" dirty="0"/>
              <a:t>Sistema circulatorio cerrado con vasos sanguíneos musculares y arcos aórticos («corazones»)</a:t>
            </a:r>
          </a:p>
          <a:p>
            <a:pPr>
              <a:buSzPct val="100000"/>
            </a:pPr>
            <a:endParaRPr lang="es-MX" sz="1500" dirty="0"/>
          </a:p>
        </p:txBody>
      </p:sp>
      <p:pic>
        <p:nvPicPr>
          <p:cNvPr id="10" name="Picture 4" descr="Anélidos">
            <a:extLst>
              <a:ext uri="{FF2B5EF4-FFF2-40B4-BE49-F238E27FC236}">
                <a16:creationId xmlns:a16="http://schemas.microsoft.com/office/drawing/2014/main" id="{BF308A14-238E-B04F-B4A6-6ECFA98A342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7590"/>
          <a:stretch/>
        </p:blipFill>
        <p:spPr bwMode="auto">
          <a:xfrm>
            <a:off x="5818106" y="1581548"/>
            <a:ext cx="2354869" cy="19804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Google Shape;93;p17">
            <a:extLst>
              <a:ext uri="{FF2B5EF4-FFF2-40B4-BE49-F238E27FC236}">
                <a16:creationId xmlns:a16="http://schemas.microsoft.com/office/drawing/2014/main" id="{A6F43E4E-55C8-F94C-ABDD-292F1B31D520}"/>
              </a:ext>
            </a:extLst>
          </p:cNvPr>
          <p:cNvSpPr txBox="1">
            <a:spLocks/>
          </p:cNvSpPr>
          <p:nvPr/>
        </p:nvSpPr>
        <p:spPr>
          <a:xfrm>
            <a:off x="-2326149" y="1419275"/>
            <a:ext cx="3428728" cy="125043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SzPct val="100000"/>
              <a:buFont typeface="Tinos"/>
              <a:buNone/>
            </a:pPr>
            <a:r>
              <a:rPr lang="es-MX" sz="1500" b="1" dirty="0"/>
              <a:t>SISTEMA DIGESTIVO </a:t>
            </a:r>
          </a:p>
          <a:p>
            <a:pPr>
              <a:buSzPct val="100000"/>
            </a:pPr>
            <a:r>
              <a:rPr lang="es-MX" sz="1400" dirty="0"/>
              <a:t>Aparato digestivo </a:t>
            </a:r>
            <a:r>
              <a:rPr lang="es-MX" sz="1400" dirty="0">
                <a:solidFill>
                  <a:schemeClr val="tx1"/>
                </a:solidFill>
              </a:rPr>
              <a:t>completo </a:t>
            </a:r>
            <a:r>
              <a:rPr lang="es-MX" sz="1400" dirty="0"/>
              <a:t>y sin disposición metamérica</a:t>
            </a:r>
          </a:p>
          <a:p>
            <a:pPr marL="63500" indent="0">
              <a:buSzPct val="100000"/>
              <a:buFont typeface="Tinos"/>
              <a:buNone/>
            </a:pPr>
            <a:endParaRPr lang="es-MX" sz="1500" b="1" dirty="0"/>
          </a:p>
        </p:txBody>
      </p:sp>
      <p:sp>
        <p:nvSpPr>
          <p:cNvPr id="12" name="Google Shape;93;p17">
            <a:extLst>
              <a:ext uri="{FF2B5EF4-FFF2-40B4-BE49-F238E27FC236}">
                <a16:creationId xmlns:a16="http://schemas.microsoft.com/office/drawing/2014/main" id="{6D2E8F39-5205-2F4B-BDDF-09B9061A72B8}"/>
              </a:ext>
            </a:extLst>
          </p:cNvPr>
          <p:cNvSpPr txBox="1">
            <a:spLocks/>
          </p:cNvSpPr>
          <p:nvPr/>
        </p:nvSpPr>
        <p:spPr>
          <a:xfrm>
            <a:off x="-2326149" y="2669706"/>
            <a:ext cx="3428728" cy="125043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SzPct val="100000"/>
              <a:buFont typeface="Tinos"/>
              <a:buNone/>
            </a:pPr>
            <a:r>
              <a:rPr lang="es-MX" sz="1500" b="1" dirty="0"/>
              <a:t>SISTEMA EXCRETOR </a:t>
            </a:r>
          </a:p>
          <a:p>
            <a:pPr>
              <a:buSzPct val="100000"/>
            </a:pPr>
            <a:r>
              <a:rPr lang="es-MX" sz="1400" dirty="0"/>
              <a:t>Sistema excretor típicamente con un par de </a:t>
            </a:r>
            <a:r>
              <a:rPr lang="es-MX" sz="1400" dirty="0">
                <a:solidFill>
                  <a:schemeClr val="tx1"/>
                </a:solidFill>
              </a:rPr>
              <a:t>nefridios</a:t>
            </a:r>
            <a:r>
              <a:rPr lang="es-MX" sz="1400" dirty="0">
                <a:solidFill>
                  <a:schemeClr val="tx1">
                    <a:lumMod val="75000"/>
                  </a:schemeClr>
                </a:solidFill>
              </a:rPr>
              <a:t> </a:t>
            </a:r>
            <a:r>
              <a:rPr lang="es-MX" sz="1400" dirty="0"/>
              <a:t>por cada metámero</a:t>
            </a:r>
          </a:p>
        </p:txBody>
      </p:sp>
    </p:spTree>
    <p:extLst>
      <p:ext uri="{BB962C8B-B14F-4D97-AF65-F5344CB8AC3E}">
        <p14:creationId xmlns:p14="http://schemas.microsoft.com/office/powerpoint/2010/main" val="1760442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ANNELIDA</a:t>
            </a:r>
            <a:endParaRPr sz="3000" dirty="0"/>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4788F30A-240C-3642-848F-98AB6A8DB30C}"/>
                  </a:ext>
                </a:extLst>
              </p:cNvPr>
              <p:cNvGraphicFramePr>
                <a:graphicFrameLocks noChangeAspect="1"/>
              </p:cNvGraphicFramePr>
              <p:nvPr/>
            </p:nvGraphicFramePr>
            <p:xfrm>
              <a:off x="7270460" y="3781641"/>
              <a:ext cx="1251277" cy="870933"/>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251277" cy="870933"/>
                        </a:xfrm>
                        <a:prstGeom prst="rect">
                          <a:avLst/>
                        </a:prstGeom>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4788F30A-240C-3642-848F-98AB6A8DB30C}"/>
                  </a:ext>
                </a:extLst>
              </p:cNvPr>
              <p:cNvPicPr>
                <a:picLocks noGrp="1" noRot="1" noChangeAspect="1" noMove="1" noResize="1" noEditPoints="1" noAdjustHandles="1" noChangeArrowheads="1" noChangeShapeType="1"/>
              </p:cNvPicPr>
              <p:nvPr/>
            </p:nvPicPr>
            <p:blipFill>
              <a:blip r:embed="rId4"/>
              <a:stretch>
                <a:fillRect/>
              </a:stretch>
            </p:blipFill>
            <p:spPr>
              <a:xfrm>
                <a:off x="7270460" y="3781641"/>
                <a:ext cx="1251277" cy="870933"/>
              </a:xfrm>
              <a:prstGeom prst="rect">
                <a:avLst/>
              </a:prstGeom>
            </p:spPr>
          </p:pic>
        </mc:Fallback>
      </mc:AlternateContent>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5"/>
          <a:stretch>
            <a:fillRect/>
          </a:stretch>
        </p:blipFill>
        <p:spPr>
          <a:xfrm>
            <a:off x="6122964" y="3819145"/>
            <a:ext cx="1054100" cy="762000"/>
          </a:xfrm>
          <a:prstGeom prst="rect">
            <a:avLst/>
          </a:prstGeom>
        </p:spPr>
      </p:pic>
      <p:sp>
        <p:nvSpPr>
          <p:cNvPr id="8" name="Google Shape;93;p17">
            <a:extLst>
              <a:ext uri="{FF2B5EF4-FFF2-40B4-BE49-F238E27FC236}">
                <a16:creationId xmlns:a16="http://schemas.microsoft.com/office/drawing/2014/main" id="{3BDD080D-621F-6343-9607-DB7B95164315}"/>
              </a:ext>
            </a:extLst>
          </p:cNvPr>
          <p:cNvSpPr txBox="1">
            <a:spLocks/>
          </p:cNvSpPr>
          <p:nvPr/>
        </p:nvSpPr>
        <p:spPr>
          <a:xfrm>
            <a:off x="1556175" y="1543636"/>
            <a:ext cx="3428728" cy="205400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SzPct val="100000"/>
              <a:buFont typeface="Tinos"/>
              <a:buNone/>
            </a:pPr>
            <a:r>
              <a:rPr lang="es-MX" sz="1500" b="1" dirty="0"/>
              <a:t>SISTEMA NERVIOSO</a:t>
            </a:r>
          </a:p>
          <a:p>
            <a:pPr algn="just">
              <a:buSzPct val="100000"/>
            </a:pPr>
            <a:r>
              <a:rPr lang="es-MX" sz="1400" dirty="0"/>
              <a:t>Cordón nervioso ventral doble y un par de ganglios con nervios laterales en cada metámero</a:t>
            </a:r>
          </a:p>
          <a:p>
            <a:pPr algn="just">
              <a:buSzPct val="100000"/>
            </a:pPr>
            <a:r>
              <a:rPr lang="es-MX" sz="1400" dirty="0"/>
              <a:t>Cerebro formado por un par de ganglios cerebrales unidos por conectivos al cordón ventral</a:t>
            </a:r>
          </a:p>
          <a:p>
            <a:pPr>
              <a:buSzPct val="100000"/>
            </a:pPr>
            <a:endParaRPr lang="es-MX" sz="1500" dirty="0"/>
          </a:p>
        </p:txBody>
      </p:sp>
      <p:pic>
        <p:nvPicPr>
          <p:cNvPr id="10" name="Picture 4" descr="Sistema nervioso en anélidos">
            <a:extLst>
              <a:ext uri="{FF2B5EF4-FFF2-40B4-BE49-F238E27FC236}">
                <a16:creationId xmlns:a16="http://schemas.microsoft.com/office/drawing/2014/main" id="{11BB92BD-26BC-984A-98B1-5103516816A6}"/>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485020" y="1573456"/>
            <a:ext cx="2687955" cy="20540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4" descr="Anélidos">
            <a:extLst>
              <a:ext uri="{FF2B5EF4-FFF2-40B4-BE49-F238E27FC236}">
                <a16:creationId xmlns:a16="http://schemas.microsoft.com/office/drawing/2014/main" id="{CB62484A-077F-7248-9F5B-7EC9025F468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7590"/>
          <a:stretch/>
        </p:blipFill>
        <p:spPr bwMode="auto">
          <a:xfrm>
            <a:off x="-1547894" y="1647056"/>
            <a:ext cx="2354869" cy="19804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451214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ANNELIDA</a:t>
            </a:r>
            <a:endParaRPr sz="3000" dirty="0"/>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4788F30A-240C-3642-848F-98AB6A8DB30C}"/>
                  </a:ext>
                </a:extLst>
              </p:cNvPr>
              <p:cNvGraphicFramePr>
                <a:graphicFrameLocks noChangeAspect="1"/>
              </p:cNvGraphicFramePr>
              <p:nvPr/>
            </p:nvGraphicFramePr>
            <p:xfrm>
              <a:off x="7270460" y="3781641"/>
              <a:ext cx="1251277" cy="870933"/>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251277" cy="870933"/>
                        </a:xfrm>
                        <a:prstGeom prst="rect">
                          <a:avLst/>
                        </a:prstGeom>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4788F30A-240C-3642-848F-98AB6A8DB30C}"/>
                  </a:ext>
                </a:extLst>
              </p:cNvPr>
              <p:cNvPicPr>
                <a:picLocks noGrp="1" noRot="1" noChangeAspect="1" noMove="1" noResize="1" noEditPoints="1" noAdjustHandles="1" noChangeArrowheads="1" noChangeShapeType="1"/>
              </p:cNvPicPr>
              <p:nvPr/>
            </p:nvPicPr>
            <p:blipFill>
              <a:blip r:embed="rId4"/>
              <a:stretch>
                <a:fillRect/>
              </a:stretch>
            </p:blipFill>
            <p:spPr>
              <a:xfrm>
                <a:off x="7270460" y="3781641"/>
                <a:ext cx="1251277" cy="870933"/>
              </a:xfrm>
              <a:prstGeom prst="rect">
                <a:avLst/>
              </a:prstGeom>
            </p:spPr>
          </p:pic>
        </mc:Fallback>
      </mc:AlternateContent>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5"/>
          <a:stretch>
            <a:fillRect/>
          </a:stretch>
        </p:blipFill>
        <p:spPr>
          <a:xfrm>
            <a:off x="6122964" y="3819145"/>
            <a:ext cx="1054100" cy="76200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66465" y="1252926"/>
            <a:ext cx="3428728" cy="3267784"/>
          </a:xfrm>
          <a:prstGeom prst="rect">
            <a:avLst/>
          </a:prstGeom>
        </p:spPr>
        <p:txBody>
          <a:bodyPr spcFirstLastPara="1" wrap="square" lIns="91425" tIns="91425" rIns="91425" bIns="91425" anchor="t" anchorCtr="0">
            <a:noAutofit/>
          </a:bodyPr>
          <a:lstStyle/>
          <a:p>
            <a:pPr marL="63500" indent="0">
              <a:buSzPct val="100000"/>
              <a:buNone/>
            </a:pPr>
            <a:r>
              <a:rPr lang="es-MX" sz="1500" b="1" dirty="0"/>
              <a:t>REPRODUCCIÓN</a:t>
            </a:r>
          </a:p>
          <a:p>
            <a:pPr algn="just">
              <a:buSzPct val="100000"/>
            </a:pPr>
            <a:r>
              <a:rPr lang="es-MX" sz="1400" dirty="0"/>
              <a:t>Reproducción asexual por escisión o gemación</a:t>
            </a:r>
          </a:p>
          <a:p>
            <a:pPr algn="just">
              <a:buSzPct val="100000"/>
            </a:pPr>
            <a:r>
              <a:rPr lang="es-MX" sz="1400" dirty="0"/>
              <a:t>Especies hermafroditas y con sexos cruzados con aparatos femeninos y/o masculinos</a:t>
            </a:r>
          </a:p>
          <a:p>
            <a:pPr algn="just">
              <a:buSzPct val="100000"/>
            </a:pPr>
            <a:r>
              <a:rPr lang="es-MX" sz="1400" dirty="0"/>
              <a:t>Reproducción sexual: dioicos con fecundación esterna (poliquetos) y monoicos con copulación (oligoquetos y sanguijuelas) </a:t>
            </a:r>
          </a:p>
        </p:txBody>
      </p:sp>
      <p:pic>
        <p:nvPicPr>
          <p:cNvPr id="8" name="Imagen 7" descr="Diagrama&#10;&#10;Descripción generada automáticamente">
            <a:extLst>
              <a:ext uri="{FF2B5EF4-FFF2-40B4-BE49-F238E27FC236}">
                <a16:creationId xmlns:a16="http://schemas.microsoft.com/office/drawing/2014/main" id="{A59EB70F-E8EB-3146-A17A-0F57B731DD6F}"/>
              </a:ext>
            </a:extLst>
          </p:cNvPr>
          <p:cNvPicPr>
            <a:picLocks noChangeAspect="1"/>
          </p:cNvPicPr>
          <p:nvPr/>
        </p:nvPicPr>
        <p:blipFill>
          <a:blip r:embed="rId6"/>
          <a:stretch>
            <a:fillRect/>
          </a:stretch>
        </p:blipFill>
        <p:spPr>
          <a:xfrm>
            <a:off x="5115054" y="1760109"/>
            <a:ext cx="3137151" cy="17655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4" descr="Sistema nervioso en anélidos">
            <a:extLst>
              <a:ext uri="{FF2B5EF4-FFF2-40B4-BE49-F238E27FC236}">
                <a16:creationId xmlns:a16="http://schemas.microsoft.com/office/drawing/2014/main" id="{A8EA556C-6893-BD40-91EE-DEF51A7571B9}"/>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796160" y="1615904"/>
            <a:ext cx="2687955" cy="20540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70634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ANNELIDA</a:t>
            </a:r>
            <a:endParaRPr sz="3000" dirty="0"/>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4788F30A-240C-3642-848F-98AB6A8DB30C}"/>
                  </a:ext>
                </a:extLst>
              </p:cNvPr>
              <p:cNvGraphicFramePr>
                <a:graphicFrameLocks noChangeAspect="1"/>
              </p:cNvGraphicFramePr>
              <p:nvPr/>
            </p:nvGraphicFramePr>
            <p:xfrm>
              <a:off x="7270460" y="3781641"/>
              <a:ext cx="1251277" cy="870933"/>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251277" cy="870933"/>
                        </a:xfrm>
                        <a:prstGeom prst="rect">
                          <a:avLst/>
                        </a:prstGeom>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4788F30A-240C-3642-848F-98AB6A8DB30C}"/>
                  </a:ext>
                </a:extLst>
              </p:cNvPr>
              <p:cNvPicPr>
                <a:picLocks noGrp="1" noRot="1" noChangeAspect="1" noMove="1" noResize="1" noEditPoints="1" noAdjustHandles="1" noChangeArrowheads="1" noChangeShapeType="1"/>
              </p:cNvPicPr>
              <p:nvPr/>
            </p:nvPicPr>
            <p:blipFill>
              <a:blip r:embed="rId4"/>
              <a:stretch>
                <a:fillRect/>
              </a:stretch>
            </p:blipFill>
            <p:spPr>
              <a:xfrm>
                <a:off x="7270460" y="3781641"/>
                <a:ext cx="1251277" cy="870933"/>
              </a:xfrm>
              <a:prstGeom prst="rect">
                <a:avLst/>
              </a:prstGeom>
            </p:spPr>
          </p:pic>
        </mc:Fallback>
      </mc:AlternateContent>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66465" y="1252927"/>
            <a:ext cx="2018748" cy="1527748"/>
          </a:xfrm>
          <a:prstGeom prst="rect">
            <a:avLst/>
          </a:prstGeom>
        </p:spPr>
        <p:txBody>
          <a:bodyPr spcFirstLastPara="1" wrap="square" lIns="91425" tIns="91425" rIns="91425" bIns="91425" anchor="t" anchorCtr="0">
            <a:noAutofit/>
          </a:bodyPr>
          <a:lstStyle/>
          <a:p>
            <a:pPr marL="63500" indent="0">
              <a:buSzPct val="100000"/>
              <a:buNone/>
            </a:pPr>
            <a:r>
              <a:rPr lang="es-MX" sz="1200" b="1" dirty="0"/>
              <a:t>CLASE POLYCHAETA</a:t>
            </a:r>
          </a:p>
          <a:p>
            <a:pPr marL="63500" indent="0" fontAlgn="base">
              <a:buSzPct val="100000"/>
              <a:buNone/>
            </a:pPr>
            <a:r>
              <a:rPr lang="es-ES_tradnl" sz="1050" dirty="0"/>
              <a:t>Cabeza diferenciada y con órganos sensoriales</a:t>
            </a:r>
          </a:p>
          <a:p>
            <a:pPr marL="63500" indent="0" algn="just" fontAlgn="base">
              <a:buSzPct val="100000"/>
              <a:buNone/>
            </a:pPr>
            <a:r>
              <a:rPr lang="es-ES_tradnl" sz="1050" dirty="0"/>
              <a:t>Presencia de </a:t>
            </a:r>
            <a:r>
              <a:rPr lang="es-ES_tradnl" sz="1050" dirty="0" err="1"/>
              <a:t>parapodios</a:t>
            </a:r>
            <a:r>
              <a:rPr lang="es-ES_tradnl" sz="1050" dirty="0"/>
              <a:t> y numerosas quetas en la mayor parte de los segmentos </a:t>
            </a:r>
          </a:p>
          <a:p>
            <a:pPr marL="63500" indent="0" algn="just" fontAlgn="base">
              <a:buSzPct val="100000"/>
              <a:buNone/>
            </a:pPr>
            <a:r>
              <a:rPr lang="es-ES_tradnl" sz="1050" dirty="0"/>
              <a:t>Carecen de clitelo</a:t>
            </a:r>
            <a:endParaRPr lang="es-MX" sz="1500" dirty="0"/>
          </a:p>
        </p:txBody>
      </p:sp>
      <p:sp>
        <p:nvSpPr>
          <p:cNvPr id="8" name="Google Shape;93;p17">
            <a:extLst>
              <a:ext uri="{FF2B5EF4-FFF2-40B4-BE49-F238E27FC236}">
                <a16:creationId xmlns:a16="http://schemas.microsoft.com/office/drawing/2014/main" id="{7FDBE82D-A4EC-F644-BF16-2B2CCBB2F727}"/>
              </a:ext>
            </a:extLst>
          </p:cNvPr>
          <p:cNvSpPr txBox="1">
            <a:spLocks/>
          </p:cNvSpPr>
          <p:nvPr/>
        </p:nvSpPr>
        <p:spPr>
          <a:xfrm>
            <a:off x="3485213" y="1252927"/>
            <a:ext cx="2018748" cy="81571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SzPct val="100000"/>
              <a:buFont typeface="Tinos"/>
              <a:buNone/>
            </a:pPr>
            <a:r>
              <a:rPr lang="es-MX" sz="1200" b="1" dirty="0"/>
              <a:t>CLASE OLIGOCHAETA</a:t>
            </a:r>
          </a:p>
          <a:p>
            <a:pPr marL="63500" indent="0">
              <a:buSzPct val="100000"/>
              <a:buNone/>
            </a:pPr>
            <a:r>
              <a:rPr lang="es-MX" sz="1050" dirty="0"/>
              <a:t>Se caracteriza por poseer pocas sedas en comparación con los poliquetos</a:t>
            </a:r>
          </a:p>
          <a:p>
            <a:pPr marL="63500" indent="0">
              <a:buSzPct val="100000"/>
              <a:buNone/>
            </a:pPr>
            <a:r>
              <a:rPr lang="es-MX" sz="1050" dirty="0"/>
              <a:t>Presentan clitelo</a:t>
            </a:r>
          </a:p>
          <a:p>
            <a:pPr marL="63500" indent="0">
              <a:buSzPct val="100000"/>
              <a:buNone/>
            </a:pPr>
            <a:r>
              <a:rPr lang="es-MX" sz="1050" dirty="0"/>
              <a:t>Hábitos nocturnos</a:t>
            </a:r>
          </a:p>
          <a:p>
            <a:pPr>
              <a:buSzPct val="100000"/>
            </a:pPr>
            <a:endParaRPr lang="es-MX" sz="1500" dirty="0"/>
          </a:p>
        </p:txBody>
      </p:sp>
      <p:sp>
        <p:nvSpPr>
          <p:cNvPr id="9" name="Google Shape;93;p17">
            <a:extLst>
              <a:ext uri="{FF2B5EF4-FFF2-40B4-BE49-F238E27FC236}">
                <a16:creationId xmlns:a16="http://schemas.microsoft.com/office/drawing/2014/main" id="{96E83A5A-D371-1E4C-8166-E28E48CF2F99}"/>
              </a:ext>
            </a:extLst>
          </p:cNvPr>
          <p:cNvSpPr txBox="1">
            <a:spLocks/>
          </p:cNvSpPr>
          <p:nvPr/>
        </p:nvSpPr>
        <p:spPr>
          <a:xfrm>
            <a:off x="5414251" y="1252927"/>
            <a:ext cx="2018748" cy="273932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SzPct val="100000"/>
              <a:buFont typeface="Tinos"/>
              <a:buNone/>
            </a:pPr>
            <a:r>
              <a:rPr lang="es-MX" sz="1200" b="1" dirty="0"/>
              <a:t>CLASE HIRUDINEA</a:t>
            </a:r>
          </a:p>
          <a:p>
            <a:pPr marL="63500" indent="0">
              <a:buSzPct val="100000"/>
              <a:buNone/>
            </a:pPr>
            <a:r>
              <a:rPr lang="es-MX" sz="1050" dirty="0"/>
              <a:t>Han perdido las sedas utilizadas por los oligoquetos y han desarrollado ventosas para sujetarse mientras succionan sangre</a:t>
            </a:r>
          </a:p>
        </p:txBody>
      </p:sp>
      <p:sp>
        <p:nvSpPr>
          <p:cNvPr id="10" name="Google Shape;6498;p79">
            <a:extLst>
              <a:ext uri="{FF2B5EF4-FFF2-40B4-BE49-F238E27FC236}">
                <a16:creationId xmlns:a16="http://schemas.microsoft.com/office/drawing/2014/main" id="{FBFE9236-F803-B24A-93A4-9054E7D3A802}"/>
              </a:ext>
            </a:extLst>
          </p:cNvPr>
          <p:cNvSpPr/>
          <p:nvPr/>
        </p:nvSpPr>
        <p:spPr>
          <a:xfrm>
            <a:off x="1556175" y="2842160"/>
            <a:ext cx="1805568" cy="1150094"/>
          </a:xfrm>
          <a:prstGeom prst="rect">
            <a:avLst/>
          </a:prstGeom>
          <a:blipFill>
            <a:blip r:embed="rId5"/>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6496;p79">
            <a:extLst>
              <a:ext uri="{FF2B5EF4-FFF2-40B4-BE49-F238E27FC236}">
                <a16:creationId xmlns:a16="http://schemas.microsoft.com/office/drawing/2014/main" id="{E1DC26EA-4B90-524D-8C8B-391950F0A3BC}"/>
              </a:ext>
            </a:extLst>
          </p:cNvPr>
          <p:cNvSpPr/>
          <p:nvPr/>
        </p:nvSpPr>
        <p:spPr>
          <a:xfrm>
            <a:off x="3485213" y="2842160"/>
            <a:ext cx="1805569" cy="1150094"/>
          </a:xfrm>
          <a:prstGeom prst="rect">
            <a:avLst/>
          </a:prstGeom>
          <a:blipFill>
            <a:blip r:embed="rId6"/>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497;p79">
            <a:extLst>
              <a:ext uri="{FF2B5EF4-FFF2-40B4-BE49-F238E27FC236}">
                <a16:creationId xmlns:a16="http://schemas.microsoft.com/office/drawing/2014/main" id="{A0FD4E5D-9C19-8A41-9A9F-6A80BDAAD553}"/>
              </a:ext>
            </a:extLst>
          </p:cNvPr>
          <p:cNvSpPr/>
          <p:nvPr/>
        </p:nvSpPr>
        <p:spPr>
          <a:xfrm>
            <a:off x="5414253" y="2842158"/>
            <a:ext cx="1805568" cy="1150095"/>
          </a:xfrm>
          <a:prstGeom prst="rect">
            <a:avLst/>
          </a:prstGeom>
          <a:blipFill>
            <a:blip r:embed="rId7"/>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 name="Imagen 13" descr="Diagrama&#10;&#10;Descripción generada automáticamente">
            <a:extLst>
              <a:ext uri="{FF2B5EF4-FFF2-40B4-BE49-F238E27FC236}">
                <a16:creationId xmlns:a16="http://schemas.microsoft.com/office/drawing/2014/main" id="{BF4C2730-383B-AD4C-A494-19E5E19358A9}"/>
              </a:ext>
            </a:extLst>
          </p:cNvPr>
          <p:cNvPicPr>
            <a:picLocks noChangeAspect="1"/>
          </p:cNvPicPr>
          <p:nvPr/>
        </p:nvPicPr>
        <p:blipFill>
          <a:blip r:embed="rId8"/>
          <a:stretch>
            <a:fillRect/>
          </a:stretch>
        </p:blipFill>
        <p:spPr>
          <a:xfrm>
            <a:off x="-2278942" y="1595009"/>
            <a:ext cx="3137151" cy="17655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219781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ANNELIDA</a:t>
            </a:r>
            <a:endParaRPr sz="3000" dirty="0"/>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4788F30A-240C-3642-848F-98AB6A8DB30C}"/>
                  </a:ext>
                </a:extLst>
              </p:cNvPr>
              <p:cNvGraphicFramePr>
                <a:graphicFrameLocks noChangeAspect="1"/>
              </p:cNvGraphicFramePr>
              <p:nvPr/>
            </p:nvGraphicFramePr>
            <p:xfrm>
              <a:off x="7270460" y="3781641"/>
              <a:ext cx="1251277" cy="870933"/>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251277" cy="870933"/>
                        </a:xfrm>
                        <a:prstGeom prst="rect">
                          <a:avLst/>
                        </a:prstGeom>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4788F30A-240C-3642-848F-98AB6A8DB30C}"/>
                  </a:ext>
                </a:extLst>
              </p:cNvPr>
              <p:cNvPicPr>
                <a:picLocks noGrp="1" noRot="1" noChangeAspect="1" noMove="1" noResize="1" noEditPoints="1" noAdjustHandles="1" noChangeArrowheads="1" noChangeShapeType="1"/>
              </p:cNvPicPr>
              <p:nvPr/>
            </p:nvPicPr>
            <p:blipFill>
              <a:blip r:embed="rId4"/>
              <a:stretch>
                <a:fillRect/>
              </a:stretch>
            </p:blipFill>
            <p:spPr>
              <a:xfrm>
                <a:off x="7270460" y="3781641"/>
                <a:ext cx="1251277" cy="870933"/>
              </a:xfrm>
              <a:prstGeom prst="rect">
                <a:avLst/>
              </a:prstGeom>
            </p:spPr>
          </p:pic>
        </mc:Fallback>
      </mc:AlternateContent>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5"/>
          <a:stretch>
            <a:fillRect/>
          </a:stretch>
        </p:blipFill>
        <p:spPr>
          <a:xfrm>
            <a:off x="6122964" y="3819145"/>
            <a:ext cx="1054100" cy="76200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556174" y="1249037"/>
            <a:ext cx="4454437" cy="3267784"/>
          </a:xfrm>
          <a:prstGeom prst="rect">
            <a:avLst/>
          </a:prstGeom>
        </p:spPr>
        <p:txBody>
          <a:bodyPr spcFirstLastPara="1" wrap="square" lIns="91425" tIns="91425" rIns="91425" bIns="91425" anchor="t" anchorCtr="0">
            <a:noAutofit/>
          </a:bodyPr>
          <a:lstStyle/>
          <a:p>
            <a:pPr marL="63500" indent="0">
              <a:buSzPct val="100000"/>
              <a:buNone/>
            </a:pPr>
            <a:r>
              <a:rPr lang="es-MX" sz="1400" b="1" dirty="0"/>
              <a:t>ESTRUCTURA EXTERNA</a:t>
            </a:r>
          </a:p>
          <a:p>
            <a:pPr marL="0" indent="0" algn="just">
              <a:lnSpc>
                <a:spcPct val="115000"/>
              </a:lnSpc>
              <a:buClr>
                <a:srgbClr val="4C4C4D"/>
              </a:buClr>
              <a:buSzPct val="100000"/>
              <a:buNone/>
            </a:pPr>
            <a:r>
              <a:rPr lang="es-MX" sz="1200" dirty="0">
                <a:sym typeface="Didact Gothic"/>
              </a:rPr>
              <a:t>El cuerpo de un anélido tiene típicamente:</a:t>
            </a:r>
          </a:p>
          <a:p>
            <a:pPr marL="285750" indent="-171450" algn="just">
              <a:lnSpc>
                <a:spcPct val="115000"/>
              </a:lnSpc>
              <a:buClr>
                <a:srgbClr val="4C4C4D"/>
              </a:buClr>
              <a:buSzPct val="100000"/>
            </a:pPr>
            <a:r>
              <a:rPr lang="es-MX" sz="1200" dirty="0">
                <a:sym typeface="Didact Gothic"/>
              </a:rPr>
              <a:t>Prostomio anterior (que representa la cabeza y contiene el cerebro)</a:t>
            </a:r>
          </a:p>
          <a:p>
            <a:pPr marL="285750" indent="-171450" algn="just">
              <a:lnSpc>
                <a:spcPct val="115000"/>
              </a:lnSpc>
              <a:buClr>
                <a:srgbClr val="4C4C4D"/>
              </a:buClr>
              <a:buSzPct val="100000"/>
            </a:pPr>
            <a:r>
              <a:rPr lang="es-MX" sz="1200" dirty="0">
                <a:sym typeface="Didact Gothic"/>
              </a:rPr>
              <a:t>Peristomio primer segmento que rodea la boca</a:t>
            </a:r>
          </a:p>
          <a:p>
            <a:pPr marL="285750" indent="-171450" algn="just">
              <a:lnSpc>
                <a:spcPct val="115000"/>
              </a:lnSpc>
              <a:buClr>
                <a:srgbClr val="4C4C4D"/>
              </a:buClr>
              <a:buSzPct val="100000"/>
            </a:pPr>
            <a:r>
              <a:rPr lang="es-MX" sz="1200" dirty="0">
                <a:sym typeface="Didact Gothic"/>
              </a:rPr>
              <a:t>Cuerpo segmentado (metastomio)</a:t>
            </a:r>
          </a:p>
          <a:p>
            <a:pPr marL="285750" indent="-171450" algn="just">
              <a:lnSpc>
                <a:spcPct val="115000"/>
              </a:lnSpc>
              <a:buClr>
                <a:srgbClr val="4C4C4D"/>
              </a:buClr>
              <a:buSzPct val="100000"/>
            </a:pPr>
            <a:r>
              <a:rPr lang="es-MX" sz="1200" dirty="0">
                <a:sym typeface="Didact Gothic"/>
              </a:rPr>
              <a:t>Porción terminal que lleva el ano (pigidio)</a:t>
            </a:r>
          </a:p>
          <a:p>
            <a:pPr marL="285750" indent="-171450" algn="just">
              <a:lnSpc>
                <a:spcPct val="115000"/>
              </a:lnSpc>
              <a:buClr>
                <a:srgbClr val="4C4C4D"/>
              </a:buClr>
              <a:buSzPct val="100000"/>
            </a:pPr>
            <a:r>
              <a:rPr lang="es-MX" sz="1200" dirty="0">
                <a:sym typeface="Didact Gothic"/>
              </a:rPr>
              <a:t>Epidermis glandular en la que se localizan fibras nerviosas, y una cutícula de fibras de colágeno</a:t>
            </a:r>
          </a:p>
          <a:p>
            <a:pPr marL="285750" indent="-171450" algn="just">
              <a:lnSpc>
                <a:spcPct val="115000"/>
              </a:lnSpc>
              <a:buClr>
                <a:srgbClr val="4C4C4D"/>
              </a:buClr>
              <a:buSzPct val="100000"/>
            </a:pPr>
            <a:r>
              <a:rPr lang="es-MX" sz="1200" dirty="0">
                <a:sym typeface="Didact Gothic"/>
              </a:rPr>
              <a:t>Sedas quitinosas (excepto sanguijuelas)</a:t>
            </a:r>
          </a:p>
          <a:p>
            <a:pPr marL="63500" indent="0">
              <a:buSzPct val="100000"/>
              <a:buNone/>
            </a:pPr>
            <a:endParaRPr lang="es-MX" sz="1200" dirty="0"/>
          </a:p>
          <a:p>
            <a:pPr>
              <a:buSzPct val="100000"/>
            </a:pPr>
            <a:endParaRPr lang="es-MX" sz="1500" dirty="0"/>
          </a:p>
          <a:p>
            <a:pPr>
              <a:buSzPct val="100000"/>
            </a:pPr>
            <a:endParaRPr lang="es-MX" sz="1500" dirty="0"/>
          </a:p>
        </p:txBody>
      </p:sp>
      <p:pic>
        <p:nvPicPr>
          <p:cNvPr id="8" name="Picture 3">
            <a:extLst>
              <a:ext uri="{FF2B5EF4-FFF2-40B4-BE49-F238E27FC236}">
                <a16:creationId xmlns:a16="http://schemas.microsoft.com/office/drawing/2014/main" id="{6CC623BB-889D-6D4B-AA10-DC19F99B3E7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3581" t="14971" r="33745" b="11879"/>
          <a:stretch/>
        </p:blipFill>
        <p:spPr bwMode="auto">
          <a:xfrm>
            <a:off x="6010611" y="1482260"/>
            <a:ext cx="2106564" cy="23368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100345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ANNELIDA</a:t>
            </a:r>
            <a:endParaRPr sz="3000" dirty="0"/>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4788F30A-240C-3642-848F-98AB6A8DB30C}"/>
                  </a:ext>
                </a:extLst>
              </p:cNvPr>
              <p:cNvGraphicFramePr>
                <a:graphicFrameLocks noChangeAspect="1"/>
              </p:cNvGraphicFramePr>
              <p:nvPr/>
            </p:nvGraphicFramePr>
            <p:xfrm>
              <a:off x="7270460" y="3781641"/>
              <a:ext cx="1251277" cy="870933"/>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251277" cy="870933"/>
                        </a:xfrm>
                        <a:prstGeom prst="rect">
                          <a:avLst/>
                        </a:prstGeom>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4788F30A-240C-3642-848F-98AB6A8DB30C}"/>
                  </a:ext>
                </a:extLst>
              </p:cNvPr>
              <p:cNvPicPr>
                <a:picLocks noGrp="1" noRot="1" noChangeAspect="1" noMove="1" noResize="1" noEditPoints="1" noAdjustHandles="1" noChangeArrowheads="1" noChangeShapeType="1"/>
              </p:cNvPicPr>
              <p:nvPr/>
            </p:nvPicPr>
            <p:blipFill>
              <a:blip r:embed="rId4"/>
              <a:stretch>
                <a:fillRect/>
              </a:stretch>
            </p:blipFill>
            <p:spPr>
              <a:xfrm>
                <a:off x="7270460" y="3781641"/>
                <a:ext cx="1251277" cy="870933"/>
              </a:xfrm>
              <a:prstGeom prst="rect">
                <a:avLst/>
              </a:prstGeom>
            </p:spPr>
          </p:pic>
        </mc:Fallback>
      </mc:AlternateContent>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66464" y="1252926"/>
            <a:ext cx="3585221" cy="3267784"/>
          </a:xfrm>
          <a:prstGeom prst="rect">
            <a:avLst/>
          </a:prstGeom>
        </p:spPr>
        <p:txBody>
          <a:bodyPr spcFirstLastPara="1" wrap="square" lIns="91425" tIns="91425" rIns="91425" bIns="91425" anchor="t" anchorCtr="0">
            <a:noAutofit/>
          </a:bodyPr>
          <a:lstStyle/>
          <a:p>
            <a:pPr marL="63500" indent="0">
              <a:buSzPct val="100000"/>
              <a:buNone/>
            </a:pPr>
            <a:r>
              <a:rPr lang="es-MX" sz="1200" b="1" dirty="0"/>
              <a:t>ESTRUCTURA INTERNA</a:t>
            </a:r>
          </a:p>
          <a:p>
            <a:pPr marL="0" indent="0" algn="just">
              <a:lnSpc>
                <a:spcPct val="115000"/>
              </a:lnSpc>
              <a:buClr>
                <a:srgbClr val="4C4C4D"/>
              </a:buClr>
              <a:buSzPct val="100000"/>
              <a:buNone/>
            </a:pPr>
            <a:r>
              <a:rPr lang="es-MX" sz="1050" dirty="0">
                <a:sym typeface="Didact Gothic"/>
              </a:rPr>
              <a:t>Estructura interna típica de un anélido:</a:t>
            </a:r>
          </a:p>
          <a:p>
            <a:pPr marL="285750" indent="-171450" algn="just">
              <a:lnSpc>
                <a:spcPct val="115000"/>
              </a:lnSpc>
              <a:buClr>
                <a:srgbClr val="4C4C4D"/>
              </a:buClr>
              <a:buSzPct val="100000"/>
            </a:pPr>
            <a:r>
              <a:rPr lang="es-MX" sz="1050" dirty="0">
                <a:sym typeface="Didact Gothic"/>
              </a:rPr>
              <a:t>Las estructuras segmentarias primarias son los compartimentos celomáticos, creados por división del celoma por septos transversales</a:t>
            </a:r>
          </a:p>
          <a:p>
            <a:pPr marL="285750" indent="-171450" algn="just">
              <a:lnSpc>
                <a:spcPct val="115000"/>
              </a:lnSpc>
              <a:buClr>
                <a:srgbClr val="4C4C4D"/>
              </a:buClr>
              <a:buSzPct val="100000"/>
            </a:pPr>
            <a:r>
              <a:rPr lang="es-MX" sz="1050" dirty="0">
                <a:sym typeface="Didact Gothic"/>
              </a:rPr>
              <a:t>Peritoneo (capa de epitelio mesodérmico) que tapiza la pared corporal de cada compartimento, forma los mesenterios dorsal y ventral. Los peritoneos de los segmentos adyacentes se unen para formar los septos</a:t>
            </a:r>
          </a:p>
          <a:p>
            <a:pPr marL="285750" indent="-171450" algn="just">
              <a:lnSpc>
                <a:spcPct val="115000"/>
              </a:lnSpc>
              <a:buClr>
                <a:srgbClr val="4C4C4D"/>
              </a:buClr>
              <a:buSzPct val="100000"/>
            </a:pPr>
            <a:r>
              <a:rPr lang="es-MX" sz="1050" dirty="0">
                <a:sym typeface="Didact Gothic"/>
              </a:rPr>
              <a:t>Estos están atravesados por el tubo digestivo y los vasos sanguíneos longitudinales</a:t>
            </a:r>
          </a:p>
          <a:p>
            <a:pPr marL="285750" indent="-171450" algn="just">
              <a:lnSpc>
                <a:spcPct val="115000"/>
              </a:lnSpc>
              <a:buClr>
                <a:srgbClr val="4C4C4D"/>
              </a:buClr>
              <a:buSzPct val="100000"/>
            </a:pPr>
            <a:r>
              <a:rPr lang="es-MX" sz="1050" dirty="0">
                <a:sym typeface="Didact Gothic"/>
              </a:rPr>
              <a:t>La pared del cuerpo tiene fuertes músculos circulares y longitudinales</a:t>
            </a:r>
          </a:p>
          <a:p>
            <a:pPr marL="63500" indent="0">
              <a:buSzPct val="100000"/>
              <a:buNone/>
            </a:pPr>
            <a:endParaRPr lang="es-MX" sz="1500" b="1" dirty="0"/>
          </a:p>
          <a:p>
            <a:pPr>
              <a:buSzPct val="100000"/>
            </a:pPr>
            <a:endParaRPr lang="es-MX" sz="1500" dirty="0"/>
          </a:p>
          <a:p>
            <a:pPr>
              <a:buSzPct val="100000"/>
            </a:pPr>
            <a:endParaRPr lang="es-MX" sz="1500" dirty="0"/>
          </a:p>
        </p:txBody>
      </p:sp>
      <p:pic>
        <p:nvPicPr>
          <p:cNvPr id="8" name="Picture 5">
            <a:extLst>
              <a:ext uri="{FF2B5EF4-FFF2-40B4-BE49-F238E27FC236}">
                <a16:creationId xmlns:a16="http://schemas.microsoft.com/office/drawing/2014/main" id="{F91F5EEF-EC18-CC4F-8EDF-B3F58422CB5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3240"/>
          <a:stretch/>
        </p:blipFill>
        <p:spPr bwMode="auto">
          <a:xfrm>
            <a:off x="5230603" y="1939038"/>
            <a:ext cx="3028977" cy="16973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3">
            <a:extLst>
              <a:ext uri="{FF2B5EF4-FFF2-40B4-BE49-F238E27FC236}">
                <a16:creationId xmlns:a16="http://schemas.microsoft.com/office/drawing/2014/main" id="{AD9B9924-05DE-5449-9F0C-C80105FEAD3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3581" t="14971" r="33745" b="11879"/>
          <a:stretch/>
        </p:blipFill>
        <p:spPr bwMode="auto">
          <a:xfrm>
            <a:off x="-1437939" y="1520360"/>
            <a:ext cx="2106564" cy="23368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48227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FILOGENIA ANNELIDA</a:t>
            </a:r>
            <a:endParaRPr sz="3600" dirty="0"/>
          </a:p>
        </p:txBody>
      </p:sp>
      <p:sp>
        <p:nvSpPr>
          <p:cNvPr id="93" name="Google Shape;93;p17"/>
          <p:cNvSpPr txBox="1">
            <a:spLocks noGrp="1"/>
          </p:cNvSpPr>
          <p:nvPr>
            <p:ph type="body" idx="1"/>
          </p:nvPr>
        </p:nvSpPr>
        <p:spPr>
          <a:xfrm>
            <a:off x="1556176" y="1419275"/>
            <a:ext cx="3645411" cy="2955372"/>
          </a:xfrm>
          <a:prstGeom prst="rect">
            <a:avLst/>
          </a:prstGeom>
        </p:spPr>
        <p:txBody>
          <a:bodyPr spcFirstLastPara="1" wrap="square" lIns="91425" tIns="91425" rIns="91425" bIns="91425" anchor="t" anchorCtr="0">
            <a:noAutofit/>
          </a:bodyPr>
          <a:lstStyle/>
          <a:p>
            <a:pPr marL="171450" indent="-171450" algn="just">
              <a:buSzPct val="100000"/>
            </a:pPr>
            <a:r>
              <a:rPr lang="es-MX" sz="1200" dirty="0"/>
              <a:t>La mayoría de las hipótesis sobre el origen de los anélidos han asumido que el metamerismo apareció en conexión con el desarrollo de los apéndices laterales (parapodios), semejantes a los de las poliquetos</a:t>
            </a:r>
          </a:p>
          <a:p>
            <a:pPr marL="171450" indent="-171450" algn="just">
              <a:buSzPct val="100000"/>
            </a:pPr>
            <a:r>
              <a:rPr lang="es-MX" sz="1200" dirty="0"/>
              <a:t>Los anélidos ancestrales fueron más semejantes a los oligoquetos en el conjunto de la estructura corporal y que éstos dieron lugar a los poliquetos y las sanguijuelas</a:t>
            </a:r>
          </a:p>
          <a:p>
            <a:pPr marL="171450" indent="-171450" algn="just">
              <a:buSzPct val="100000"/>
            </a:pPr>
            <a:r>
              <a:rPr lang="es-MX" sz="1200" dirty="0"/>
              <a:t>Las sanguijuelas están estrechamente relacionadas con los oligoquetos, pero se han apartado un poco de ellos debido a una existencia nadadora, y al abandono de un modo de vida excavador</a:t>
            </a:r>
          </a:p>
          <a:p>
            <a:pPr algn="just">
              <a:buSzPct val="110000"/>
            </a:pPr>
            <a:endParaRPr lang="es-MX" sz="1400" dirty="0"/>
          </a:p>
          <a:p>
            <a:pPr>
              <a:buSzPct val="110000"/>
            </a:pPr>
            <a:endParaRPr lang="es-MX" sz="1200" dirty="0"/>
          </a:p>
          <a:p>
            <a:pPr>
              <a:buSzPct val="110000"/>
            </a:pPr>
            <a:endParaRPr lang="es-MX" sz="1200" dirty="0"/>
          </a:p>
        </p:txBody>
      </p:sp>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43AF6F82-FA80-C140-8B5E-D0E44523E71D}"/>
                  </a:ext>
                </a:extLst>
              </p:cNvPr>
              <p:cNvGraphicFramePr>
                <a:graphicFrameLocks noChangeAspect="1"/>
              </p:cNvGraphicFramePr>
              <p:nvPr>
                <p:extLst>
                  <p:ext uri="{D42A27DB-BD31-4B8C-83A1-F6EECF244321}">
                    <p14:modId xmlns:p14="http://schemas.microsoft.com/office/powerpoint/2010/main" val="3614894641"/>
                  </p:ext>
                </p:extLst>
              </p:nvPr>
            </p:nvGraphicFramePr>
            <p:xfrm>
              <a:off x="7270460" y="3781641"/>
              <a:ext cx="1251277" cy="870933"/>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251277" cy="870933"/>
                        </a:xfrm>
                        <a:prstGeom prst="rect">
                          <a:avLst/>
                        </a:prstGeom>
                      </p166:spPr>
                    </pslz:zmPr>
                  </pslz:sldZmObj>
                </pslz:sldZm>
              </a:graphicData>
            </a:graphic>
          </p:graphicFrame>
        </mc:Choice>
        <mc:Fallback xmlns="">
          <p:pic>
            <p:nvPicPr>
              <p:cNvPr id="9" name="Vista general de diapositiva 8">
                <a:extLst>
                  <a:ext uri="{FF2B5EF4-FFF2-40B4-BE49-F238E27FC236}">
                    <a16:creationId xmlns:a16="http://schemas.microsoft.com/office/drawing/2014/main" id="{43AF6F82-FA80-C140-8B5E-D0E44523E71D}"/>
                  </a:ext>
                </a:extLst>
              </p:cNvPr>
              <p:cNvPicPr>
                <a:picLocks noGrp="1" noRot="1" noChangeAspect="1" noMove="1" noResize="1" noEditPoints="1" noAdjustHandles="1" noChangeArrowheads="1" noChangeShapeType="1"/>
              </p:cNvPicPr>
              <p:nvPr/>
            </p:nvPicPr>
            <p:blipFill>
              <a:blip r:embed="rId4"/>
              <a:stretch>
                <a:fillRect/>
              </a:stretch>
            </p:blipFill>
            <p:spPr>
              <a:xfrm>
                <a:off x="7270460" y="3781641"/>
                <a:ext cx="1251277" cy="870933"/>
              </a:xfrm>
              <a:prstGeom prst="rect">
                <a:avLst/>
              </a:prstGeom>
            </p:spPr>
          </p:pic>
        </mc:Fallback>
      </mc:AlternateContent>
      <p:pic>
        <p:nvPicPr>
          <p:cNvPr id="6" name="6 Imagen">
            <a:extLst>
              <a:ext uri="{FF2B5EF4-FFF2-40B4-BE49-F238E27FC236}">
                <a16:creationId xmlns:a16="http://schemas.microsoft.com/office/drawing/2014/main" id="{66A13FD8-F431-044A-97C9-60CD1633B241}"/>
              </a:ext>
            </a:extLst>
          </p:cNvPr>
          <p:cNvPicPr/>
          <p:nvPr/>
        </p:nvPicPr>
        <p:blipFill rotWithShape="1">
          <a:blip r:embed="rId5"/>
          <a:srcRect t="2177"/>
          <a:stretch/>
        </p:blipFill>
        <p:spPr bwMode="auto">
          <a:xfrm>
            <a:off x="5403240" y="1626751"/>
            <a:ext cx="2769735" cy="19849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41643527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10" name="Google Shape;56;p12">
            <a:extLst>
              <a:ext uri="{FF2B5EF4-FFF2-40B4-BE49-F238E27FC236}">
                <a16:creationId xmlns:a16="http://schemas.microsoft.com/office/drawing/2014/main" id="{86839C0E-30C4-ED40-BCC5-D5E1C9ECC02E}"/>
              </a:ext>
            </a:extLst>
          </p:cNvPr>
          <p:cNvSpPr txBox="1">
            <a:spLocks/>
          </p:cNvSpPr>
          <p:nvPr/>
        </p:nvSpPr>
        <p:spPr>
          <a:xfrm>
            <a:off x="1258957" y="381001"/>
            <a:ext cx="7189093"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5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PHYLUM BRACHIOPODA</a:t>
            </a:r>
          </a:p>
        </p:txBody>
      </p:sp>
      <p:sp>
        <p:nvSpPr>
          <p:cNvPr id="27" name="Google Shape;86;p16">
            <a:extLst>
              <a:ext uri="{FF2B5EF4-FFF2-40B4-BE49-F238E27FC236}">
                <a16:creationId xmlns:a16="http://schemas.microsoft.com/office/drawing/2014/main" id="{6BD467BF-DB4B-894B-A48D-BF9A93D3AB33}"/>
              </a:ext>
            </a:extLst>
          </p:cNvPr>
          <p:cNvSpPr txBox="1">
            <a:spLocks/>
          </p:cNvSpPr>
          <p:nvPr/>
        </p:nvSpPr>
        <p:spPr>
          <a:xfrm>
            <a:off x="1486475" y="2982626"/>
            <a:ext cx="6910906" cy="209501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0" indent="0" algn="ctr">
              <a:buNone/>
            </a:pPr>
            <a:r>
              <a:rPr lang="es-MX" sz="1800" dirty="0">
                <a:solidFill>
                  <a:schemeClr val="tx1"/>
                </a:solidFill>
              </a:rPr>
              <a:t> </a:t>
            </a:r>
            <a:r>
              <a:rPr lang="en-US" sz="1600" dirty="0"/>
              <a:t>El </a:t>
            </a:r>
            <a:r>
              <a:rPr lang="en-US" sz="1600" dirty="0" err="1"/>
              <a:t>nombre</a:t>
            </a:r>
            <a:r>
              <a:rPr lang="en-US" sz="1600" dirty="0"/>
              <a:t> </a:t>
            </a:r>
            <a:r>
              <a:rPr lang="en-US" sz="1600" dirty="0" err="1"/>
              <a:t>Brachipoda</a:t>
            </a:r>
            <a:r>
              <a:rPr lang="en-US" sz="1600" dirty="0"/>
              <a:t> (</a:t>
            </a:r>
            <a:r>
              <a:rPr lang="en-US" sz="1600" dirty="0" err="1"/>
              <a:t>brachion</a:t>
            </a:r>
            <a:r>
              <a:rPr lang="en-US" sz="1600" dirty="0"/>
              <a:t> = </a:t>
            </a:r>
            <a:r>
              <a:rPr lang="en-US" sz="1600" dirty="0" err="1"/>
              <a:t>brazo</a:t>
            </a:r>
            <a:r>
              <a:rPr lang="en-US" sz="1600" dirty="0"/>
              <a:t>, </a:t>
            </a:r>
            <a:r>
              <a:rPr lang="en-US" sz="1600" dirty="0" err="1"/>
              <a:t>pous</a:t>
            </a:r>
            <a:r>
              <a:rPr lang="en-US" sz="1600" dirty="0"/>
              <a:t>, podos = pie) </a:t>
            </a:r>
          </a:p>
          <a:p>
            <a:pPr marL="0" indent="0" algn="ctr">
              <a:buNone/>
            </a:pPr>
            <a:r>
              <a:rPr lang="en-US" sz="1600" dirty="0" err="1"/>
              <a:t>significa</a:t>
            </a:r>
            <a:r>
              <a:rPr lang="en-US" sz="1600" dirty="0"/>
              <a:t> </a:t>
            </a:r>
            <a:r>
              <a:rPr lang="en-US" sz="1600" dirty="0" err="1"/>
              <a:t>brazos</a:t>
            </a:r>
            <a:r>
              <a:rPr lang="en-US" sz="1600" dirty="0"/>
              <a:t> </a:t>
            </a:r>
            <a:r>
              <a:rPr lang="en-US" sz="1600" dirty="0" err="1"/>
              <a:t>en</a:t>
            </a:r>
            <a:r>
              <a:rPr lang="en-US" sz="1600" dirty="0"/>
              <a:t> los pies.</a:t>
            </a:r>
          </a:p>
          <a:p>
            <a:pPr marL="0" indent="0" algn="ctr">
              <a:buNone/>
            </a:pPr>
            <a:r>
              <a:rPr lang="en-US" sz="1600" dirty="0"/>
              <a:t>Son </a:t>
            </a:r>
            <a:r>
              <a:rPr lang="en-US" sz="1600" dirty="0" err="1"/>
              <a:t>animales</a:t>
            </a:r>
            <a:r>
              <a:rPr lang="en-US" sz="1600" dirty="0"/>
              <a:t> con dos </a:t>
            </a:r>
            <a:r>
              <a:rPr lang="en-US" sz="1600" dirty="0" err="1"/>
              <a:t>valvas</a:t>
            </a:r>
            <a:r>
              <a:rPr lang="en-US" sz="1600" dirty="0"/>
              <a:t> </a:t>
            </a:r>
            <a:r>
              <a:rPr lang="en-US" sz="1600" dirty="0" err="1"/>
              <a:t>unidas</a:t>
            </a:r>
            <a:r>
              <a:rPr lang="en-US" sz="1600" dirty="0"/>
              <a:t> </a:t>
            </a:r>
            <a:r>
              <a:rPr lang="en-US" sz="1600" dirty="0" err="1"/>
              <a:t>en</a:t>
            </a:r>
            <a:r>
              <a:rPr lang="en-US" sz="1600" dirty="0"/>
              <a:t> la region posterior, sus </a:t>
            </a:r>
            <a:r>
              <a:rPr lang="en-US" sz="1600" dirty="0" err="1"/>
              <a:t>fósiles</a:t>
            </a:r>
            <a:r>
              <a:rPr lang="en-US" sz="1600" dirty="0"/>
              <a:t> son de gran </a:t>
            </a:r>
            <a:r>
              <a:rPr lang="en-US" sz="1600" dirty="0" err="1"/>
              <a:t>importancia</a:t>
            </a:r>
            <a:r>
              <a:rPr lang="en-US" sz="1600" dirty="0"/>
              <a:t> </a:t>
            </a:r>
            <a:r>
              <a:rPr lang="en-US" sz="1600" dirty="0" err="1"/>
              <a:t>en</a:t>
            </a:r>
            <a:r>
              <a:rPr lang="en-US" sz="1600" dirty="0"/>
              <a:t> el </a:t>
            </a:r>
            <a:r>
              <a:rPr lang="en-US" sz="1600" dirty="0" err="1"/>
              <a:t>registro</a:t>
            </a:r>
            <a:r>
              <a:rPr lang="en-US" sz="1600" dirty="0"/>
              <a:t> </a:t>
            </a:r>
            <a:r>
              <a:rPr lang="en-US" sz="1600" dirty="0" err="1"/>
              <a:t>geológico</a:t>
            </a:r>
            <a:r>
              <a:rPr lang="en-US" sz="1600" dirty="0"/>
              <a:t> </a:t>
            </a:r>
            <a:r>
              <a:rPr lang="en-US" sz="1600" dirty="0" err="1"/>
              <a:t>ya</a:t>
            </a:r>
            <a:r>
              <a:rPr lang="en-US" sz="1600" dirty="0"/>
              <a:t> que </a:t>
            </a:r>
            <a:r>
              <a:rPr lang="en-US" sz="1600" dirty="0" err="1"/>
              <a:t>surgen</a:t>
            </a:r>
            <a:r>
              <a:rPr lang="en-US" sz="1600" dirty="0"/>
              <a:t> </a:t>
            </a:r>
            <a:r>
              <a:rPr lang="en-US" sz="1600" dirty="0" err="1"/>
              <a:t>en</a:t>
            </a:r>
            <a:r>
              <a:rPr lang="en-US" sz="1600" dirty="0"/>
              <a:t> el </a:t>
            </a:r>
            <a:r>
              <a:rPr lang="en-US" sz="1600" dirty="0" err="1"/>
              <a:t>cámbrico</a:t>
            </a:r>
            <a:r>
              <a:rPr lang="en-US" sz="1600" dirty="0"/>
              <a:t> inferior.</a:t>
            </a:r>
          </a:p>
          <a:p>
            <a:pPr marL="0" indent="0" algn="ctr">
              <a:buNone/>
            </a:pPr>
            <a:endParaRPr lang="en-US" sz="1800" dirty="0"/>
          </a:p>
          <a:p>
            <a:pPr marL="0" indent="0" algn="ctr">
              <a:buNone/>
            </a:pPr>
            <a:endParaRPr lang="es-MX" sz="1800" dirty="0">
              <a:solidFill>
                <a:schemeClr val="tx1"/>
              </a:solidFill>
            </a:endParaRPr>
          </a:p>
        </p:txBody>
      </p:sp>
      <mc:AlternateContent xmlns:mc="http://schemas.openxmlformats.org/markup-compatibility/2006" xmlns:pslz="http://schemas.microsoft.com/office/powerpoint/2016/slidezoom">
        <mc:Choice Requires="pslz">
          <p:graphicFrame>
            <p:nvGraphicFramePr>
              <p:cNvPr id="11" name="Vista general de diapositiva 10">
                <a:extLst>
                  <a:ext uri="{FF2B5EF4-FFF2-40B4-BE49-F238E27FC236}">
                    <a16:creationId xmlns:a16="http://schemas.microsoft.com/office/drawing/2014/main" id="{9FAF5760-16D4-9B4D-A3BD-E223ECE23D66}"/>
                  </a:ext>
                </a:extLst>
              </p:cNvPr>
              <p:cNvGraphicFramePr>
                <a:graphicFrameLocks noChangeAspect="1"/>
              </p:cNvGraphicFramePr>
              <p:nvPr>
                <p:extLst>
                  <p:ext uri="{D42A27DB-BD31-4B8C-83A1-F6EECF244321}">
                    <p14:modId xmlns:p14="http://schemas.microsoft.com/office/powerpoint/2010/main" val="3004208532"/>
                  </p:ext>
                </p:extLst>
              </p:nvPr>
            </p:nvGraphicFramePr>
            <p:xfrm>
              <a:off x="3058988" y="1169507"/>
              <a:ext cx="3765881" cy="2318546"/>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3765881" cy="2318546"/>
                        </a:xfrm>
                        <a:prstGeom prst="rect">
                          <a:avLst/>
                        </a:prstGeom>
                      </p166:spPr>
                    </pslz:zmPr>
                  </pslz:sldZmObj>
                </pslz:sldZm>
              </a:graphicData>
            </a:graphic>
          </p:graphicFrame>
        </mc:Choice>
        <mc:Fallback xmlns="">
          <p:pic>
            <p:nvPicPr>
              <p:cNvPr id="11" name="Vista general de diapositiva 10">
                <a:extLst>
                  <a:ext uri="{FF2B5EF4-FFF2-40B4-BE49-F238E27FC236}">
                    <a16:creationId xmlns:a16="http://schemas.microsoft.com/office/drawing/2014/main" id="{9FAF5760-16D4-9B4D-A3BD-E223ECE23D66}"/>
                  </a:ext>
                </a:extLst>
              </p:cNvPr>
              <p:cNvPicPr>
                <a:picLocks noGrp="1" noRot="1" noChangeAspect="1" noMove="1" noResize="1" noEditPoints="1" noAdjustHandles="1" noChangeArrowheads="1" noChangeShapeType="1"/>
              </p:cNvPicPr>
              <p:nvPr/>
            </p:nvPicPr>
            <p:blipFill>
              <a:blip r:embed="rId4"/>
              <a:stretch>
                <a:fillRect/>
              </a:stretch>
            </p:blipFill>
            <p:spPr>
              <a:xfrm>
                <a:off x="3058988" y="1169507"/>
                <a:ext cx="3765881" cy="2318546"/>
              </a:xfrm>
              <a:prstGeom prst="rect">
                <a:avLst/>
              </a:prstGeom>
            </p:spPr>
          </p:pic>
        </mc:Fallback>
      </mc:AlternateContent>
    </p:spTree>
    <p:extLst>
      <p:ext uri="{BB962C8B-B14F-4D97-AF65-F5344CB8AC3E}">
        <p14:creationId xmlns:p14="http://schemas.microsoft.com/office/powerpoint/2010/main" val="3207473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BRACHIOPODA</a:t>
            </a:r>
            <a:endParaRPr sz="3600" dirty="0"/>
          </a:p>
        </p:txBody>
      </p:sp>
      <p:pic>
        <p:nvPicPr>
          <p:cNvPr id="12" name="Imagen 11">
            <a:hlinkClick r:id="" action="ppaction://hlinkshowjump?jump=nextslide"/>
            <a:extLst>
              <a:ext uri="{FF2B5EF4-FFF2-40B4-BE49-F238E27FC236}">
                <a16:creationId xmlns:a16="http://schemas.microsoft.com/office/drawing/2014/main" id="{ADD4779B-FE66-6D48-9878-0A942AA90CAD}"/>
              </a:ext>
            </a:extLst>
          </p:cNvPr>
          <p:cNvPicPr>
            <a:picLocks noChangeAspect="1"/>
          </p:cNvPicPr>
          <p:nvPr/>
        </p:nvPicPr>
        <p:blipFill>
          <a:blip r:embed="rId3"/>
          <a:stretch>
            <a:fillRect/>
          </a:stretch>
        </p:blipFill>
        <p:spPr>
          <a:xfrm>
            <a:off x="6520981" y="3873520"/>
            <a:ext cx="955930" cy="691034"/>
          </a:xfrm>
          <a:prstGeom prst="rect">
            <a:avLst/>
          </a:prstGeom>
        </p:spPr>
      </p:pic>
      <p:sp>
        <p:nvSpPr>
          <p:cNvPr id="13" name="Google Shape;129;p21">
            <a:extLst>
              <a:ext uri="{FF2B5EF4-FFF2-40B4-BE49-F238E27FC236}">
                <a16:creationId xmlns:a16="http://schemas.microsoft.com/office/drawing/2014/main" id="{F424A90B-A50E-4B46-8AF1-607CD2A6A0AF}"/>
              </a:ext>
            </a:extLst>
          </p:cNvPr>
          <p:cNvSpPr txBox="1">
            <a:spLocks/>
          </p:cNvSpPr>
          <p:nvPr/>
        </p:nvSpPr>
        <p:spPr>
          <a:xfrm>
            <a:off x="1496722" y="1360873"/>
            <a:ext cx="3965048" cy="306325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algn="just">
              <a:buSzPct val="100000"/>
            </a:pPr>
            <a:r>
              <a:rPr lang="en-US" sz="1400" dirty="0" err="1"/>
              <a:t>Simetría</a:t>
            </a:r>
            <a:r>
              <a:rPr lang="en-US" sz="1400" dirty="0"/>
              <a:t> bilateral, </a:t>
            </a:r>
            <a:r>
              <a:rPr lang="en-US" sz="1400" dirty="0" err="1"/>
              <a:t>protostomados</a:t>
            </a:r>
            <a:endParaRPr lang="en-US" sz="1400" dirty="0"/>
          </a:p>
          <a:p>
            <a:pPr algn="just">
              <a:buSzPct val="100000"/>
            </a:pPr>
            <a:r>
              <a:rPr lang="en-US" sz="1400" dirty="0" err="1"/>
              <a:t>Celomados</a:t>
            </a:r>
            <a:r>
              <a:rPr lang="en-US" sz="1400" dirty="0"/>
              <a:t>, triblásticos</a:t>
            </a:r>
          </a:p>
          <a:p>
            <a:pPr algn="just">
              <a:buSzPct val="100000"/>
            </a:pPr>
            <a:r>
              <a:rPr lang="en-US" sz="1400" dirty="0" err="1"/>
              <a:t>Aproximadamente</a:t>
            </a:r>
            <a:r>
              <a:rPr lang="en-US" sz="1400" dirty="0"/>
              <a:t> 12,000 </a:t>
            </a:r>
            <a:r>
              <a:rPr lang="en-US" sz="1400" dirty="0" err="1"/>
              <a:t>especies</a:t>
            </a:r>
            <a:r>
              <a:rPr lang="en-US" sz="1400" dirty="0"/>
              <a:t> </a:t>
            </a:r>
            <a:r>
              <a:rPr lang="en-US" sz="1400" dirty="0" err="1"/>
              <a:t>fósiles</a:t>
            </a:r>
            <a:r>
              <a:rPr lang="en-US" sz="1400" dirty="0"/>
              <a:t> </a:t>
            </a:r>
            <a:r>
              <a:rPr lang="en-US" sz="1400" dirty="0" err="1"/>
              <a:t>descritas</a:t>
            </a:r>
            <a:endParaRPr lang="en-US" sz="1400" dirty="0"/>
          </a:p>
          <a:p>
            <a:pPr algn="just">
              <a:buSzPct val="100000"/>
            </a:pPr>
            <a:r>
              <a:rPr lang="en-US" sz="1400" dirty="0" err="1"/>
              <a:t>Actualmente</a:t>
            </a:r>
            <a:r>
              <a:rPr lang="en-US" sz="1400" dirty="0"/>
              <a:t> </a:t>
            </a:r>
            <a:r>
              <a:rPr lang="en-US" sz="1400" dirty="0" err="1"/>
              <a:t>existen</a:t>
            </a:r>
            <a:r>
              <a:rPr lang="en-US" sz="1400" dirty="0"/>
              <a:t> </a:t>
            </a:r>
            <a:r>
              <a:rPr lang="en-US" sz="1400" dirty="0" err="1"/>
              <a:t>alrededor</a:t>
            </a:r>
            <a:r>
              <a:rPr lang="en-US" sz="1400" dirty="0"/>
              <a:t> de 300 </a:t>
            </a:r>
            <a:r>
              <a:rPr lang="en-US" sz="1400" dirty="0" err="1"/>
              <a:t>especies</a:t>
            </a:r>
            <a:r>
              <a:rPr lang="en-US" sz="1400" dirty="0"/>
              <a:t> </a:t>
            </a:r>
          </a:p>
          <a:p>
            <a:pPr algn="just">
              <a:buSzPct val="100000"/>
            </a:pPr>
            <a:r>
              <a:rPr lang="en-US" sz="1400" dirty="0" err="1"/>
              <a:t>Solitarios</a:t>
            </a:r>
            <a:r>
              <a:rPr lang="en-US" sz="1400" dirty="0"/>
              <a:t>, </a:t>
            </a:r>
            <a:r>
              <a:rPr lang="en-US" sz="1400" dirty="0" err="1"/>
              <a:t>bentónicos</a:t>
            </a:r>
            <a:r>
              <a:rPr lang="en-US" sz="1400" dirty="0"/>
              <a:t> y </a:t>
            </a:r>
            <a:r>
              <a:rPr lang="en-US" sz="1400" dirty="0" err="1"/>
              <a:t>marinos</a:t>
            </a:r>
            <a:endParaRPr lang="en-US" sz="1400" dirty="0"/>
          </a:p>
          <a:p>
            <a:pPr algn="just">
              <a:buSzPct val="100000"/>
            </a:pPr>
            <a:r>
              <a:rPr lang="en-US" sz="1400" dirty="0" err="1"/>
              <a:t>Sésiles</a:t>
            </a:r>
            <a:r>
              <a:rPr lang="en-US" sz="1400" dirty="0"/>
              <a:t> </a:t>
            </a:r>
          </a:p>
          <a:p>
            <a:pPr algn="just">
              <a:buSzPct val="100000"/>
            </a:pPr>
            <a:r>
              <a:rPr lang="en-US" sz="1400" dirty="0" err="1"/>
              <a:t>Alimentación</a:t>
            </a:r>
            <a:r>
              <a:rPr lang="en-US" sz="1400" dirty="0"/>
              <a:t>: </a:t>
            </a:r>
            <a:r>
              <a:rPr lang="en-US" sz="1400" dirty="0" err="1"/>
              <a:t>Fitoplancton</a:t>
            </a:r>
            <a:r>
              <a:rPr lang="en-US" sz="1400" dirty="0"/>
              <a:t> y </a:t>
            </a:r>
            <a:r>
              <a:rPr lang="en-US" sz="1400" dirty="0" err="1"/>
              <a:t>partículas</a:t>
            </a:r>
            <a:r>
              <a:rPr lang="en-US" sz="1400" dirty="0"/>
              <a:t> </a:t>
            </a:r>
            <a:r>
              <a:rPr lang="en-US" sz="1400" dirty="0" err="1"/>
              <a:t>orgánicas</a:t>
            </a:r>
            <a:r>
              <a:rPr lang="en-US" sz="1400" dirty="0"/>
              <a:t> </a:t>
            </a:r>
            <a:r>
              <a:rPr lang="en-US" sz="1400" dirty="0" err="1"/>
              <a:t>pequeñas</a:t>
            </a:r>
            <a:endParaRPr lang="en-US" sz="1400" dirty="0"/>
          </a:p>
        </p:txBody>
      </p:sp>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CD465E2A-A089-9B41-B70C-4EA9532D7537}"/>
                  </a:ext>
                </a:extLst>
              </p:cNvPr>
              <p:cNvGraphicFramePr>
                <a:graphicFrameLocks noChangeAspect="1"/>
              </p:cNvGraphicFramePr>
              <p:nvPr>
                <p:extLst>
                  <p:ext uri="{D42A27DB-BD31-4B8C-83A1-F6EECF244321}">
                    <p14:modId xmlns:p14="http://schemas.microsoft.com/office/powerpoint/2010/main" val="3965220352"/>
                  </p:ext>
                </p:extLst>
              </p:nvPr>
            </p:nvGraphicFramePr>
            <p:xfrm>
              <a:off x="7374835" y="3830129"/>
              <a:ext cx="1161287" cy="714971"/>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4"/>
                        <a:stretch>
                          <a:fillRect/>
                        </a:stretch>
                      </p166:blipFill>
                      <p166:spPr xmlns:p166="http://schemas.microsoft.com/office/powerpoint/2016/6/main">
                        <a:xfrm>
                          <a:off x="0" y="0"/>
                          <a:ext cx="1161287" cy="714971"/>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CD465E2A-A089-9B41-B70C-4EA9532D7537}"/>
                  </a:ext>
                </a:extLst>
              </p:cNvPr>
              <p:cNvPicPr>
                <a:picLocks noGrp="1" noRot="1" noChangeAspect="1" noMove="1" noResize="1" noEditPoints="1" noAdjustHandles="1" noChangeArrowheads="1" noChangeShapeType="1"/>
              </p:cNvPicPr>
              <p:nvPr/>
            </p:nvPicPr>
            <p:blipFill>
              <a:blip r:embed="rId5"/>
              <a:stretch>
                <a:fillRect/>
              </a:stretch>
            </p:blipFill>
            <p:spPr>
              <a:xfrm>
                <a:off x="7374835" y="3830129"/>
                <a:ext cx="1161287" cy="714971"/>
              </a:xfrm>
              <a:prstGeom prst="rect">
                <a:avLst/>
              </a:prstGeom>
            </p:spPr>
          </p:pic>
        </mc:Fallback>
      </mc:AlternateContent>
      <p:pic>
        <p:nvPicPr>
          <p:cNvPr id="7" name="Picture 2">
            <a:extLst>
              <a:ext uri="{FF2B5EF4-FFF2-40B4-BE49-F238E27FC236}">
                <a16:creationId xmlns:a16="http://schemas.microsoft.com/office/drawing/2014/main" id="{3013B4CC-48F8-324B-ABEC-BAD1FEF34FE8}"/>
              </a:ext>
            </a:extLst>
          </p:cNvPr>
          <p:cNvPicPr>
            <a:picLocks noChangeAspect="1"/>
          </p:cNvPicPr>
          <p:nvPr/>
        </p:nvPicPr>
        <p:blipFill>
          <a:blip r:embed="rId6"/>
          <a:srcRect l="36919" t="55041" r="34046" b="7858"/>
          <a:stretch>
            <a:fillRect/>
          </a:stretch>
        </p:blipFill>
        <p:spPr>
          <a:xfrm>
            <a:off x="5789216" y="1715086"/>
            <a:ext cx="2383759" cy="17133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777418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BRACHIOPODA</a:t>
            </a:r>
            <a:endParaRPr sz="3600" dirty="0"/>
          </a:p>
        </p:txBody>
      </p:sp>
      <p:pic>
        <p:nvPicPr>
          <p:cNvPr id="12" name="Imagen 11">
            <a:hlinkClick r:id="" action="ppaction://hlinkshowjump?jump=nextslide"/>
            <a:extLst>
              <a:ext uri="{FF2B5EF4-FFF2-40B4-BE49-F238E27FC236}">
                <a16:creationId xmlns:a16="http://schemas.microsoft.com/office/drawing/2014/main" id="{ADD4779B-FE66-6D48-9878-0A942AA90CAD}"/>
              </a:ext>
            </a:extLst>
          </p:cNvPr>
          <p:cNvPicPr>
            <a:picLocks noChangeAspect="1"/>
          </p:cNvPicPr>
          <p:nvPr/>
        </p:nvPicPr>
        <p:blipFill>
          <a:blip r:embed="rId3"/>
          <a:stretch>
            <a:fillRect/>
          </a:stretch>
        </p:blipFill>
        <p:spPr>
          <a:xfrm>
            <a:off x="6520981" y="3873520"/>
            <a:ext cx="955930" cy="691034"/>
          </a:xfrm>
          <a:prstGeom prst="rect">
            <a:avLst/>
          </a:prstGeom>
        </p:spPr>
      </p:pic>
      <p:sp>
        <p:nvSpPr>
          <p:cNvPr id="13" name="Google Shape;129;p21">
            <a:extLst>
              <a:ext uri="{FF2B5EF4-FFF2-40B4-BE49-F238E27FC236}">
                <a16:creationId xmlns:a16="http://schemas.microsoft.com/office/drawing/2014/main" id="{F424A90B-A50E-4B46-8AF1-607CD2A6A0AF}"/>
              </a:ext>
            </a:extLst>
          </p:cNvPr>
          <p:cNvSpPr txBox="1">
            <a:spLocks/>
          </p:cNvSpPr>
          <p:nvPr/>
        </p:nvSpPr>
        <p:spPr>
          <a:xfrm>
            <a:off x="1473985" y="1360873"/>
            <a:ext cx="2266062" cy="306325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lgn="just">
              <a:buSzPct val="100000"/>
              <a:buNone/>
            </a:pPr>
            <a:r>
              <a:rPr lang="en-US" sz="1600" b="1" dirty="0" err="1"/>
              <a:t>Inarticulados</a:t>
            </a:r>
            <a:r>
              <a:rPr lang="en-US" sz="1600" b="1" dirty="0"/>
              <a:t> (A)</a:t>
            </a:r>
            <a:r>
              <a:rPr lang="en-US" sz="1600" dirty="0"/>
              <a:t>:</a:t>
            </a:r>
          </a:p>
          <a:p>
            <a:pPr algn="just">
              <a:buSzPct val="100000"/>
            </a:pPr>
            <a:endParaRPr lang="en-US" sz="1200" dirty="0"/>
          </a:p>
          <a:p>
            <a:pPr algn="just">
              <a:buSzPct val="100000"/>
            </a:pPr>
            <a:r>
              <a:rPr lang="en-US" sz="1200" dirty="0" err="1"/>
              <a:t>Valvas</a:t>
            </a:r>
            <a:r>
              <a:rPr lang="en-US" sz="1200" dirty="0"/>
              <a:t> de </a:t>
            </a:r>
            <a:r>
              <a:rPr lang="en-US" sz="1200" dirty="0" err="1"/>
              <a:t>composición</a:t>
            </a:r>
            <a:r>
              <a:rPr lang="en-US" sz="1200" dirty="0"/>
              <a:t> </a:t>
            </a:r>
            <a:r>
              <a:rPr lang="en-US" sz="1200" dirty="0" err="1"/>
              <a:t>orgánica</a:t>
            </a:r>
            <a:r>
              <a:rPr lang="en-US" sz="1200" dirty="0"/>
              <a:t>, </a:t>
            </a:r>
            <a:r>
              <a:rPr lang="en-US" sz="1200" dirty="0" err="1"/>
              <a:t>quitina</a:t>
            </a:r>
            <a:r>
              <a:rPr lang="en-US" sz="1200" dirty="0"/>
              <a:t> o </a:t>
            </a:r>
            <a:r>
              <a:rPr lang="en-US" sz="1200" dirty="0" err="1"/>
              <a:t>calcáreas</a:t>
            </a:r>
            <a:r>
              <a:rPr lang="en-US" sz="1200" dirty="0"/>
              <a:t> </a:t>
            </a:r>
            <a:r>
              <a:rPr lang="en-US" sz="1200" dirty="0" err="1"/>
              <a:t>unidas</a:t>
            </a:r>
            <a:r>
              <a:rPr lang="en-US" sz="1200" dirty="0"/>
              <a:t> </a:t>
            </a:r>
            <a:r>
              <a:rPr lang="en-US" sz="1200" dirty="0" err="1"/>
              <a:t>solamente</a:t>
            </a:r>
            <a:r>
              <a:rPr lang="en-US" sz="1200" dirty="0"/>
              <a:t> por </a:t>
            </a:r>
            <a:r>
              <a:rPr lang="en-US" sz="1200" dirty="0" err="1"/>
              <a:t>músculos</a:t>
            </a:r>
            <a:r>
              <a:rPr lang="en-US" sz="1200" dirty="0"/>
              <a:t> </a:t>
            </a:r>
          </a:p>
          <a:p>
            <a:pPr algn="just">
              <a:buSzPct val="100000"/>
            </a:pPr>
            <a:endParaRPr lang="en-US" sz="1200" dirty="0"/>
          </a:p>
          <a:p>
            <a:pPr algn="just">
              <a:buSzPct val="100000"/>
            </a:pPr>
            <a:r>
              <a:rPr lang="en-US" sz="1200" dirty="0" err="1"/>
              <a:t>Órdenes</a:t>
            </a:r>
            <a:r>
              <a:rPr lang="en-US" sz="1200" dirty="0"/>
              <a:t> </a:t>
            </a:r>
            <a:r>
              <a:rPr lang="en-US" sz="1200" dirty="0" err="1"/>
              <a:t>Lingulida</a:t>
            </a:r>
            <a:r>
              <a:rPr lang="en-US" sz="1200" dirty="0"/>
              <a:t> y </a:t>
            </a:r>
            <a:r>
              <a:rPr lang="en-US" sz="1200" dirty="0" err="1"/>
              <a:t>Acrotretida</a:t>
            </a:r>
            <a:r>
              <a:rPr lang="en-US" sz="1200" dirty="0"/>
              <a:t>  </a:t>
            </a:r>
            <a:endParaRPr lang="en-US" sz="1800" dirty="0"/>
          </a:p>
        </p:txBody>
      </p:sp>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CD465E2A-A089-9B41-B70C-4EA9532D7537}"/>
                  </a:ext>
                </a:extLst>
              </p:cNvPr>
              <p:cNvGraphicFramePr>
                <a:graphicFrameLocks noChangeAspect="1"/>
              </p:cNvGraphicFramePr>
              <p:nvPr/>
            </p:nvGraphicFramePr>
            <p:xfrm>
              <a:off x="7374835" y="3830129"/>
              <a:ext cx="1161287" cy="714971"/>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4"/>
                        <a:stretch>
                          <a:fillRect/>
                        </a:stretch>
                      </p166:blipFill>
                      <p166:spPr xmlns:p166="http://schemas.microsoft.com/office/powerpoint/2016/6/main">
                        <a:xfrm>
                          <a:off x="0" y="0"/>
                          <a:ext cx="1161287" cy="714971"/>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CD465E2A-A089-9B41-B70C-4EA9532D7537}"/>
                  </a:ext>
                </a:extLst>
              </p:cNvPr>
              <p:cNvPicPr>
                <a:picLocks noGrp="1" noRot="1" noChangeAspect="1" noMove="1" noResize="1" noEditPoints="1" noAdjustHandles="1" noChangeArrowheads="1" noChangeShapeType="1"/>
              </p:cNvPicPr>
              <p:nvPr/>
            </p:nvPicPr>
            <p:blipFill>
              <a:blip r:embed="rId5"/>
              <a:stretch>
                <a:fillRect/>
              </a:stretch>
            </p:blipFill>
            <p:spPr>
              <a:xfrm>
                <a:off x="7374835" y="3830129"/>
                <a:ext cx="1161287" cy="714971"/>
              </a:xfrm>
              <a:prstGeom prst="rect">
                <a:avLst/>
              </a:prstGeom>
            </p:spPr>
          </p:pic>
        </mc:Fallback>
      </mc:AlternateContent>
      <p:pic>
        <p:nvPicPr>
          <p:cNvPr id="7" name="Picture 2">
            <a:extLst>
              <a:ext uri="{FF2B5EF4-FFF2-40B4-BE49-F238E27FC236}">
                <a16:creationId xmlns:a16="http://schemas.microsoft.com/office/drawing/2014/main" id="{3013B4CC-48F8-324B-ABEC-BAD1FEF34FE8}"/>
              </a:ext>
            </a:extLst>
          </p:cNvPr>
          <p:cNvPicPr>
            <a:picLocks noChangeAspect="1"/>
          </p:cNvPicPr>
          <p:nvPr/>
        </p:nvPicPr>
        <p:blipFill>
          <a:blip r:embed="rId6"/>
          <a:srcRect l="36919" t="55041" r="34046" b="7858"/>
          <a:stretch>
            <a:fillRect/>
          </a:stretch>
        </p:blipFill>
        <p:spPr>
          <a:xfrm>
            <a:off x="-1470375" y="1623391"/>
            <a:ext cx="2383759" cy="1713327"/>
          </a:xfrm>
          <a:prstGeom prst="rect">
            <a:avLst/>
          </a:prstGeom>
        </p:spPr>
      </p:pic>
      <p:sp>
        <p:nvSpPr>
          <p:cNvPr id="9" name="Google Shape;129;p21">
            <a:extLst>
              <a:ext uri="{FF2B5EF4-FFF2-40B4-BE49-F238E27FC236}">
                <a16:creationId xmlns:a16="http://schemas.microsoft.com/office/drawing/2014/main" id="{8AFAFB7F-93F0-C542-A443-1E83ECC70496}"/>
              </a:ext>
            </a:extLst>
          </p:cNvPr>
          <p:cNvSpPr txBox="1">
            <a:spLocks/>
          </p:cNvSpPr>
          <p:nvPr/>
        </p:nvSpPr>
        <p:spPr>
          <a:xfrm>
            <a:off x="3822237" y="1419275"/>
            <a:ext cx="2266062" cy="212867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SzPct val="100000"/>
              <a:buNone/>
            </a:pPr>
            <a:r>
              <a:rPr lang="en-US" sz="1600" b="1" dirty="0" err="1"/>
              <a:t>Articulados</a:t>
            </a:r>
            <a:r>
              <a:rPr lang="en-US" sz="1600" b="1" dirty="0"/>
              <a:t> (B): </a:t>
            </a:r>
          </a:p>
          <a:p>
            <a:pPr algn="just">
              <a:buSzPct val="100000"/>
            </a:pPr>
            <a:r>
              <a:rPr lang="en-US" sz="1200" dirty="0" err="1"/>
              <a:t>Valvas</a:t>
            </a:r>
            <a:r>
              <a:rPr lang="en-US" sz="1200" dirty="0"/>
              <a:t> </a:t>
            </a:r>
            <a:r>
              <a:rPr lang="en-US" sz="1200" dirty="0" err="1"/>
              <a:t>compuestas</a:t>
            </a:r>
            <a:r>
              <a:rPr lang="en-US" sz="1200" dirty="0"/>
              <a:t> por </a:t>
            </a:r>
            <a:r>
              <a:rPr lang="en-US" sz="1200" dirty="0" err="1"/>
              <a:t>escleroproteínas</a:t>
            </a:r>
            <a:r>
              <a:rPr lang="en-US" sz="1200" dirty="0"/>
              <a:t> y </a:t>
            </a:r>
            <a:r>
              <a:rPr lang="en-US" sz="1200" dirty="0" err="1"/>
              <a:t>carbonato</a:t>
            </a:r>
            <a:r>
              <a:rPr lang="en-US" sz="1200" dirty="0"/>
              <a:t> </a:t>
            </a:r>
            <a:r>
              <a:rPr lang="en-US" sz="1200" dirty="0" err="1"/>
              <a:t>cálcico</a:t>
            </a:r>
            <a:r>
              <a:rPr lang="en-US" sz="1200" dirty="0"/>
              <a:t> </a:t>
            </a:r>
            <a:r>
              <a:rPr lang="en-US" sz="1200" dirty="0" err="1"/>
              <a:t>unidas</a:t>
            </a:r>
            <a:r>
              <a:rPr lang="en-US" sz="1200" dirty="0"/>
              <a:t> por una </a:t>
            </a:r>
            <a:r>
              <a:rPr lang="en-US" sz="1200" dirty="0" err="1"/>
              <a:t>articulación</a:t>
            </a:r>
            <a:r>
              <a:rPr lang="en-US" sz="1200" dirty="0"/>
              <a:t> de </a:t>
            </a:r>
            <a:r>
              <a:rPr lang="en-US" sz="1200" dirty="0" err="1"/>
              <a:t>dientes</a:t>
            </a:r>
            <a:r>
              <a:rPr lang="en-US" sz="1200" dirty="0"/>
              <a:t> y </a:t>
            </a:r>
            <a:r>
              <a:rPr lang="en-US" sz="1200" dirty="0" err="1"/>
              <a:t>fosetas</a:t>
            </a:r>
            <a:r>
              <a:rPr lang="en-US" sz="1200" dirty="0"/>
              <a:t> </a:t>
            </a:r>
          </a:p>
          <a:p>
            <a:pPr algn="just">
              <a:buSzPct val="100000"/>
            </a:pPr>
            <a:r>
              <a:rPr lang="en-US" sz="1200" dirty="0" err="1"/>
              <a:t>Órdenes</a:t>
            </a:r>
            <a:r>
              <a:rPr lang="en-US" sz="1200" dirty="0"/>
              <a:t> </a:t>
            </a:r>
            <a:r>
              <a:rPr lang="en-US" sz="1200" dirty="0" err="1"/>
              <a:t>Rhynchonellida</a:t>
            </a:r>
            <a:r>
              <a:rPr lang="en-US" sz="1200" dirty="0"/>
              <a:t>, </a:t>
            </a:r>
            <a:r>
              <a:rPr lang="en-US" sz="1200" dirty="0" err="1"/>
              <a:t>Terebratulida</a:t>
            </a:r>
            <a:r>
              <a:rPr lang="en-US" sz="1200" dirty="0"/>
              <a:t> y </a:t>
            </a:r>
            <a:r>
              <a:rPr lang="en-US" sz="1200" dirty="0" err="1"/>
              <a:t>Thecideina</a:t>
            </a:r>
            <a:endParaRPr lang="en-US" sz="1800" dirty="0"/>
          </a:p>
        </p:txBody>
      </p:sp>
      <p:pic>
        <p:nvPicPr>
          <p:cNvPr id="10" name="Picture 2">
            <a:extLst>
              <a:ext uri="{FF2B5EF4-FFF2-40B4-BE49-F238E27FC236}">
                <a16:creationId xmlns:a16="http://schemas.microsoft.com/office/drawing/2014/main" id="{7EB63045-F253-ED4E-A5F7-1F841CD5E704}"/>
              </a:ext>
            </a:extLst>
          </p:cNvPr>
          <p:cNvPicPr>
            <a:picLocks noChangeAspect="1"/>
          </p:cNvPicPr>
          <p:nvPr/>
        </p:nvPicPr>
        <p:blipFill>
          <a:blip r:embed="rId7"/>
          <a:srcRect l="81124" t="30429" r="4865" b="39908"/>
          <a:stretch>
            <a:fillRect/>
          </a:stretch>
        </p:blipFill>
        <p:spPr>
          <a:xfrm>
            <a:off x="6385539" y="1462666"/>
            <a:ext cx="1787436" cy="21286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ángulo 10">
            <a:extLst>
              <a:ext uri="{FF2B5EF4-FFF2-40B4-BE49-F238E27FC236}">
                <a16:creationId xmlns:a16="http://schemas.microsoft.com/office/drawing/2014/main" id="{26776632-A6DF-5440-B522-E5CBE2114422}"/>
              </a:ext>
            </a:extLst>
          </p:cNvPr>
          <p:cNvSpPr/>
          <p:nvPr/>
        </p:nvSpPr>
        <p:spPr>
          <a:xfrm>
            <a:off x="1473984" y="1462666"/>
            <a:ext cx="2266061" cy="2202429"/>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Rectángulo 13">
            <a:extLst>
              <a:ext uri="{FF2B5EF4-FFF2-40B4-BE49-F238E27FC236}">
                <a16:creationId xmlns:a16="http://schemas.microsoft.com/office/drawing/2014/main" id="{E7306A7E-649D-1941-A1AD-5D4B5C0C4E2D}"/>
              </a:ext>
            </a:extLst>
          </p:cNvPr>
          <p:cNvSpPr/>
          <p:nvPr/>
        </p:nvSpPr>
        <p:spPr>
          <a:xfrm>
            <a:off x="3822238" y="1472659"/>
            <a:ext cx="2266061" cy="2202429"/>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Google Shape;127;p21">
            <a:extLst>
              <a:ext uri="{FF2B5EF4-FFF2-40B4-BE49-F238E27FC236}">
                <a16:creationId xmlns:a16="http://schemas.microsoft.com/office/drawing/2014/main" id="{9FDD7900-0765-4C4E-A60E-6C9DC6AD6E68}"/>
              </a:ext>
            </a:extLst>
          </p:cNvPr>
          <p:cNvSpPr/>
          <p:nvPr/>
        </p:nvSpPr>
        <p:spPr>
          <a:xfrm>
            <a:off x="6247689" y="1361380"/>
            <a:ext cx="2064358" cy="2362845"/>
          </a:xfrm>
          <a:prstGeom prst="rect">
            <a:avLst/>
          </a:prstGeom>
          <a:solidFill>
            <a:srgbClr val="000000">
              <a:alpha val="9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395895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13" name="Google Shape;129;p21">
            <a:extLst>
              <a:ext uri="{FF2B5EF4-FFF2-40B4-BE49-F238E27FC236}">
                <a16:creationId xmlns:a16="http://schemas.microsoft.com/office/drawing/2014/main" id="{F424A90B-A50E-4B46-8AF1-607CD2A6A0AF}"/>
              </a:ext>
            </a:extLst>
          </p:cNvPr>
          <p:cNvSpPr txBox="1">
            <a:spLocks/>
          </p:cNvSpPr>
          <p:nvPr/>
        </p:nvSpPr>
        <p:spPr>
          <a:xfrm>
            <a:off x="1496721" y="1360873"/>
            <a:ext cx="6739505" cy="306325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lgn="just">
              <a:buSzPct val="100000"/>
              <a:buNone/>
            </a:pPr>
            <a:r>
              <a:rPr lang="en-US" sz="1600" b="1" dirty="0"/>
              <a:t>ALIMENTACIÓN Y DIGESTIÓN</a:t>
            </a:r>
          </a:p>
          <a:p>
            <a:pPr marL="63500" indent="0" algn="just">
              <a:buSzPct val="100000"/>
              <a:buNone/>
            </a:pPr>
            <a:endParaRPr lang="en-US" sz="1600" dirty="0"/>
          </a:p>
          <a:p>
            <a:pPr algn="just">
              <a:buSzPct val="100000"/>
            </a:pPr>
            <a:r>
              <a:rPr lang="en-US" sz="1400" dirty="0"/>
              <a:t>Los </a:t>
            </a:r>
            <a:r>
              <a:rPr lang="en-US" sz="1400" dirty="0" err="1"/>
              <a:t>inarticulados</a:t>
            </a:r>
            <a:r>
              <a:rPr lang="en-US" sz="1400" dirty="0"/>
              <a:t> </a:t>
            </a:r>
            <a:r>
              <a:rPr lang="en-US" sz="1400" dirty="0" err="1"/>
              <a:t>abren</a:t>
            </a:r>
            <a:r>
              <a:rPr lang="en-US" sz="1400" dirty="0"/>
              <a:t> las </a:t>
            </a:r>
            <a:r>
              <a:rPr lang="en-US" sz="1400" dirty="0" err="1"/>
              <a:t>valvas</a:t>
            </a:r>
            <a:r>
              <a:rPr lang="en-US" sz="1400" dirty="0"/>
              <a:t> por un </a:t>
            </a:r>
            <a:r>
              <a:rPr lang="en-US" sz="1400" dirty="0" err="1"/>
              <a:t>aumento</a:t>
            </a:r>
            <a:r>
              <a:rPr lang="en-US" sz="1400" dirty="0"/>
              <a:t> </a:t>
            </a:r>
            <a:r>
              <a:rPr lang="en-US" sz="1400" dirty="0" err="1"/>
              <a:t>en</a:t>
            </a:r>
            <a:r>
              <a:rPr lang="en-US" sz="1400" dirty="0"/>
              <a:t> la </a:t>
            </a:r>
            <a:r>
              <a:rPr lang="en-US" sz="1400" dirty="0" err="1"/>
              <a:t>presión</a:t>
            </a:r>
            <a:r>
              <a:rPr lang="en-US" sz="1400" dirty="0"/>
              <a:t> del </a:t>
            </a:r>
            <a:r>
              <a:rPr lang="en-US" sz="1400" dirty="0" err="1"/>
              <a:t>liquido</a:t>
            </a:r>
            <a:r>
              <a:rPr lang="en-US" sz="1400" dirty="0"/>
              <a:t> </a:t>
            </a:r>
            <a:r>
              <a:rPr lang="en-US" sz="1400" dirty="0" err="1"/>
              <a:t>celomático</a:t>
            </a:r>
            <a:r>
              <a:rPr lang="en-US" sz="1400" dirty="0"/>
              <a:t>. Los </a:t>
            </a:r>
            <a:r>
              <a:rPr lang="en-US" sz="1400" dirty="0" err="1"/>
              <a:t>cilios</a:t>
            </a:r>
            <a:r>
              <a:rPr lang="en-US" sz="1400" dirty="0"/>
              <a:t> </a:t>
            </a:r>
            <a:r>
              <a:rPr lang="en-US" sz="1400" dirty="0" err="1"/>
              <a:t>en</a:t>
            </a:r>
            <a:r>
              <a:rPr lang="en-US" sz="1400" dirty="0"/>
              <a:t> el </a:t>
            </a:r>
            <a:r>
              <a:rPr lang="en-US" sz="1400" dirty="0" err="1"/>
              <a:t>lofóforo</a:t>
            </a:r>
            <a:r>
              <a:rPr lang="en-US" sz="1400" dirty="0"/>
              <a:t> </a:t>
            </a:r>
            <a:r>
              <a:rPr lang="en-US" sz="1400" dirty="0" err="1"/>
              <a:t>crean</a:t>
            </a:r>
            <a:r>
              <a:rPr lang="en-US" sz="1400" dirty="0"/>
              <a:t> </a:t>
            </a:r>
            <a:r>
              <a:rPr lang="en-US" sz="1400" dirty="0" err="1"/>
              <a:t>corrientes</a:t>
            </a:r>
            <a:r>
              <a:rPr lang="en-US" sz="1400" dirty="0"/>
              <a:t> para </a:t>
            </a:r>
            <a:r>
              <a:rPr lang="en-US" sz="1400" dirty="0" err="1"/>
              <a:t>llevar</a:t>
            </a:r>
            <a:r>
              <a:rPr lang="en-US" sz="1400" dirty="0"/>
              <a:t> el </a:t>
            </a:r>
            <a:r>
              <a:rPr lang="en-US" sz="1400" dirty="0" err="1"/>
              <a:t>alimento</a:t>
            </a:r>
            <a:r>
              <a:rPr lang="en-US" sz="1400" dirty="0"/>
              <a:t> a la boca. El </a:t>
            </a:r>
            <a:r>
              <a:rPr lang="en-US" sz="1400" dirty="0" err="1"/>
              <a:t>estomago</a:t>
            </a:r>
            <a:r>
              <a:rPr lang="en-US" sz="1400" dirty="0"/>
              <a:t> </a:t>
            </a:r>
            <a:r>
              <a:rPr lang="en-US" sz="1400" dirty="0" err="1"/>
              <a:t>tiene</a:t>
            </a:r>
            <a:r>
              <a:rPr lang="en-US" sz="1400" dirty="0"/>
              <a:t> forma de U y </a:t>
            </a:r>
            <a:r>
              <a:rPr lang="en-US" sz="1400" dirty="0" err="1"/>
              <a:t>acaba</a:t>
            </a:r>
            <a:r>
              <a:rPr lang="en-US" sz="1400" dirty="0"/>
              <a:t> </a:t>
            </a:r>
            <a:r>
              <a:rPr lang="en-US" sz="1400" dirty="0" err="1"/>
              <a:t>en</a:t>
            </a:r>
            <a:r>
              <a:rPr lang="en-US" sz="1400" dirty="0"/>
              <a:t> el </a:t>
            </a:r>
            <a:r>
              <a:rPr lang="en-US" sz="1400" dirty="0" err="1"/>
              <a:t>ano</a:t>
            </a:r>
            <a:r>
              <a:rPr lang="en-US" sz="1400" dirty="0"/>
              <a:t>.</a:t>
            </a:r>
          </a:p>
          <a:p>
            <a:pPr algn="just">
              <a:buSzPct val="100000"/>
            </a:pPr>
            <a:endParaRPr lang="en-US" sz="1400" dirty="0"/>
          </a:p>
          <a:p>
            <a:pPr algn="just">
              <a:buSzPct val="100000"/>
            </a:pPr>
            <a:r>
              <a:rPr lang="en-US" sz="1400" dirty="0" err="1"/>
              <a:t>En</a:t>
            </a:r>
            <a:r>
              <a:rPr lang="en-US" sz="1400" dirty="0"/>
              <a:t> el </a:t>
            </a:r>
            <a:r>
              <a:rPr lang="en-US" sz="1400" dirty="0" err="1"/>
              <a:t>caso</a:t>
            </a:r>
            <a:r>
              <a:rPr lang="en-US" sz="1400" dirty="0"/>
              <a:t> de los </a:t>
            </a:r>
            <a:r>
              <a:rPr lang="en-US" sz="1400" dirty="0" err="1"/>
              <a:t>articulados</a:t>
            </a:r>
            <a:r>
              <a:rPr lang="en-US" sz="1400" dirty="0"/>
              <a:t>, las </a:t>
            </a:r>
            <a:r>
              <a:rPr lang="en-US" sz="1400" dirty="0" err="1"/>
              <a:t>valvas</a:t>
            </a:r>
            <a:r>
              <a:rPr lang="en-US" sz="1400" dirty="0"/>
              <a:t> se </a:t>
            </a:r>
            <a:r>
              <a:rPr lang="en-US" sz="1400" dirty="0" err="1"/>
              <a:t>abren</a:t>
            </a:r>
            <a:r>
              <a:rPr lang="en-US" sz="1400" dirty="0"/>
              <a:t> gracias a los </a:t>
            </a:r>
            <a:r>
              <a:rPr lang="en-US" sz="1400" dirty="0" err="1"/>
              <a:t>músculos</a:t>
            </a:r>
            <a:r>
              <a:rPr lang="en-US" sz="1400" dirty="0"/>
              <a:t> </a:t>
            </a:r>
            <a:r>
              <a:rPr lang="en-US" sz="1400" dirty="0" err="1"/>
              <a:t>abductores</a:t>
            </a:r>
            <a:r>
              <a:rPr lang="en-US" sz="1400" dirty="0"/>
              <a:t>. Al no </a:t>
            </a:r>
            <a:r>
              <a:rPr lang="en-US" sz="1400" dirty="0" err="1"/>
              <a:t>tener</a:t>
            </a:r>
            <a:r>
              <a:rPr lang="en-US" sz="1400" dirty="0"/>
              <a:t> </a:t>
            </a:r>
            <a:r>
              <a:rPr lang="en-US" sz="1400" dirty="0" err="1"/>
              <a:t>ano</a:t>
            </a:r>
            <a:r>
              <a:rPr lang="en-US" sz="1400" dirty="0"/>
              <a:t> se dice que el </a:t>
            </a:r>
            <a:r>
              <a:rPr lang="en-US" sz="1400" dirty="0" err="1"/>
              <a:t>tracto</a:t>
            </a:r>
            <a:r>
              <a:rPr lang="en-US" sz="1400" dirty="0"/>
              <a:t> </a:t>
            </a:r>
            <a:r>
              <a:rPr lang="en-US" sz="1400" dirty="0" err="1"/>
              <a:t>digestivo</a:t>
            </a:r>
            <a:r>
              <a:rPr lang="en-US" sz="1400" dirty="0"/>
              <a:t> es </a:t>
            </a:r>
            <a:r>
              <a:rPr lang="en-US" sz="1400" dirty="0" err="1"/>
              <a:t>ciego</a:t>
            </a:r>
            <a:r>
              <a:rPr lang="en-US" sz="1400" dirty="0"/>
              <a:t> y las </a:t>
            </a:r>
            <a:r>
              <a:rPr lang="en-US" sz="1400" dirty="0" err="1"/>
              <a:t>heces</a:t>
            </a:r>
            <a:r>
              <a:rPr lang="en-US" sz="1400" dirty="0"/>
              <a:t> </a:t>
            </a:r>
            <a:r>
              <a:rPr lang="en-US" sz="1400" dirty="0" err="1"/>
              <a:t>salen</a:t>
            </a:r>
            <a:r>
              <a:rPr lang="en-US" sz="1400" dirty="0"/>
              <a:t> por la boca.</a:t>
            </a:r>
            <a:endParaRPr lang="en-US" sz="1400" dirty="0">
              <a:solidFill>
                <a:srgbClr val="000000"/>
              </a:solidFill>
              <a:latin typeface="Times Neue Roman"/>
            </a:endParaRPr>
          </a:p>
          <a:p>
            <a:pPr algn="just">
              <a:buSzPct val="100000"/>
            </a:pPr>
            <a:endParaRPr lang="en-US" sz="1600" dirty="0">
              <a:solidFill>
                <a:srgbClr val="000000"/>
              </a:solidFill>
              <a:latin typeface="Times Neue Roman"/>
            </a:endParaRPr>
          </a:p>
        </p:txBody>
      </p:sp>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BRACHIOPODA</a:t>
            </a:r>
            <a:endParaRPr sz="3600" dirty="0"/>
          </a:p>
        </p:txBody>
      </p:sp>
      <p:pic>
        <p:nvPicPr>
          <p:cNvPr id="12" name="Imagen 11">
            <a:hlinkClick r:id="" action="ppaction://hlinkshowjump?jump=nextslide"/>
            <a:extLst>
              <a:ext uri="{FF2B5EF4-FFF2-40B4-BE49-F238E27FC236}">
                <a16:creationId xmlns:a16="http://schemas.microsoft.com/office/drawing/2014/main" id="{ADD4779B-FE66-6D48-9878-0A942AA90CAD}"/>
              </a:ext>
            </a:extLst>
          </p:cNvPr>
          <p:cNvPicPr>
            <a:picLocks noChangeAspect="1"/>
          </p:cNvPicPr>
          <p:nvPr/>
        </p:nvPicPr>
        <p:blipFill>
          <a:blip r:embed="rId3"/>
          <a:stretch>
            <a:fillRect/>
          </a:stretch>
        </p:blipFill>
        <p:spPr>
          <a:xfrm>
            <a:off x="6520981" y="3873520"/>
            <a:ext cx="955930" cy="691034"/>
          </a:xfrm>
          <a:prstGeom prst="rect">
            <a:avLst/>
          </a:prstGeom>
        </p:spPr>
      </p:pic>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CD465E2A-A089-9B41-B70C-4EA9532D7537}"/>
                  </a:ext>
                </a:extLst>
              </p:cNvPr>
              <p:cNvGraphicFramePr>
                <a:graphicFrameLocks noChangeAspect="1"/>
              </p:cNvGraphicFramePr>
              <p:nvPr/>
            </p:nvGraphicFramePr>
            <p:xfrm>
              <a:off x="7374835" y="3830129"/>
              <a:ext cx="1161287" cy="714971"/>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4"/>
                        <a:stretch>
                          <a:fillRect/>
                        </a:stretch>
                      </p166:blipFill>
                      <p166:spPr xmlns:p166="http://schemas.microsoft.com/office/powerpoint/2016/6/main">
                        <a:xfrm>
                          <a:off x="0" y="0"/>
                          <a:ext cx="1161287" cy="714971"/>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CD465E2A-A089-9B41-B70C-4EA9532D7537}"/>
                  </a:ext>
                </a:extLst>
              </p:cNvPr>
              <p:cNvPicPr>
                <a:picLocks noGrp="1" noRot="1" noChangeAspect="1" noMove="1" noResize="1" noEditPoints="1" noAdjustHandles="1" noChangeArrowheads="1" noChangeShapeType="1"/>
              </p:cNvPicPr>
              <p:nvPr/>
            </p:nvPicPr>
            <p:blipFill>
              <a:blip r:embed="rId5"/>
              <a:stretch>
                <a:fillRect/>
              </a:stretch>
            </p:blipFill>
            <p:spPr>
              <a:xfrm>
                <a:off x="7374835" y="3830129"/>
                <a:ext cx="1161287" cy="714971"/>
              </a:xfrm>
              <a:prstGeom prst="rect">
                <a:avLst/>
              </a:prstGeom>
            </p:spPr>
          </p:pic>
        </mc:Fallback>
      </mc:AlternateContent>
      <p:pic>
        <p:nvPicPr>
          <p:cNvPr id="10" name="Picture 2">
            <a:extLst>
              <a:ext uri="{FF2B5EF4-FFF2-40B4-BE49-F238E27FC236}">
                <a16:creationId xmlns:a16="http://schemas.microsoft.com/office/drawing/2014/main" id="{7EB63045-F253-ED4E-A5F7-1F841CD5E704}"/>
              </a:ext>
            </a:extLst>
          </p:cNvPr>
          <p:cNvPicPr>
            <a:picLocks noChangeAspect="1"/>
          </p:cNvPicPr>
          <p:nvPr/>
        </p:nvPicPr>
        <p:blipFill>
          <a:blip r:embed="rId6"/>
          <a:srcRect l="81124" t="30429" r="4865" b="39908"/>
          <a:stretch>
            <a:fillRect/>
          </a:stretch>
        </p:blipFill>
        <p:spPr>
          <a:xfrm>
            <a:off x="-973087" y="1419275"/>
            <a:ext cx="1787436" cy="2128673"/>
          </a:xfrm>
          <a:prstGeom prst="rect">
            <a:avLst/>
          </a:prstGeom>
        </p:spPr>
      </p:pic>
    </p:spTree>
    <p:extLst>
      <p:ext uri="{BB962C8B-B14F-4D97-AF65-F5344CB8AC3E}">
        <p14:creationId xmlns:p14="http://schemas.microsoft.com/office/powerpoint/2010/main" val="11699709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 name="Google Shape;129;p21">
            <a:extLst>
              <a:ext uri="{FF2B5EF4-FFF2-40B4-BE49-F238E27FC236}">
                <a16:creationId xmlns:a16="http://schemas.microsoft.com/office/drawing/2014/main" id="{EAD5F8A2-5613-CA45-803C-394E7D41DD58}"/>
              </a:ext>
            </a:extLst>
          </p:cNvPr>
          <p:cNvSpPr txBox="1">
            <a:spLocks/>
          </p:cNvSpPr>
          <p:nvPr/>
        </p:nvSpPr>
        <p:spPr>
          <a:xfrm>
            <a:off x="4947021" y="1313371"/>
            <a:ext cx="2933421" cy="306325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SzPct val="100000"/>
              <a:buNone/>
            </a:pPr>
            <a:r>
              <a:rPr lang="en-US" sz="1600" b="1" dirty="0"/>
              <a:t>SISTEMA CIRCULATORIO:</a:t>
            </a:r>
            <a:r>
              <a:rPr lang="en-US" sz="1900" b="1" dirty="0"/>
              <a:t> </a:t>
            </a:r>
          </a:p>
          <a:p>
            <a:pPr algn="just">
              <a:buSzPct val="100000"/>
            </a:pPr>
            <a:r>
              <a:rPr lang="en-US" sz="1400" dirty="0" err="1"/>
              <a:t>Cuentan</a:t>
            </a:r>
            <a:r>
              <a:rPr lang="en-US" sz="1400" dirty="0"/>
              <a:t> con un </a:t>
            </a:r>
            <a:r>
              <a:rPr lang="en-US" sz="1400" dirty="0" err="1"/>
              <a:t>sistema</a:t>
            </a:r>
            <a:r>
              <a:rPr lang="en-US" sz="1400" dirty="0"/>
              <a:t> </a:t>
            </a:r>
            <a:r>
              <a:rPr lang="en-US" sz="1400" dirty="0" err="1"/>
              <a:t>abierto</a:t>
            </a:r>
            <a:r>
              <a:rPr lang="en-US" sz="1400" dirty="0"/>
              <a:t> y </a:t>
            </a:r>
            <a:r>
              <a:rPr lang="en-US" sz="1400" dirty="0" err="1"/>
              <a:t>reducido</a:t>
            </a:r>
            <a:r>
              <a:rPr lang="en-US" sz="1400" dirty="0"/>
              <a:t> que ha </a:t>
            </a:r>
            <a:r>
              <a:rPr lang="en-US" sz="1400" dirty="0" err="1"/>
              <a:t>sido</a:t>
            </a:r>
            <a:r>
              <a:rPr lang="en-US" sz="1400" dirty="0"/>
              <a:t> poco </a:t>
            </a:r>
            <a:r>
              <a:rPr lang="en-US" sz="1400" dirty="0" err="1"/>
              <a:t>estudiado</a:t>
            </a:r>
            <a:r>
              <a:rPr lang="en-US" sz="1400" dirty="0"/>
              <a:t>.</a:t>
            </a:r>
          </a:p>
          <a:p>
            <a:pPr algn="just">
              <a:buSzPct val="100000"/>
            </a:pPr>
            <a:r>
              <a:rPr lang="en-US" sz="1400" dirty="0"/>
              <a:t>Se cree que el </a:t>
            </a:r>
            <a:r>
              <a:rPr lang="en-US" sz="1400" dirty="0" err="1"/>
              <a:t>líquido</a:t>
            </a:r>
            <a:r>
              <a:rPr lang="en-US" sz="1400" dirty="0"/>
              <a:t> </a:t>
            </a:r>
            <a:r>
              <a:rPr lang="en-US" sz="1400" dirty="0" err="1"/>
              <a:t>celomatico</a:t>
            </a:r>
            <a:r>
              <a:rPr lang="en-US" sz="1400" dirty="0"/>
              <a:t> es el </a:t>
            </a:r>
            <a:r>
              <a:rPr lang="en-US" sz="1400" dirty="0" err="1"/>
              <a:t>encargado</a:t>
            </a:r>
            <a:r>
              <a:rPr lang="en-US" sz="1400" dirty="0"/>
              <a:t> del </a:t>
            </a:r>
            <a:r>
              <a:rPr lang="en-US" sz="1400" dirty="0" err="1"/>
              <a:t>transporte</a:t>
            </a:r>
            <a:r>
              <a:rPr lang="en-US" sz="1400" dirty="0"/>
              <a:t> de </a:t>
            </a:r>
            <a:r>
              <a:rPr lang="en-US" sz="1400" dirty="0" err="1"/>
              <a:t>oxígeno</a:t>
            </a:r>
            <a:r>
              <a:rPr lang="en-US" sz="1400" dirty="0"/>
              <a:t> y no la </a:t>
            </a:r>
            <a:r>
              <a:rPr lang="en-US" sz="1400" dirty="0" err="1"/>
              <a:t>sangre</a:t>
            </a:r>
            <a:r>
              <a:rPr lang="en-US" sz="1400" dirty="0"/>
              <a:t>.</a:t>
            </a:r>
          </a:p>
          <a:p>
            <a:pPr>
              <a:buSzPct val="100000"/>
            </a:pPr>
            <a:endParaRPr lang="en-US" sz="1900" dirty="0"/>
          </a:p>
        </p:txBody>
      </p:sp>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BRACHIOPODA</a:t>
            </a:r>
            <a:endParaRPr sz="3600" dirty="0"/>
          </a:p>
        </p:txBody>
      </p:sp>
      <p:pic>
        <p:nvPicPr>
          <p:cNvPr id="12" name="Imagen 11">
            <a:hlinkClick r:id="" action="ppaction://hlinkshowjump?jump=nextslide"/>
            <a:extLst>
              <a:ext uri="{FF2B5EF4-FFF2-40B4-BE49-F238E27FC236}">
                <a16:creationId xmlns:a16="http://schemas.microsoft.com/office/drawing/2014/main" id="{ADD4779B-FE66-6D48-9878-0A942AA90CAD}"/>
              </a:ext>
            </a:extLst>
          </p:cNvPr>
          <p:cNvPicPr>
            <a:picLocks noChangeAspect="1"/>
          </p:cNvPicPr>
          <p:nvPr/>
        </p:nvPicPr>
        <p:blipFill>
          <a:blip r:embed="rId3"/>
          <a:stretch>
            <a:fillRect/>
          </a:stretch>
        </p:blipFill>
        <p:spPr>
          <a:xfrm>
            <a:off x="6520981" y="3873520"/>
            <a:ext cx="955930" cy="691034"/>
          </a:xfrm>
          <a:prstGeom prst="rect">
            <a:avLst/>
          </a:prstGeom>
        </p:spPr>
      </p:pic>
      <p:sp>
        <p:nvSpPr>
          <p:cNvPr id="13" name="Google Shape;129;p21">
            <a:extLst>
              <a:ext uri="{FF2B5EF4-FFF2-40B4-BE49-F238E27FC236}">
                <a16:creationId xmlns:a16="http://schemas.microsoft.com/office/drawing/2014/main" id="{F424A90B-A50E-4B46-8AF1-607CD2A6A0AF}"/>
              </a:ext>
            </a:extLst>
          </p:cNvPr>
          <p:cNvSpPr txBox="1">
            <a:spLocks/>
          </p:cNvSpPr>
          <p:nvPr/>
        </p:nvSpPr>
        <p:spPr>
          <a:xfrm>
            <a:off x="-5897992" y="1419275"/>
            <a:ext cx="6739505" cy="306325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lgn="just">
              <a:buSzPct val="100000"/>
              <a:buNone/>
            </a:pPr>
            <a:r>
              <a:rPr lang="en-US" sz="1600" b="1" dirty="0"/>
              <a:t>ALIMENTACIÓN Y DIGESTIÓN</a:t>
            </a:r>
          </a:p>
          <a:p>
            <a:pPr marL="63500" indent="0" algn="just">
              <a:buSzPct val="100000"/>
              <a:buNone/>
            </a:pPr>
            <a:endParaRPr lang="en-US" sz="1600" dirty="0"/>
          </a:p>
          <a:p>
            <a:pPr algn="just">
              <a:buSzPct val="100000"/>
            </a:pPr>
            <a:r>
              <a:rPr lang="en-US" sz="1600" dirty="0"/>
              <a:t>Los </a:t>
            </a:r>
            <a:r>
              <a:rPr lang="en-US" sz="1600" dirty="0" err="1"/>
              <a:t>inarticulados</a:t>
            </a:r>
            <a:r>
              <a:rPr lang="en-US" sz="1600" dirty="0"/>
              <a:t> </a:t>
            </a:r>
            <a:r>
              <a:rPr lang="en-US" sz="1600" dirty="0" err="1"/>
              <a:t>abren</a:t>
            </a:r>
            <a:r>
              <a:rPr lang="en-US" sz="1600" dirty="0"/>
              <a:t> las </a:t>
            </a:r>
            <a:r>
              <a:rPr lang="en-US" sz="1600" dirty="0" err="1"/>
              <a:t>valvas</a:t>
            </a:r>
            <a:r>
              <a:rPr lang="en-US" sz="1600" dirty="0"/>
              <a:t> por un </a:t>
            </a:r>
            <a:r>
              <a:rPr lang="en-US" sz="1600" dirty="0" err="1"/>
              <a:t>aumento</a:t>
            </a:r>
            <a:r>
              <a:rPr lang="en-US" sz="1600" dirty="0"/>
              <a:t> </a:t>
            </a:r>
            <a:r>
              <a:rPr lang="en-US" sz="1600" dirty="0" err="1"/>
              <a:t>en</a:t>
            </a:r>
            <a:r>
              <a:rPr lang="en-US" sz="1600" dirty="0"/>
              <a:t> la </a:t>
            </a:r>
            <a:r>
              <a:rPr lang="en-US" sz="1600" dirty="0" err="1"/>
              <a:t>presión</a:t>
            </a:r>
            <a:r>
              <a:rPr lang="en-US" sz="1600" dirty="0"/>
              <a:t> del </a:t>
            </a:r>
            <a:r>
              <a:rPr lang="en-US" sz="1600" dirty="0" err="1"/>
              <a:t>liquido</a:t>
            </a:r>
            <a:r>
              <a:rPr lang="en-US" sz="1600" dirty="0"/>
              <a:t> </a:t>
            </a:r>
            <a:r>
              <a:rPr lang="en-US" sz="1600" dirty="0" err="1"/>
              <a:t>celomático</a:t>
            </a:r>
            <a:r>
              <a:rPr lang="en-US" sz="1600" dirty="0"/>
              <a:t>. Los </a:t>
            </a:r>
            <a:r>
              <a:rPr lang="en-US" sz="1600" dirty="0" err="1"/>
              <a:t>cilios</a:t>
            </a:r>
            <a:r>
              <a:rPr lang="en-US" sz="1600" dirty="0"/>
              <a:t> </a:t>
            </a:r>
            <a:r>
              <a:rPr lang="en-US" sz="1600" dirty="0" err="1"/>
              <a:t>en</a:t>
            </a:r>
            <a:r>
              <a:rPr lang="en-US" sz="1600" dirty="0"/>
              <a:t> el </a:t>
            </a:r>
            <a:r>
              <a:rPr lang="en-US" sz="1600" dirty="0" err="1"/>
              <a:t>lofóforo</a:t>
            </a:r>
            <a:r>
              <a:rPr lang="en-US" sz="1600" dirty="0"/>
              <a:t> </a:t>
            </a:r>
            <a:r>
              <a:rPr lang="en-US" sz="1600" dirty="0" err="1"/>
              <a:t>crean</a:t>
            </a:r>
            <a:r>
              <a:rPr lang="en-US" sz="1600" dirty="0"/>
              <a:t> </a:t>
            </a:r>
            <a:r>
              <a:rPr lang="en-US" sz="1600" dirty="0" err="1"/>
              <a:t>corrientes</a:t>
            </a:r>
            <a:r>
              <a:rPr lang="en-US" sz="1600" dirty="0"/>
              <a:t> para </a:t>
            </a:r>
            <a:r>
              <a:rPr lang="en-US" sz="1600" dirty="0" err="1"/>
              <a:t>llevar</a:t>
            </a:r>
            <a:r>
              <a:rPr lang="en-US" sz="1600" dirty="0"/>
              <a:t> el </a:t>
            </a:r>
            <a:r>
              <a:rPr lang="en-US" sz="1600" dirty="0" err="1"/>
              <a:t>alimento</a:t>
            </a:r>
            <a:r>
              <a:rPr lang="en-US" sz="1600" dirty="0"/>
              <a:t> a la boca. El </a:t>
            </a:r>
            <a:r>
              <a:rPr lang="en-US" sz="1600" dirty="0" err="1"/>
              <a:t>estomago</a:t>
            </a:r>
            <a:r>
              <a:rPr lang="en-US" sz="1600" dirty="0"/>
              <a:t> </a:t>
            </a:r>
            <a:r>
              <a:rPr lang="en-US" sz="1600" dirty="0" err="1"/>
              <a:t>tiene</a:t>
            </a:r>
            <a:r>
              <a:rPr lang="en-US" sz="1600" dirty="0"/>
              <a:t> forma de U y </a:t>
            </a:r>
            <a:r>
              <a:rPr lang="en-US" sz="1600" dirty="0" err="1"/>
              <a:t>acaba</a:t>
            </a:r>
            <a:r>
              <a:rPr lang="en-US" sz="1600" dirty="0"/>
              <a:t> </a:t>
            </a:r>
            <a:r>
              <a:rPr lang="en-US" sz="1600" dirty="0" err="1"/>
              <a:t>en</a:t>
            </a:r>
            <a:r>
              <a:rPr lang="en-US" sz="1600" dirty="0"/>
              <a:t> el </a:t>
            </a:r>
            <a:r>
              <a:rPr lang="en-US" sz="1600" dirty="0" err="1"/>
              <a:t>ano</a:t>
            </a:r>
            <a:r>
              <a:rPr lang="en-US" sz="1600" dirty="0"/>
              <a:t>.</a:t>
            </a:r>
          </a:p>
          <a:p>
            <a:pPr algn="just">
              <a:buSzPct val="100000"/>
            </a:pPr>
            <a:endParaRPr lang="en-US" sz="1600" dirty="0"/>
          </a:p>
          <a:p>
            <a:pPr algn="just">
              <a:buSzPct val="100000"/>
            </a:pPr>
            <a:r>
              <a:rPr lang="en-US" sz="1600" dirty="0" err="1"/>
              <a:t>En</a:t>
            </a:r>
            <a:r>
              <a:rPr lang="en-US" sz="1600" dirty="0"/>
              <a:t> el </a:t>
            </a:r>
            <a:r>
              <a:rPr lang="en-US" sz="1600" dirty="0" err="1"/>
              <a:t>caso</a:t>
            </a:r>
            <a:r>
              <a:rPr lang="en-US" sz="1600" dirty="0"/>
              <a:t> de los </a:t>
            </a:r>
            <a:r>
              <a:rPr lang="en-US" sz="1600" dirty="0" err="1"/>
              <a:t>articulados</a:t>
            </a:r>
            <a:r>
              <a:rPr lang="en-US" sz="1600" dirty="0"/>
              <a:t>, las </a:t>
            </a:r>
            <a:r>
              <a:rPr lang="en-US" sz="1600" dirty="0" err="1"/>
              <a:t>valvas</a:t>
            </a:r>
            <a:r>
              <a:rPr lang="en-US" sz="1600" dirty="0"/>
              <a:t> se </a:t>
            </a:r>
            <a:r>
              <a:rPr lang="en-US" sz="1600" dirty="0" err="1"/>
              <a:t>abren</a:t>
            </a:r>
            <a:r>
              <a:rPr lang="en-US" sz="1600" dirty="0"/>
              <a:t> gracias a los </a:t>
            </a:r>
            <a:r>
              <a:rPr lang="en-US" sz="1600" dirty="0" err="1"/>
              <a:t>músculos</a:t>
            </a:r>
            <a:r>
              <a:rPr lang="en-US" sz="1600" dirty="0"/>
              <a:t> </a:t>
            </a:r>
            <a:r>
              <a:rPr lang="en-US" sz="1600" dirty="0" err="1"/>
              <a:t>abductores</a:t>
            </a:r>
            <a:r>
              <a:rPr lang="en-US" sz="1600" dirty="0"/>
              <a:t>. Al no </a:t>
            </a:r>
            <a:r>
              <a:rPr lang="en-US" sz="1600" dirty="0" err="1"/>
              <a:t>tener</a:t>
            </a:r>
            <a:r>
              <a:rPr lang="en-US" sz="1600" dirty="0"/>
              <a:t> </a:t>
            </a:r>
            <a:r>
              <a:rPr lang="en-US" sz="1600" dirty="0" err="1"/>
              <a:t>ano</a:t>
            </a:r>
            <a:r>
              <a:rPr lang="en-US" sz="1600" dirty="0"/>
              <a:t> se dice que el </a:t>
            </a:r>
            <a:r>
              <a:rPr lang="en-US" sz="1600" dirty="0" err="1"/>
              <a:t>tracto</a:t>
            </a:r>
            <a:r>
              <a:rPr lang="en-US" sz="1600" dirty="0"/>
              <a:t> </a:t>
            </a:r>
            <a:r>
              <a:rPr lang="en-US" sz="1600" dirty="0" err="1"/>
              <a:t>digestivo</a:t>
            </a:r>
            <a:r>
              <a:rPr lang="en-US" sz="1600" dirty="0"/>
              <a:t> es </a:t>
            </a:r>
            <a:r>
              <a:rPr lang="en-US" sz="1600" dirty="0" err="1"/>
              <a:t>ciego</a:t>
            </a:r>
            <a:r>
              <a:rPr lang="en-US" sz="1600" dirty="0"/>
              <a:t> y las </a:t>
            </a:r>
            <a:r>
              <a:rPr lang="en-US" sz="1600" dirty="0" err="1"/>
              <a:t>heces</a:t>
            </a:r>
            <a:r>
              <a:rPr lang="en-US" sz="1600" dirty="0"/>
              <a:t> </a:t>
            </a:r>
            <a:r>
              <a:rPr lang="en-US" sz="1600" dirty="0" err="1"/>
              <a:t>salen</a:t>
            </a:r>
            <a:r>
              <a:rPr lang="en-US" sz="1600" dirty="0"/>
              <a:t> por la boca.</a:t>
            </a:r>
          </a:p>
          <a:p>
            <a:pPr algn="just">
              <a:buSzPct val="100000"/>
            </a:pPr>
            <a:endParaRPr lang="en-US" sz="1600" dirty="0">
              <a:solidFill>
                <a:srgbClr val="000000"/>
              </a:solidFill>
              <a:latin typeface="Times Neue Roman"/>
            </a:endParaRPr>
          </a:p>
          <a:p>
            <a:pPr algn="just">
              <a:buSzPct val="100000"/>
            </a:pPr>
            <a:endParaRPr lang="en-US" sz="1600" dirty="0">
              <a:solidFill>
                <a:srgbClr val="000000"/>
              </a:solidFill>
              <a:latin typeface="Times Neue Roman"/>
            </a:endParaRPr>
          </a:p>
        </p:txBody>
      </p:sp>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CD465E2A-A089-9B41-B70C-4EA9532D7537}"/>
                  </a:ext>
                </a:extLst>
              </p:cNvPr>
              <p:cNvGraphicFramePr>
                <a:graphicFrameLocks noChangeAspect="1"/>
              </p:cNvGraphicFramePr>
              <p:nvPr/>
            </p:nvGraphicFramePr>
            <p:xfrm>
              <a:off x="7374835" y="3830129"/>
              <a:ext cx="1161287" cy="714971"/>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4"/>
                        <a:stretch>
                          <a:fillRect/>
                        </a:stretch>
                      </p166:blipFill>
                      <p166:spPr xmlns:p166="http://schemas.microsoft.com/office/powerpoint/2016/6/main">
                        <a:xfrm>
                          <a:off x="0" y="0"/>
                          <a:ext cx="1161287" cy="714971"/>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CD465E2A-A089-9B41-B70C-4EA9532D7537}"/>
                  </a:ext>
                </a:extLst>
              </p:cNvPr>
              <p:cNvPicPr>
                <a:picLocks noGrp="1" noRot="1" noChangeAspect="1" noMove="1" noResize="1" noEditPoints="1" noAdjustHandles="1" noChangeArrowheads="1" noChangeShapeType="1"/>
              </p:cNvPicPr>
              <p:nvPr/>
            </p:nvPicPr>
            <p:blipFill>
              <a:blip r:embed="rId5"/>
              <a:stretch>
                <a:fillRect/>
              </a:stretch>
            </p:blipFill>
            <p:spPr>
              <a:xfrm>
                <a:off x="7374835" y="3830129"/>
                <a:ext cx="1161287" cy="714971"/>
              </a:xfrm>
              <a:prstGeom prst="rect">
                <a:avLst/>
              </a:prstGeom>
            </p:spPr>
          </p:pic>
        </mc:Fallback>
      </mc:AlternateContent>
      <p:sp>
        <p:nvSpPr>
          <p:cNvPr id="7" name="Google Shape;129;p21">
            <a:extLst>
              <a:ext uri="{FF2B5EF4-FFF2-40B4-BE49-F238E27FC236}">
                <a16:creationId xmlns:a16="http://schemas.microsoft.com/office/drawing/2014/main" id="{9474B6D8-5F16-6545-A45D-5C056DD6C8FB}"/>
              </a:ext>
            </a:extLst>
          </p:cNvPr>
          <p:cNvSpPr txBox="1">
            <a:spLocks/>
          </p:cNvSpPr>
          <p:nvPr/>
        </p:nvSpPr>
        <p:spPr>
          <a:xfrm>
            <a:off x="1758423" y="1419275"/>
            <a:ext cx="2986350" cy="306325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SzPct val="100000"/>
              <a:buNone/>
            </a:pPr>
            <a:r>
              <a:rPr lang="en-US" sz="1600" b="1" dirty="0"/>
              <a:t>SISTEMA NERVIOSO:</a:t>
            </a:r>
          </a:p>
          <a:p>
            <a:pPr algn="just">
              <a:buSzPct val="100000"/>
            </a:pPr>
            <a:r>
              <a:rPr lang="en-US" sz="1400" dirty="0"/>
              <a:t>Un </a:t>
            </a:r>
            <a:r>
              <a:rPr lang="en-US" sz="1400" dirty="0" err="1"/>
              <a:t>anillo</a:t>
            </a:r>
            <a:r>
              <a:rPr lang="en-US" sz="1400" dirty="0"/>
              <a:t> </a:t>
            </a:r>
            <a:r>
              <a:rPr lang="en-US" sz="1400" dirty="0" err="1"/>
              <a:t>nervioso</a:t>
            </a:r>
            <a:r>
              <a:rPr lang="en-US" sz="1400" dirty="0"/>
              <a:t> </a:t>
            </a:r>
            <a:r>
              <a:rPr lang="en-US" sz="1400" dirty="0" err="1"/>
              <a:t>une</a:t>
            </a:r>
            <a:r>
              <a:rPr lang="en-US" sz="1400" dirty="0"/>
              <a:t> un </a:t>
            </a:r>
            <a:r>
              <a:rPr lang="en-US" sz="1400" dirty="0" err="1"/>
              <a:t>ganglio</a:t>
            </a:r>
            <a:r>
              <a:rPr lang="en-US" sz="1400" dirty="0"/>
              <a:t> dorsal y </a:t>
            </a:r>
            <a:r>
              <a:rPr lang="en-US" sz="1400" dirty="0" err="1"/>
              <a:t>otro</a:t>
            </a:r>
            <a:r>
              <a:rPr lang="en-US" sz="1400" dirty="0"/>
              <a:t> ventral, de </a:t>
            </a:r>
            <a:r>
              <a:rPr lang="en-US" sz="1400" dirty="0" err="1"/>
              <a:t>estos</a:t>
            </a:r>
            <a:r>
              <a:rPr lang="en-US" sz="1400" dirty="0"/>
              <a:t> </a:t>
            </a:r>
            <a:r>
              <a:rPr lang="en-US" sz="1400" dirty="0" err="1"/>
              <a:t>salen</a:t>
            </a:r>
            <a:r>
              <a:rPr lang="en-US" sz="1400" dirty="0"/>
              <a:t> </a:t>
            </a:r>
            <a:r>
              <a:rPr lang="en-US" sz="1400" dirty="0" err="1"/>
              <a:t>nervios</a:t>
            </a:r>
            <a:r>
              <a:rPr lang="en-US" sz="1400" dirty="0"/>
              <a:t> </a:t>
            </a:r>
            <a:r>
              <a:rPr lang="en-US" sz="1400" dirty="0" err="1"/>
              <a:t>hacia</a:t>
            </a:r>
            <a:r>
              <a:rPr lang="en-US" sz="1400" dirty="0"/>
              <a:t> los </a:t>
            </a:r>
            <a:r>
              <a:rPr lang="en-US" sz="1400" dirty="0" err="1"/>
              <a:t>músculos</a:t>
            </a:r>
            <a:r>
              <a:rPr lang="en-US" sz="1400" dirty="0"/>
              <a:t>, el </a:t>
            </a:r>
            <a:r>
              <a:rPr lang="en-US" sz="1400" dirty="0" err="1"/>
              <a:t>manto</a:t>
            </a:r>
            <a:r>
              <a:rPr lang="en-US" sz="1400" dirty="0"/>
              <a:t> y el </a:t>
            </a:r>
            <a:r>
              <a:rPr lang="en-US" sz="1400" dirty="0" err="1"/>
              <a:t>lofóforo</a:t>
            </a:r>
            <a:r>
              <a:rPr lang="en-US" sz="1400" dirty="0"/>
              <a:t>. </a:t>
            </a:r>
          </a:p>
          <a:p>
            <a:pPr>
              <a:buSzPct val="100000"/>
            </a:pPr>
            <a:endParaRPr lang="en-US" sz="1900" dirty="0"/>
          </a:p>
        </p:txBody>
      </p:sp>
      <p:sp>
        <p:nvSpPr>
          <p:cNvPr id="10" name="Rectángulo 9">
            <a:extLst>
              <a:ext uri="{FF2B5EF4-FFF2-40B4-BE49-F238E27FC236}">
                <a16:creationId xmlns:a16="http://schemas.microsoft.com/office/drawing/2014/main" id="{A21988D2-FC39-B549-990B-C676C26AF6E4}"/>
              </a:ext>
            </a:extLst>
          </p:cNvPr>
          <p:cNvSpPr/>
          <p:nvPr/>
        </p:nvSpPr>
        <p:spPr>
          <a:xfrm>
            <a:off x="1758423" y="1470536"/>
            <a:ext cx="2986350" cy="1609944"/>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a:extLst>
              <a:ext uri="{FF2B5EF4-FFF2-40B4-BE49-F238E27FC236}">
                <a16:creationId xmlns:a16="http://schemas.microsoft.com/office/drawing/2014/main" id="{BDE406CF-2670-5044-83D0-3125AA6A094B}"/>
              </a:ext>
            </a:extLst>
          </p:cNvPr>
          <p:cNvSpPr/>
          <p:nvPr/>
        </p:nvSpPr>
        <p:spPr>
          <a:xfrm>
            <a:off x="4920556" y="1470536"/>
            <a:ext cx="2986350" cy="2007182"/>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050" name="Picture 2" descr="Lingula anatina - the duck's tongue brachiopod | Animals, Sea shells,  Prehistoric animals">
            <a:extLst>
              <a:ext uri="{FF2B5EF4-FFF2-40B4-BE49-F238E27FC236}">
                <a16:creationId xmlns:a16="http://schemas.microsoft.com/office/drawing/2014/main" id="{0C16932C-639E-154D-8C0E-775E4C9A40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68276" y="3232849"/>
            <a:ext cx="2202101" cy="11912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853430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BRACHIOPODA</a:t>
            </a:r>
            <a:endParaRPr sz="3600" dirty="0"/>
          </a:p>
        </p:txBody>
      </p:sp>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CD465E2A-A089-9B41-B70C-4EA9532D7537}"/>
                  </a:ext>
                </a:extLst>
              </p:cNvPr>
              <p:cNvGraphicFramePr>
                <a:graphicFrameLocks noChangeAspect="1"/>
              </p:cNvGraphicFramePr>
              <p:nvPr/>
            </p:nvGraphicFramePr>
            <p:xfrm>
              <a:off x="7374835" y="3830129"/>
              <a:ext cx="1161287" cy="714971"/>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161287" cy="714971"/>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CD465E2A-A089-9B41-B70C-4EA9532D7537}"/>
                  </a:ext>
                </a:extLst>
              </p:cNvPr>
              <p:cNvPicPr>
                <a:picLocks noGrp="1" noRot="1" noChangeAspect="1" noMove="1" noResize="1" noEditPoints="1" noAdjustHandles="1" noChangeArrowheads="1" noChangeShapeType="1"/>
              </p:cNvPicPr>
              <p:nvPr/>
            </p:nvPicPr>
            <p:blipFill>
              <a:blip r:embed="rId4"/>
              <a:stretch>
                <a:fillRect/>
              </a:stretch>
            </p:blipFill>
            <p:spPr>
              <a:xfrm>
                <a:off x="7374835" y="3830129"/>
                <a:ext cx="1161287" cy="714971"/>
              </a:xfrm>
              <a:prstGeom prst="rect">
                <a:avLst/>
              </a:prstGeom>
            </p:spPr>
          </p:pic>
        </mc:Fallback>
      </mc:AlternateContent>
      <p:sp>
        <p:nvSpPr>
          <p:cNvPr id="7" name="Google Shape;129;p21">
            <a:extLst>
              <a:ext uri="{FF2B5EF4-FFF2-40B4-BE49-F238E27FC236}">
                <a16:creationId xmlns:a16="http://schemas.microsoft.com/office/drawing/2014/main" id="{9474B6D8-5F16-6545-A45D-5C056DD6C8FB}"/>
              </a:ext>
            </a:extLst>
          </p:cNvPr>
          <p:cNvSpPr txBox="1">
            <a:spLocks/>
          </p:cNvSpPr>
          <p:nvPr/>
        </p:nvSpPr>
        <p:spPr>
          <a:xfrm>
            <a:off x="1429525" y="1388675"/>
            <a:ext cx="3371725" cy="306325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SzPct val="100000"/>
              <a:buNone/>
            </a:pPr>
            <a:r>
              <a:rPr lang="en-US" sz="1500" b="1" dirty="0"/>
              <a:t>REPRODUCCIÓN</a:t>
            </a:r>
          </a:p>
          <a:p>
            <a:pPr algn="just">
              <a:buSzPct val="100000"/>
            </a:pPr>
            <a:r>
              <a:rPr lang="en-US" sz="1200" dirty="0"/>
              <a:t>Sexual con </a:t>
            </a:r>
            <a:r>
              <a:rPr lang="en-US" sz="1200" dirty="0" err="1"/>
              <a:t>fecundación</a:t>
            </a:r>
            <a:r>
              <a:rPr lang="en-US" sz="1200" dirty="0"/>
              <a:t> externa. Los </a:t>
            </a:r>
            <a:r>
              <a:rPr lang="en-US" sz="1200" dirty="0" err="1"/>
              <a:t>gametos</a:t>
            </a:r>
            <a:r>
              <a:rPr lang="en-US" sz="1200" dirty="0"/>
              <a:t> se </a:t>
            </a:r>
            <a:r>
              <a:rPr lang="en-US" sz="1200" dirty="0" err="1"/>
              <a:t>desarrollan</a:t>
            </a:r>
            <a:r>
              <a:rPr lang="en-US" sz="1200" dirty="0"/>
              <a:t> a </a:t>
            </a:r>
            <a:r>
              <a:rPr lang="en-US" sz="1200" dirty="0" err="1"/>
              <a:t>partir</a:t>
            </a:r>
            <a:r>
              <a:rPr lang="en-US" sz="1200" dirty="0"/>
              <a:t> de </a:t>
            </a:r>
            <a:r>
              <a:rPr lang="en-US" sz="1200" dirty="0" err="1"/>
              <a:t>tejido</a:t>
            </a:r>
            <a:r>
              <a:rPr lang="en-US" sz="1200" dirty="0"/>
              <a:t> gonadal, son </a:t>
            </a:r>
            <a:r>
              <a:rPr lang="en-US" sz="1200" dirty="0" err="1"/>
              <a:t>liberados</a:t>
            </a:r>
            <a:r>
              <a:rPr lang="en-US" sz="1200" dirty="0"/>
              <a:t> </a:t>
            </a:r>
            <a:r>
              <a:rPr lang="en-US" sz="1200" dirty="0" err="1"/>
              <a:t>en</a:t>
            </a:r>
            <a:r>
              <a:rPr lang="en-US" sz="1200" dirty="0"/>
              <a:t> el </a:t>
            </a:r>
            <a:r>
              <a:rPr lang="en-US" sz="1200" dirty="0" err="1"/>
              <a:t>metacele</a:t>
            </a:r>
            <a:r>
              <a:rPr lang="en-US" sz="1200" dirty="0"/>
              <a:t> y </a:t>
            </a:r>
            <a:r>
              <a:rPr lang="en-US" sz="1200" dirty="0" err="1"/>
              <a:t>posteriormente</a:t>
            </a:r>
            <a:r>
              <a:rPr lang="en-US" sz="1200" dirty="0"/>
              <a:t> al exterior por medio de los </a:t>
            </a:r>
            <a:r>
              <a:rPr lang="en-US" sz="1200" dirty="0" err="1"/>
              <a:t>nefridios</a:t>
            </a:r>
            <a:r>
              <a:rPr lang="en-US" sz="1200" dirty="0"/>
              <a:t>.</a:t>
            </a:r>
          </a:p>
          <a:p>
            <a:pPr algn="just">
              <a:buSzPct val="100000"/>
            </a:pPr>
            <a:r>
              <a:rPr lang="en-US" sz="1200" dirty="0" err="1"/>
              <a:t>Existen</a:t>
            </a:r>
            <a:r>
              <a:rPr lang="en-US" sz="1200" dirty="0"/>
              <a:t> </a:t>
            </a:r>
            <a:r>
              <a:rPr lang="en-US" sz="1200" dirty="0" err="1"/>
              <a:t>unas</a:t>
            </a:r>
            <a:r>
              <a:rPr lang="en-US" sz="1200" dirty="0"/>
              <a:t> </a:t>
            </a:r>
            <a:r>
              <a:rPr lang="en-US" sz="1200" dirty="0" err="1"/>
              <a:t>pocas</a:t>
            </a:r>
            <a:r>
              <a:rPr lang="en-US" sz="1200" dirty="0"/>
              <a:t> </a:t>
            </a:r>
            <a:r>
              <a:rPr lang="en-US" sz="1200" dirty="0" err="1"/>
              <a:t>especies</a:t>
            </a:r>
            <a:r>
              <a:rPr lang="en-US" sz="1200" dirty="0"/>
              <a:t> que </a:t>
            </a:r>
            <a:r>
              <a:rPr lang="en-US" sz="1200" dirty="0" err="1"/>
              <a:t>incuban</a:t>
            </a:r>
            <a:r>
              <a:rPr lang="en-US" sz="1200" dirty="0"/>
              <a:t> sus huevos hasta que </a:t>
            </a:r>
            <a:r>
              <a:rPr lang="en-US" sz="1200" dirty="0" err="1"/>
              <a:t>llegan</a:t>
            </a:r>
            <a:r>
              <a:rPr lang="en-US" sz="1200" dirty="0"/>
              <a:t> a la </a:t>
            </a:r>
            <a:r>
              <a:rPr lang="en-US" sz="1200" dirty="0" err="1"/>
              <a:t>etapa</a:t>
            </a:r>
            <a:r>
              <a:rPr lang="en-US" sz="1200" dirty="0"/>
              <a:t> </a:t>
            </a:r>
            <a:r>
              <a:rPr lang="en-US" sz="1200" dirty="0" err="1"/>
              <a:t>larvaria</a:t>
            </a:r>
            <a:r>
              <a:rPr lang="en-US" sz="1200" dirty="0"/>
              <a:t>, </a:t>
            </a:r>
            <a:r>
              <a:rPr lang="en-US" sz="1200" dirty="0" err="1"/>
              <a:t>en</a:t>
            </a:r>
            <a:r>
              <a:rPr lang="en-US" sz="1200" dirty="0"/>
              <a:t> </a:t>
            </a:r>
            <a:r>
              <a:rPr lang="en-US" sz="1200" dirty="0" err="1"/>
              <a:t>estos</a:t>
            </a:r>
            <a:r>
              <a:rPr lang="en-US" sz="1200" dirty="0"/>
              <a:t> </a:t>
            </a:r>
            <a:r>
              <a:rPr lang="en-US" sz="1200" dirty="0" err="1"/>
              <a:t>casos</a:t>
            </a:r>
            <a:r>
              <a:rPr lang="en-US" sz="1200" dirty="0"/>
              <a:t> el </a:t>
            </a:r>
            <a:r>
              <a:rPr lang="en-US" sz="1200" dirty="0" err="1"/>
              <a:t>esperma</a:t>
            </a:r>
            <a:r>
              <a:rPr lang="en-US" sz="1200" dirty="0"/>
              <a:t> es </a:t>
            </a:r>
            <a:r>
              <a:rPr lang="en-US" sz="1200" dirty="0" err="1"/>
              <a:t>capturado</a:t>
            </a:r>
            <a:r>
              <a:rPr lang="en-US" sz="1200" dirty="0"/>
              <a:t> por </a:t>
            </a:r>
            <a:r>
              <a:rPr lang="en-US" sz="1200" dirty="0" err="1"/>
              <a:t>corrientes</a:t>
            </a:r>
            <a:r>
              <a:rPr lang="en-US" sz="1200" dirty="0"/>
              <a:t> de </a:t>
            </a:r>
            <a:r>
              <a:rPr lang="en-US" sz="1200" dirty="0" err="1"/>
              <a:t>agua</a:t>
            </a:r>
            <a:r>
              <a:rPr lang="en-US" sz="1200" dirty="0"/>
              <a:t> de las hembras y el </a:t>
            </a:r>
            <a:r>
              <a:rPr lang="en-US" sz="1200" dirty="0" err="1"/>
              <a:t>óvulo</a:t>
            </a:r>
            <a:r>
              <a:rPr lang="en-US" sz="1200" dirty="0"/>
              <a:t> se </a:t>
            </a:r>
            <a:r>
              <a:rPr lang="en-US" sz="1200" dirty="0" err="1"/>
              <a:t>retiene</a:t>
            </a:r>
            <a:r>
              <a:rPr lang="en-US" sz="1200" dirty="0"/>
              <a:t> </a:t>
            </a:r>
            <a:r>
              <a:rPr lang="en-US" sz="1200" dirty="0" err="1"/>
              <a:t>en</a:t>
            </a:r>
            <a:r>
              <a:rPr lang="en-US" sz="1200" dirty="0"/>
              <a:t> un </a:t>
            </a:r>
            <a:r>
              <a:rPr lang="en-US" sz="1200" dirty="0" err="1"/>
              <a:t>área</a:t>
            </a:r>
            <a:r>
              <a:rPr lang="en-US" sz="1200" dirty="0"/>
              <a:t> de </a:t>
            </a:r>
            <a:r>
              <a:rPr lang="en-US" sz="1200" dirty="0" err="1"/>
              <a:t>incubación</a:t>
            </a:r>
            <a:r>
              <a:rPr lang="en-US" sz="1200" dirty="0"/>
              <a:t>.</a:t>
            </a:r>
          </a:p>
        </p:txBody>
      </p:sp>
      <p:sp>
        <p:nvSpPr>
          <p:cNvPr id="9" name="Google Shape;129;p21">
            <a:extLst>
              <a:ext uri="{FF2B5EF4-FFF2-40B4-BE49-F238E27FC236}">
                <a16:creationId xmlns:a16="http://schemas.microsoft.com/office/drawing/2014/main" id="{EAD5F8A2-5613-CA45-803C-394E7D41DD58}"/>
              </a:ext>
            </a:extLst>
          </p:cNvPr>
          <p:cNvSpPr txBox="1">
            <a:spLocks/>
          </p:cNvSpPr>
          <p:nvPr/>
        </p:nvSpPr>
        <p:spPr>
          <a:xfrm>
            <a:off x="-2818899" y="1419275"/>
            <a:ext cx="3806186" cy="306325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a:buSzPct val="100000"/>
            </a:pPr>
            <a:r>
              <a:rPr lang="en-US" sz="1900" b="1" dirty="0"/>
              <a:t>Sistema </a:t>
            </a:r>
            <a:r>
              <a:rPr lang="en-US" sz="1900" b="1" dirty="0" err="1"/>
              <a:t>circulatorio</a:t>
            </a:r>
            <a:r>
              <a:rPr lang="en-US" sz="1900" b="1" dirty="0"/>
              <a:t>: </a:t>
            </a:r>
            <a:r>
              <a:rPr lang="en-US" sz="1900" dirty="0" err="1"/>
              <a:t>Cuentan</a:t>
            </a:r>
            <a:r>
              <a:rPr lang="en-US" sz="1900" dirty="0"/>
              <a:t> con un </a:t>
            </a:r>
            <a:r>
              <a:rPr lang="en-US" sz="1900" dirty="0" err="1"/>
              <a:t>sistema</a:t>
            </a:r>
            <a:r>
              <a:rPr lang="en-US" sz="1900" dirty="0"/>
              <a:t> </a:t>
            </a:r>
            <a:r>
              <a:rPr lang="en-US" sz="1900" dirty="0" err="1"/>
              <a:t>abierto</a:t>
            </a:r>
            <a:r>
              <a:rPr lang="en-US" sz="1900" dirty="0"/>
              <a:t> y </a:t>
            </a:r>
            <a:r>
              <a:rPr lang="en-US" sz="1900" dirty="0" err="1"/>
              <a:t>reducido</a:t>
            </a:r>
            <a:r>
              <a:rPr lang="en-US" sz="1900" dirty="0"/>
              <a:t> que ha </a:t>
            </a:r>
            <a:r>
              <a:rPr lang="en-US" sz="1900" dirty="0" err="1"/>
              <a:t>sido</a:t>
            </a:r>
            <a:r>
              <a:rPr lang="en-US" sz="1900" dirty="0"/>
              <a:t> poco </a:t>
            </a:r>
            <a:r>
              <a:rPr lang="en-US" sz="1900" dirty="0" err="1"/>
              <a:t>estudiado</a:t>
            </a:r>
            <a:r>
              <a:rPr lang="en-US" sz="1900" dirty="0"/>
              <a:t>.</a:t>
            </a:r>
          </a:p>
          <a:p>
            <a:pPr>
              <a:buSzPct val="100000"/>
            </a:pPr>
            <a:r>
              <a:rPr lang="en-US" sz="1900" dirty="0"/>
              <a:t>Se cree que el </a:t>
            </a:r>
            <a:r>
              <a:rPr lang="en-US" sz="1900" dirty="0" err="1"/>
              <a:t>liquido</a:t>
            </a:r>
            <a:r>
              <a:rPr lang="en-US" sz="1900" dirty="0"/>
              <a:t> </a:t>
            </a:r>
            <a:r>
              <a:rPr lang="en-US" sz="1900" dirty="0" err="1"/>
              <a:t>celomatico</a:t>
            </a:r>
            <a:r>
              <a:rPr lang="en-US" sz="1900" dirty="0"/>
              <a:t> es el </a:t>
            </a:r>
            <a:r>
              <a:rPr lang="en-US" sz="1900" dirty="0" err="1"/>
              <a:t>encargado</a:t>
            </a:r>
            <a:r>
              <a:rPr lang="en-US" sz="1900" dirty="0"/>
              <a:t> del </a:t>
            </a:r>
            <a:r>
              <a:rPr lang="en-US" sz="1900" dirty="0" err="1"/>
              <a:t>transporte</a:t>
            </a:r>
            <a:r>
              <a:rPr lang="en-US" sz="1900" dirty="0"/>
              <a:t> de </a:t>
            </a:r>
            <a:r>
              <a:rPr lang="en-US" sz="1900" dirty="0" err="1"/>
              <a:t>oxigeno</a:t>
            </a:r>
            <a:r>
              <a:rPr lang="en-US" sz="1900" dirty="0"/>
              <a:t> y no la </a:t>
            </a:r>
            <a:r>
              <a:rPr lang="en-US" sz="1900" dirty="0" err="1"/>
              <a:t>sangre</a:t>
            </a:r>
            <a:r>
              <a:rPr lang="en-US" sz="1900" dirty="0"/>
              <a:t>.</a:t>
            </a:r>
          </a:p>
          <a:p>
            <a:pPr>
              <a:buSzPct val="100000"/>
            </a:pPr>
            <a:endParaRPr lang="en-US" sz="1900" dirty="0"/>
          </a:p>
        </p:txBody>
      </p:sp>
      <p:pic>
        <p:nvPicPr>
          <p:cNvPr id="10" name="Picture 2">
            <a:extLst>
              <a:ext uri="{FF2B5EF4-FFF2-40B4-BE49-F238E27FC236}">
                <a16:creationId xmlns:a16="http://schemas.microsoft.com/office/drawing/2014/main" id="{AF0FD4EF-2F02-394C-B9A0-FCD7A23FB741}"/>
              </a:ext>
            </a:extLst>
          </p:cNvPr>
          <p:cNvPicPr>
            <a:picLocks noChangeAspect="1"/>
          </p:cNvPicPr>
          <p:nvPr/>
        </p:nvPicPr>
        <p:blipFill>
          <a:blip r:embed="rId5"/>
          <a:srcRect l="24216" t="17269" r="24292" b="17805"/>
          <a:stretch>
            <a:fillRect/>
          </a:stretch>
        </p:blipFill>
        <p:spPr>
          <a:xfrm>
            <a:off x="5015926" y="1530871"/>
            <a:ext cx="3092494" cy="21933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53181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BRACHIOPODA</a:t>
            </a:r>
            <a:endParaRPr lang="en" sz="3600" dirty="0"/>
          </a:p>
        </p:txBody>
      </p:sp>
      <p:sp>
        <p:nvSpPr>
          <p:cNvPr id="129" name="Google Shape;129;p21"/>
          <p:cNvSpPr txBox="1">
            <a:spLocks noGrp="1"/>
          </p:cNvSpPr>
          <p:nvPr>
            <p:ph type="body" idx="1"/>
          </p:nvPr>
        </p:nvSpPr>
        <p:spPr>
          <a:xfrm>
            <a:off x="1638888" y="1260395"/>
            <a:ext cx="3225687" cy="1863641"/>
          </a:xfrm>
          <a:prstGeom prst="rect">
            <a:avLst/>
          </a:prstGeom>
        </p:spPr>
        <p:txBody>
          <a:bodyPr spcFirstLastPara="1" wrap="square" lIns="91425" tIns="91425" rIns="91425" bIns="91425" anchor="t" anchorCtr="0">
            <a:noAutofit/>
          </a:bodyPr>
          <a:lstStyle/>
          <a:p>
            <a:pPr marL="0" indent="0" algn="just">
              <a:buSzPct val="100000"/>
              <a:buNone/>
            </a:pPr>
            <a:r>
              <a:rPr lang="es-MX" sz="1500" b="1" dirty="0"/>
              <a:t>ESTRUCTURA EXTERNA</a:t>
            </a:r>
          </a:p>
          <a:p>
            <a:pPr marL="0" indent="0" algn="just">
              <a:buSzPct val="100000"/>
              <a:buNone/>
            </a:pPr>
            <a:endParaRPr lang="es-MX" sz="1500" dirty="0">
              <a:solidFill>
                <a:srgbClr val="000000"/>
              </a:solidFill>
              <a:latin typeface="Times Neue Roman"/>
            </a:endParaRPr>
          </a:p>
          <a:p>
            <a:pPr marL="285750" indent="-285750" algn="just">
              <a:buSzPct val="100000"/>
            </a:pPr>
            <a:r>
              <a:rPr lang="en-US" sz="1400" dirty="0" err="1"/>
              <a:t>Poseen</a:t>
            </a:r>
            <a:r>
              <a:rPr lang="en-US" sz="1400" dirty="0"/>
              <a:t> dos </a:t>
            </a:r>
            <a:r>
              <a:rPr lang="en-US" sz="1400" dirty="0" err="1"/>
              <a:t>inequivalvas</a:t>
            </a:r>
            <a:r>
              <a:rPr lang="en-US" sz="1400" dirty="0"/>
              <a:t> con </a:t>
            </a:r>
            <a:r>
              <a:rPr lang="en-US" sz="1400" dirty="0" err="1"/>
              <a:t>distintos</a:t>
            </a:r>
            <a:r>
              <a:rPr lang="en-US" sz="1400" dirty="0"/>
              <a:t> </a:t>
            </a:r>
            <a:r>
              <a:rPr lang="en-US" sz="1400" dirty="0" err="1"/>
              <a:t>tipos</a:t>
            </a:r>
            <a:r>
              <a:rPr lang="en-US" sz="1400" dirty="0"/>
              <a:t> de contornos y </a:t>
            </a:r>
            <a:r>
              <a:rPr lang="en-US" sz="1400" dirty="0" err="1"/>
              <a:t>convexidad</a:t>
            </a:r>
            <a:endParaRPr lang="en-US" sz="1400" dirty="0"/>
          </a:p>
          <a:p>
            <a:pPr marL="285750" indent="-285750" algn="just">
              <a:buSzPct val="100000"/>
            </a:pPr>
            <a:r>
              <a:rPr lang="en-US" sz="1400" dirty="0" err="1"/>
              <a:t>Algunas</a:t>
            </a:r>
            <a:r>
              <a:rPr lang="en-US" sz="1400" dirty="0"/>
              <a:t> </a:t>
            </a:r>
            <a:r>
              <a:rPr lang="en-US" sz="1400" dirty="0" err="1"/>
              <a:t>cuentan</a:t>
            </a:r>
            <a:r>
              <a:rPr lang="en-US" sz="1400" dirty="0"/>
              <a:t> con un </a:t>
            </a:r>
            <a:r>
              <a:rPr lang="en-US" sz="1400" dirty="0" err="1"/>
              <a:t>pedúnculo</a:t>
            </a:r>
            <a:r>
              <a:rPr lang="en-US" sz="1400" dirty="0"/>
              <a:t> para </a:t>
            </a:r>
            <a:r>
              <a:rPr lang="en-US" sz="1400" dirty="0" err="1"/>
              <a:t>adherirse</a:t>
            </a:r>
            <a:r>
              <a:rPr lang="en-US" sz="1400" dirty="0"/>
              <a:t> al </a:t>
            </a:r>
            <a:r>
              <a:rPr lang="en-US" sz="1400" dirty="0" err="1"/>
              <a:t>sustrato</a:t>
            </a:r>
            <a:r>
              <a:rPr lang="en-US" sz="1400" dirty="0"/>
              <a:t> </a:t>
            </a:r>
          </a:p>
          <a:p>
            <a:pPr marL="285750" indent="-285750"/>
            <a:endParaRPr dirty="0"/>
          </a:p>
        </p:txBody>
      </p:sp>
      <p:pic>
        <p:nvPicPr>
          <p:cNvPr id="9" name="Imagen 8">
            <a:hlinkClick r:id="" action="ppaction://hlinkshowjump?jump=nextslide"/>
            <a:extLst>
              <a:ext uri="{FF2B5EF4-FFF2-40B4-BE49-F238E27FC236}">
                <a16:creationId xmlns:a16="http://schemas.microsoft.com/office/drawing/2014/main" id="{9125A990-8535-A44A-9463-FB47371E0E17}"/>
              </a:ext>
            </a:extLst>
          </p:cNvPr>
          <p:cNvPicPr>
            <a:picLocks noChangeAspect="1"/>
          </p:cNvPicPr>
          <p:nvPr/>
        </p:nvPicPr>
        <p:blipFill>
          <a:blip r:embed="rId3"/>
          <a:stretch>
            <a:fillRect/>
          </a:stretch>
        </p:blipFill>
        <p:spPr>
          <a:xfrm>
            <a:off x="6432549" y="3886772"/>
            <a:ext cx="937598" cy="677782"/>
          </a:xfrm>
          <a:prstGeom prst="rect">
            <a:avLst/>
          </a:prstGeom>
        </p:spPr>
      </p:pic>
      <mc:AlternateContent xmlns:mc="http://schemas.openxmlformats.org/markup-compatibility/2006" xmlns:pslz="http://schemas.microsoft.com/office/powerpoint/2016/slidezoom">
        <mc:Choice Requires="pslz">
          <p:graphicFrame>
            <p:nvGraphicFramePr>
              <p:cNvPr id="7" name="Vista general de diapositiva 6">
                <a:extLst>
                  <a:ext uri="{FF2B5EF4-FFF2-40B4-BE49-F238E27FC236}">
                    <a16:creationId xmlns:a16="http://schemas.microsoft.com/office/drawing/2014/main" id="{6EBF7D25-0B94-544D-9EF2-4CD7E67BE370}"/>
                  </a:ext>
                </a:extLst>
              </p:cNvPr>
              <p:cNvGraphicFramePr>
                <a:graphicFrameLocks noChangeAspect="1"/>
              </p:cNvGraphicFramePr>
              <p:nvPr/>
            </p:nvGraphicFramePr>
            <p:xfrm>
              <a:off x="7374835" y="3830129"/>
              <a:ext cx="1161287" cy="714971"/>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4"/>
                        <a:stretch>
                          <a:fillRect/>
                        </a:stretch>
                      </p166:blipFill>
                      <p166:spPr xmlns:p166="http://schemas.microsoft.com/office/powerpoint/2016/6/main">
                        <a:xfrm>
                          <a:off x="0" y="0"/>
                          <a:ext cx="1161287" cy="714971"/>
                        </a:xfrm>
                        <a:prstGeom prst="rect">
                          <a:avLst/>
                        </a:prstGeom>
                      </p166:spPr>
                    </pslz:zmPr>
                  </pslz:sldZmObj>
                </pslz:sldZm>
              </a:graphicData>
            </a:graphic>
          </p:graphicFrame>
        </mc:Choice>
        <mc:Fallback xmlns="">
          <p:pic>
            <p:nvPicPr>
              <p:cNvPr id="7" name="Vista general de diapositiva 6">
                <a:extLst>
                  <a:ext uri="{FF2B5EF4-FFF2-40B4-BE49-F238E27FC236}">
                    <a16:creationId xmlns:a16="http://schemas.microsoft.com/office/drawing/2014/main" id="{6EBF7D25-0B94-544D-9EF2-4CD7E67BE370}"/>
                  </a:ext>
                </a:extLst>
              </p:cNvPr>
              <p:cNvPicPr>
                <a:picLocks noGrp="1" noRot="1" noChangeAspect="1" noMove="1" noResize="1" noEditPoints="1" noAdjustHandles="1" noChangeArrowheads="1" noChangeShapeType="1"/>
              </p:cNvPicPr>
              <p:nvPr/>
            </p:nvPicPr>
            <p:blipFill>
              <a:blip r:embed="rId5"/>
              <a:stretch>
                <a:fillRect/>
              </a:stretch>
            </p:blipFill>
            <p:spPr>
              <a:xfrm>
                <a:off x="7374835" y="3830129"/>
                <a:ext cx="1161287" cy="714971"/>
              </a:xfrm>
              <a:prstGeom prst="rect">
                <a:avLst/>
              </a:prstGeom>
            </p:spPr>
          </p:pic>
        </mc:Fallback>
      </mc:AlternateContent>
      <p:pic>
        <p:nvPicPr>
          <p:cNvPr id="10" name="Picture 4">
            <a:extLst>
              <a:ext uri="{FF2B5EF4-FFF2-40B4-BE49-F238E27FC236}">
                <a16:creationId xmlns:a16="http://schemas.microsoft.com/office/drawing/2014/main" id="{6B98BBB3-0BF0-E348-BB55-9BFF0C6463A7}"/>
              </a:ext>
            </a:extLst>
          </p:cNvPr>
          <p:cNvPicPr>
            <a:picLocks noChangeAspect="1"/>
          </p:cNvPicPr>
          <p:nvPr/>
        </p:nvPicPr>
        <p:blipFill>
          <a:blip r:embed="rId6"/>
          <a:srcRect l="49304" t="29755" r="30099" b="44472"/>
          <a:stretch>
            <a:fillRect/>
          </a:stretch>
        </p:blipFill>
        <p:spPr>
          <a:xfrm>
            <a:off x="5066676" y="1430687"/>
            <a:ext cx="3106300" cy="21473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2">
            <a:extLst>
              <a:ext uri="{FF2B5EF4-FFF2-40B4-BE49-F238E27FC236}">
                <a16:creationId xmlns:a16="http://schemas.microsoft.com/office/drawing/2014/main" id="{A312B671-5862-2341-8F49-8E1EB5544992}"/>
              </a:ext>
            </a:extLst>
          </p:cNvPr>
          <p:cNvPicPr>
            <a:picLocks noChangeAspect="1"/>
          </p:cNvPicPr>
          <p:nvPr/>
        </p:nvPicPr>
        <p:blipFill>
          <a:blip r:embed="rId7"/>
          <a:srcRect l="30532" t="55144" r="28728" b="22940"/>
          <a:stretch>
            <a:fillRect/>
          </a:stretch>
        </p:blipFill>
        <p:spPr>
          <a:xfrm>
            <a:off x="1730348" y="3349137"/>
            <a:ext cx="3235278" cy="10568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75672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BRACHIOPODA</a:t>
            </a:r>
            <a:endParaRPr lang="en" sz="3600" dirty="0"/>
          </a:p>
        </p:txBody>
      </p:sp>
      <p:sp>
        <p:nvSpPr>
          <p:cNvPr id="129" name="Google Shape;129;p21"/>
          <p:cNvSpPr txBox="1">
            <a:spLocks noGrp="1"/>
          </p:cNvSpPr>
          <p:nvPr>
            <p:ph type="body" idx="1"/>
          </p:nvPr>
        </p:nvSpPr>
        <p:spPr>
          <a:xfrm>
            <a:off x="1437226" y="1511777"/>
            <a:ext cx="3891886" cy="2089906"/>
          </a:xfrm>
          <a:prstGeom prst="rect">
            <a:avLst/>
          </a:prstGeom>
        </p:spPr>
        <p:txBody>
          <a:bodyPr spcFirstLastPara="1" wrap="square" lIns="91425" tIns="91425" rIns="91425" bIns="91425" anchor="t" anchorCtr="0">
            <a:noAutofit/>
          </a:bodyPr>
          <a:lstStyle/>
          <a:p>
            <a:pPr marL="0" indent="0" algn="just">
              <a:buSzPct val="100000"/>
              <a:buNone/>
            </a:pPr>
            <a:r>
              <a:rPr lang="es-MX" sz="1600" b="1" dirty="0"/>
              <a:t>ESTRUCTURA INTERNA </a:t>
            </a:r>
          </a:p>
          <a:p>
            <a:pPr marL="0" indent="0" algn="just">
              <a:buSzPct val="100000"/>
              <a:buNone/>
            </a:pPr>
            <a:r>
              <a:rPr lang="en-US" sz="1400" dirty="0" err="1"/>
              <a:t>Sección</a:t>
            </a:r>
            <a:r>
              <a:rPr lang="en-US" sz="1400" dirty="0"/>
              <a:t> </a:t>
            </a:r>
            <a:r>
              <a:rPr lang="en-US" sz="1400" dirty="0" err="1"/>
              <a:t>celómica</a:t>
            </a:r>
            <a:r>
              <a:rPr lang="en-US" sz="1400" dirty="0"/>
              <a:t>: Se </a:t>
            </a:r>
            <a:r>
              <a:rPr lang="en-US" sz="1400" dirty="0" err="1"/>
              <a:t>encuentra</a:t>
            </a:r>
            <a:r>
              <a:rPr lang="en-US" sz="1400" dirty="0"/>
              <a:t> </a:t>
            </a:r>
            <a:r>
              <a:rPr lang="en-US" sz="1400" dirty="0" err="1"/>
              <a:t>en</a:t>
            </a:r>
            <a:r>
              <a:rPr lang="en-US" sz="1400" dirty="0"/>
              <a:t> la zona posterior y </a:t>
            </a:r>
            <a:r>
              <a:rPr lang="en-US" sz="1400" dirty="0" err="1"/>
              <a:t>contiene</a:t>
            </a:r>
            <a:r>
              <a:rPr lang="en-US" sz="1400" dirty="0"/>
              <a:t> las </a:t>
            </a:r>
            <a:r>
              <a:rPr lang="en-US" sz="1400" dirty="0" err="1"/>
              <a:t>vísceras</a:t>
            </a:r>
            <a:r>
              <a:rPr lang="en-US" sz="1400" dirty="0"/>
              <a:t>.</a:t>
            </a:r>
          </a:p>
          <a:p>
            <a:pPr marL="285750" indent="-285750" algn="just">
              <a:buSzPct val="100000"/>
            </a:pPr>
            <a:r>
              <a:rPr lang="en-US" sz="1400" dirty="0" err="1"/>
              <a:t>Manto</a:t>
            </a:r>
            <a:r>
              <a:rPr lang="en-US" sz="1400" dirty="0"/>
              <a:t>: Se </a:t>
            </a:r>
            <a:r>
              <a:rPr lang="en-US" sz="1400" dirty="0" err="1"/>
              <a:t>ubica</a:t>
            </a:r>
            <a:r>
              <a:rPr lang="en-US" sz="1400" dirty="0"/>
              <a:t>  </a:t>
            </a:r>
            <a:r>
              <a:rPr lang="en-US" sz="1400" dirty="0" err="1"/>
              <a:t>en</a:t>
            </a:r>
            <a:r>
              <a:rPr lang="en-US" sz="1400" dirty="0"/>
              <a:t> la zona anterior, </a:t>
            </a:r>
            <a:r>
              <a:rPr lang="en-US" sz="1400" dirty="0" err="1"/>
              <a:t>donde</a:t>
            </a:r>
            <a:r>
              <a:rPr lang="en-US" sz="1400" dirty="0"/>
              <a:t> se </a:t>
            </a:r>
            <a:r>
              <a:rPr lang="en-US" sz="1400" dirty="0" err="1"/>
              <a:t>localiza</a:t>
            </a:r>
            <a:r>
              <a:rPr lang="en-US" sz="1400" dirty="0"/>
              <a:t> el </a:t>
            </a:r>
            <a:r>
              <a:rPr lang="en-US" sz="1400" dirty="0" err="1"/>
              <a:t>lofóforo</a:t>
            </a:r>
            <a:endParaRPr lang="en-US" sz="1400" dirty="0"/>
          </a:p>
          <a:p>
            <a:pPr marL="285750" indent="-285750" algn="just">
              <a:buSzPct val="100000"/>
            </a:pPr>
            <a:r>
              <a:rPr lang="en-US" sz="1400" dirty="0" err="1"/>
              <a:t>Lofóforo</a:t>
            </a:r>
            <a:r>
              <a:rPr lang="en-US" sz="1400" dirty="0"/>
              <a:t>: Anillo de </a:t>
            </a:r>
            <a:r>
              <a:rPr lang="en-US" sz="1400" dirty="0" err="1"/>
              <a:t>tentáculos</a:t>
            </a:r>
            <a:r>
              <a:rPr lang="en-US" sz="1400" dirty="0"/>
              <a:t> que </a:t>
            </a:r>
            <a:r>
              <a:rPr lang="en-US" sz="1400" dirty="0" err="1"/>
              <a:t>rodea</a:t>
            </a:r>
            <a:r>
              <a:rPr lang="en-US" sz="1400" dirty="0"/>
              <a:t> la boca. </a:t>
            </a:r>
            <a:r>
              <a:rPr lang="en-US" sz="1400" dirty="0" err="1"/>
              <a:t>Su</a:t>
            </a:r>
            <a:r>
              <a:rPr lang="en-US" sz="1400" dirty="0"/>
              <a:t> </a:t>
            </a:r>
            <a:r>
              <a:rPr lang="en-US" sz="1400" dirty="0" err="1"/>
              <a:t>estructura</a:t>
            </a:r>
            <a:r>
              <a:rPr lang="en-US" sz="1400" dirty="0"/>
              <a:t> varia </a:t>
            </a:r>
            <a:r>
              <a:rPr lang="en-US" sz="1400" dirty="0" err="1"/>
              <a:t>según</a:t>
            </a:r>
            <a:r>
              <a:rPr lang="en-US" sz="1400" dirty="0"/>
              <a:t> la </a:t>
            </a:r>
            <a:r>
              <a:rPr lang="en-US" sz="1400" dirty="0" err="1"/>
              <a:t>especie</a:t>
            </a:r>
            <a:r>
              <a:rPr lang="en-US" sz="1400" dirty="0"/>
              <a:t>, circular, forma de U o </a:t>
            </a:r>
            <a:r>
              <a:rPr lang="en-US" sz="1400" dirty="0" err="1"/>
              <a:t>espiral</a:t>
            </a:r>
            <a:r>
              <a:rPr lang="en-US" sz="1400" dirty="0"/>
              <a:t>.</a:t>
            </a:r>
          </a:p>
          <a:p>
            <a:pPr marL="285750" indent="-285750" algn="just">
              <a:buSzPct val="100000"/>
            </a:pPr>
            <a:endParaRPr lang="en-US" sz="1800" dirty="0">
              <a:solidFill>
                <a:srgbClr val="000000"/>
              </a:solidFill>
              <a:latin typeface="Times Neue Roman"/>
            </a:endParaRPr>
          </a:p>
          <a:p>
            <a:pPr marL="285750" indent="-285750"/>
            <a:endParaRPr dirty="0"/>
          </a:p>
        </p:txBody>
      </p:sp>
      <mc:AlternateContent xmlns:mc="http://schemas.openxmlformats.org/markup-compatibility/2006" xmlns:pslz="http://schemas.microsoft.com/office/powerpoint/2016/slidezoom">
        <mc:Choice Requires="pslz">
          <p:graphicFrame>
            <p:nvGraphicFramePr>
              <p:cNvPr id="7" name="Vista general de diapositiva 6">
                <a:extLst>
                  <a:ext uri="{FF2B5EF4-FFF2-40B4-BE49-F238E27FC236}">
                    <a16:creationId xmlns:a16="http://schemas.microsoft.com/office/drawing/2014/main" id="{6EBF7D25-0B94-544D-9EF2-4CD7E67BE370}"/>
                  </a:ext>
                </a:extLst>
              </p:cNvPr>
              <p:cNvGraphicFramePr>
                <a:graphicFrameLocks noChangeAspect="1"/>
              </p:cNvGraphicFramePr>
              <p:nvPr/>
            </p:nvGraphicFramePr>
            <p:xfrm>
              <a:off x="7374835" y="3830129"/>
              <a:ext cx="1161287" cy="714971"/>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161287" cy="714971"/>
                        </a:xfrm>
                        <a:prstGeom prst="rect">
                          <a:avLst/>
                        </a:prstGeom>
                      </p166:spPr>
                    </pslz:zmPr>
                  </pslz:sldZmObj>
                </pslz:sldZm>
              </a:graphicData>
            </a:graphic>
          </p:graphicFrame>
        </mc:Choice>
        <mc:Fallback xmlns="">
          <p:pic>
            <p:nvPicPr>
              <p:cNvPr id="7" name="Vista general de diapositiva 6">
                <a:extLst>
                  <a:ext uri="{FF2B5EF4-FFF2-40B4-BE49-F238E27FC236}">
                    <a16:creationId xmlns:a16="http://schemas.microsoft.com/office/drawing/2014/main" id="{6EBF7D25-0B94-544D-9EF2-4CD7E67BE370}"/>
                  </a:ext>
                </a:extLst>
              </p:cNvPr>
              <p:cNvPicPr>
                <a:picLocks noGrp="1" noRot="1" noChangeAspect="1" noMove="1" noResize="1" noEditPoints="1" noAdjustHandles="1" noChangeArrowheads="1" noChangeShapeType="1"/>
              </p:cNvPicPr>
              <p:nvPr/>
            </p:nvPicPr>
            <p:blipFill>
              <a:blip r:embed="rId5"/>
              <a:stretch>
                <a:fillRect/>
              </a:stretch>
            </p:blipFill>
            <p:spPr>
              <a:xfrm>
                <a:off x="7374835" y="3830129"/>
                <a:ext cx="1161287" cy="714971"/>
              </a:xfrm>
              <a:prstGeom prst="rect">
                <a:avLst/>
              </a:prstGeom>
            </p:spPr>
          </p:pic>
        </mc:Fallback>
      </mc:AlternateContent>
      <p:pic>
        <p:nvPicPr>
          <p:cNvPr id="10" name="Picture 4">
            <a:extLst>
              <a:ext uri="{FF2B5EF4-FFF2-40B4-BE49-F238E27FC236}">
                <a16:creationId xmlns:a16="http://schemas.microsoft.com/office/drawing/2014/main" id="{6B98BBB3-0BF0-E348-BB55-9BFF0C6463A7}"/>
              </a:ext>
            </a:extLst>
          </p:cNvPr>
          <p:cNvPicPr>
            <a:picLocks noChangeAspect="1"/>
          </p:cNvPicPr>
          <p:nvPr/>
        </p:nvPicPr>
        <p:blipFill>
          <a:blip r:embed="rId6"/>
          <a:srcRect l="49304" t="29755" r="30099" b="44472"/>
          <a:stretch>
            <a:fillRect/>
          </a:stretch>
        </p:blipFill>
        <p:spPr>
          <a:xfrm>
            <a:off x="-2079798" y="1419275"/>
            <a:ext cx="3050823" cy="2147399"/>
          </a:xfrm>
          <a:prstGeom prst="rect">
            <a:avLst/>
          </a:prstGeom>
        </p:spPr>
      </p:pic>
      <p:pic>
        <p:nvPicPr>
          <p:cNvPr id="8" name="Picture 2">
            <a:extLst>
              <a:ext uri="{FF2B5EF4-FFF2-40B4-BE49-F238E27FC236}">
                <a16:creationId xmlns:a16="http://schemas.microsoft.com/office/drawing/2014/main" id="{F84FBD56-5854-8648-84FE-6441CDD38250}"/>
              </a:ext>
            </a:extLst>
          </p:cNvPr>
          <p:cNvPicPr>
            <a:picLocks noChangeAspect="1"/>
          </p:cNvPicPr>
          <p:nvPr/>
        </p:nvPicPr>
        <p:blipFill>
          <a:blip r:embed="rId7"/>
          <a:srcRect l="16912" t="12510" r="18845" b="12358"/>
          <a:stretch>
            <a:fillRect/>
          </a:stretch>
        </p:blipFill>
        <p:spPr>
          <a:xfrm>
            <a:off x="5413154" y="1475918"/>
            <a:ext cx="2976387" cy="22316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878974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16" name="Picture 2">
            <a:extLst>
              <a:ext uri="{FF2B5EF4-FFF2-40B4-BE49-F238E27FC236}">
                <a16:creationId xmlns:a16="http://schemas.microsoft.com/office/drawing/2014/main" id="{47441F8E-03CC-9D44-A2AA-DF03177918EC}"/>
              </a:ext>
            </a:extLst>
          </p:cNvPr>
          <p:cNvPicPr>
            <a:picLocks noChangeAspect="1"/>
          </p:cNvPicPr>
          <p:nvPr/>
        </p:nvPicPr>
        <p:blipFill>
          <a:blip r:embed="rId3"/>
          <a:srcRect l="5126" t="22940" r="45414" b="32160"/>
          <a:stretch>
            <a:fillRect/>
          </a:stretch>
        </p:blipFill>
        <p:spPr>
          <a:xfrm>
            <a:off x="1619331" y="1408633"/>
            <a:ext cx="5905338" cy="3015492"/>
          </a:xfrm>
          <a:prstGeom prst="rect">
            <a:avLst/>
          </a:prstGeom>
        </p:spPr>
      </p:pic>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FILOGENIA BRACHIOPODA</a:t>
            </a:r>
            <a:endParaRPr sz="3600" dirty="0"/>
          </a:p>
        </p:txBody>
      </p:sp>
      <p:sp>
        <p:nvSpPr>
          <p:cNvPr id="14" name="Rectángulo 13">
            <a:extLst>
              <a:ext uri="{FF2B5EF4-FFF2-40B4-BE49-F238E27FC236}">
                <a16:creationId xmlns:a16="http://schemas.microsoft.com/office/drawing/2014/main" id="{6C9519D7-7FE6-F144-A50F-497DAD3E34D8}"/>
              </a:ext>
            </a:extLst>
          </p:cNvPr>
          <p:cNvSpPr/>
          <p:nvPr/>
        </p:nvSpPr>
        <p:spPr>
          <a:xfrm>
            <a:off x="1619331" y="1419275"/>
            <a:ext cx="5905338" cy="3004850"/>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mc:AlternateContent xmlns:mc="http://schemas.openxmlformats.org/markup-compatibility/2006" xmlns:pslz="http://schemas.microsoft.com/office/powerpoint/2016/slidezoom">
        <mc:Choice Requires="pslz">
          <p:graphicFrame>
            <p:nvGraphicFramePr>
              <p:cNvPr id="17" name="Vista general de diapositiva 16">
                <a:extLst>
                  <a:ext uri="{FF2B5EF4-FFF2-40B4-BE49-F238E27FC236}">
                    <a16:creationId xmlns:a16="http://schemas.microsoft.com/office/drawing/2014/main" id="{0BAD93B1-BD6B-0849-B178-B62065886C00}"/>
                  </a:ext>
                </a:extLst>
              </p:cNvPr>
              <p:cNvGraphicFramePr>
                <a:graphicFrameLocks noChangeAspect="1"/>
              </p:cNvGraphicFramePr>
              <p:nvPr/>
            </p:nvGraphicFramePr>
            <p:xfrm>
              <a:off x="7374835" y="3830129"/>
              <a:ext cx="1161287" cy="714971"/>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4"/>
                        <a:stretch>
                          <a:fillRect/>
                        </a:stretch>
                      </p166:blipFill>
                      <p166:spPr xmlns:p166="http://schemas.microsoft.com/office/powerpoint/2016/6/main">
                        <a:xfrm>
                          <a:off x="0" y="0"/>
                          <a:ext cx="1161287" cy="714971"/>
                        </a:xfrm>
                        <a:prstGeom prst="rect">
                          <a:avLst/>
                        </a:prstGeom>
                      </p166:spPr>
                    </pslz:zmPr>
                  </pslz:sldZmObj>
                </pslz:sldZm>
              </a:graphicData>
            </a:graphic>
          </p:graphicFrame>
        </mc:Choice>
        <mc:Fallback xmlns="">
          <p:pic>
            <p:nvPicPr>
              <p:cNvPr id="17" name="Vista general de diapositiva 16">
                <a:extLst>
                  <a:ext uri="{FF2B5EF4-FFF2-40B4-BE49-F238E27FC236}">
                    <a16:creationId xmlns:a16="http://schemas.microsoft.com/office/drawing/2014/main" id="{0BAD93B1-BD6B-0849-B178-B62065886C00}"/>
                  </a:ext>
                </a:extLst>
              </p:cNvPr>
              <p:cNvPicPr>
                <a:picLocks noGrp="1" noRot="1" noChangeAspect="1" noMove="1" noResize="1" noEditPoints="1" noAdjustHandles="1" noChangeArrowheads="1" noChangeShapeType="1"/>
              </p:cNvPicPr>
              <p:nvPr/>
            </p:nvPicPr>
            <p:blipFill>
              <a:blip r:embed="rId5"/>
              <a:stretch>
                <a:fillRect/>
              </a:stretch>
            </p:blipFill>
            <p:spPr>
              <a:xfrm>
                <a:off x="7374835" y="3830129"/>
                <a:ext cx="1161287" cy="714971"/>
              </a:xfrm>
              <a:prstGeom prst="rect">
                <a:avLst/>
              </a:prstGeom>
            </p:spPr>
          </p:pic>
        </mc:Fallback>
      </mc:AlternateContent>
    </p:spTree>
    <p:extLst>
      <p:ext uri="{BB962C8B-B14F-4D97-AF65-F5344CB8AC3E}">
        <p14:creationId xmlns:p14="http://schemas.microsoft.com/office/powerpoint/2010/main" val="3019812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7" name="Google Shape;86;p16">
            <a:extLst>
              <a:ext uri="{FF2B5EF4-FFF2-40B4-BE49-F238E27FC236}">
                <a16:creationId xmlns:a16="http://schemas.microsoft.com/office/drawing/2014/main" id="{6BD467BF-DB4B-894B-A48D-BF9A93D3AB33}"/>
              </a:ext>
            </a:extLst>
          </p:cNvPr>
          <p:cNvSpPr txBox="1">
            <a:spLocks/>
          </p:cNvSpPr>
          <p:nvPr/>
        </p:nvSpPr>
        <p:spPr>
          <a:xfrm>
            <a:off x="1706178" y="3164291"/>
            <a:ext cx="6513740" cy="12680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0" indent="0" algn="ctr">
              <a:buNone/>
            </a:pPr>
            <a:r>
              <a:rPr lang="es-MX" sz="1700" dirty="0"/>
              <a:t>Los briozoos o ectoproctos son un phylum de pequeños animales coloniales, que presentan un lofóforo, corona de tentáculos ciliados que sirven para captar alimento, en los que el ano se abre fuera de dicha corona tentacular.</a:t>
            </a:r>
          </a:p>
        </p:txBody>
      </p:sp>
      <p:sp>
        <p:nvSpPr>
          <p:cNvPr id="10" name="Google Shape;56;p12">
            <a:extLst>
              <a:ext uri="{FF2B5EF4-FFF2-40B4-BE49-F238E27FC236}">
                <a16:creationId xmlns:a16="http://schemas.microsoft.com/office/drawing/2014/main" id="{86839C0E-30C4-ED40-BCC5-D5E1C9ECC02E}"/>
              </a:ext>
            </a:extLst>
          </p:cNvPr>
          <p:cNvSpPr txBox="1">
            <a:spLocks/>
          </p:cNvSpPr>
          <p:nvPr/>
        </p:nvSpPr>
        <p:spPr>
          <a:xfrm>
            <a:off x="1258957" y="381001"/>
            <a:ext cx="7189093"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5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PHYLUM ECTOPROCTA </a:t>
            </a:r>
          </a:p>
        </p:txBody>
      </p:sp>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6CAD75CD-B569-4049-8526-190070FB8313}"/>
                  </a:ext>
                </a:extLst>
              </p:cNvPr>
              <p:cNvGraphicFramePr>
                <a:graphicFrameLocks noChangeAspect="1"/>
              </p:cNvGraphicFramePr>
              <p:nvPr>
                <p:extLst>
                  <p:ext uri="{D42A27DB-BD31-4B8C-83A1-F6EECF244321}">
                    <p14:modId xmlns:p14="http://schemas.microsoft.com/office/powerpoint/2010/main" val="1902591321"/>
                  </p:ext>
                </p:extLst>
              </p:nvPr>
            </p:nvGraphicFramePr>
            <p:xfrm>
              <a:off x="3220278" y="1154534"/>
              <a:ext cx="3160643" cy="2391838"/>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3"/>
                        <a:stretch>
                          <a:fillRect/>
                        </a:stretch>
                      </p166:blipFill>
                      <p166:spPr xmlns:p166="http://schemas.microsoft.com/office/powerpoint/2016/6/main">
                        <a:xfrm>
                          <a:off x="0" y="0"/>
                          <a:ext cx="3160643" cy="2391838"/>
                        </a:xfrm>
                        <a:prstGeom prst="rect">
                          <a:avLst/>
                        </a:prstGeom>
                      </p166:spPr>
                    </pslz:zmPr>
                  </pslz:sldZmObj>
                </pslz:sldZm>
              </a:graphicData>
            </a:graphic>
          </p:graphicFrame>
        </mc:Choice>
        <mc:Fallback xmlns="">
          <p:pic>
            <p:nvPicPr>
              <p:cNvPr id="3" name="Vista general de diapositiva 2">
                <a:extLst>
                  <a:ext uri="{FF2B5EF4-FFF2-40B4-BE49-F238E27FC236}">
                    <a16:creationId xmlns:a16="http://schemas.microsoft.com/office/drawing/2014/main" id="{6CAD75CD-B569-4049-8526-190070FB8313}"/>
                  </a:ext>
                </a:extLst>
              </p:cNvPr>
              <p:cNvPicPr>
                <a:picLocks noGrp="1" noRot="1" noChangeAspect="1" noMove="1" noResize="1" noEditPoints="1" noAdjustHandles="1" noChangeArrowheads="1" noChangeShapeType="1"/>
              </p:cNvPicPr>
              <p:nvPr/>
            </p:nvPicPr>
            <p:blipFill>
              <a:blip r:embed="rId4"/>
              <a:stretch>
                <a:fillRect/>
              </a:stretch>
            </p:blipFill>
            <p:spPr>
              <a:xfrm>
                <a:off x="3220278" y="1154534"/>
                <a:ext cx="3160643" cy="2391838"/>
              </a:xfrm>
              <a:prstGeom prst="rect">
                <a:avLst/>
              </a:prstGeom>
            </p:spPr>
          </p:pic>
        </mc:Fallback>
      </mc:AlternateContent>
    </p:spTree>
    <p:extLst>
      <p:ext uri="{BB962C8B-B14F-4D97-AF65-F5344CB8AC3E}">
        <p14:creationId xmlns:p14="http://schemas.microsoft.com/office/powerpoint/2010/main" val="30809225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ECTOPROCTA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506428" y="4016579"/>
            <a:ext cx="857871" cy="620148"/>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76647" y="1069325"/>
            <a:ext cx="4246895" cy="3267784"/>
          </a:xfrm>
          <a:prstGeom prst="rect">
            <a:avLst/>
          </a:prstGeom>
        </p:spPr>
        <p:txBody>
          <a:bodyPr spcFirstLastPara="1" wrap="square" lIns="91425" tIns="91425" rIns="91425" bIns="91425" anchor="t" anchorCtr="0">
            <a:noAutofit/>
          </a:bodyPr>
          <a:lstStyle/>
          <a:p>
            <a:pPr marL="63500" indent="0" algn="just">
              <a:buNone/>
            </a:pPr>
            <a:endParaRPr lang="es-ES" sz="1500" b="1" dirty="0"/>
          </a:p>
          <a:p>
            <a:pPr algn="just">
              <a:buSzPct val="100000"/>
            </a:pPr>
            <a:r>
              <a:rPr lang="es-MX" sz="1200" dirty="0">
                <a:solidFill>
                  <a:schemeClr val="tx1"/>
                </a:solidFill>
              </a:rPr>
              <a:t>Simetría bilateral</a:t>
            </a:r>
          </a:p>
          <a:p>
            <a:pPr algn="just">
              <a:buSzPct val="100000"/>
            </a:pPr>
            <a:r>
              <a:rPr lang="es-MX" sz="1200" dirty="0">
                <a:solidFill>
                  <a:schemeClr val="tx1"/>
                </a:solidFill>
              </a:rPr>
              <a:t>Celomados, protostomados</a:t>
            </a:r>
          </a:p>
          <a:p>
            <a:pPr algn="just">
              <a:buSzPct val="100000"/>
            </a:pPr>
            <a:r>
              <a:rPr lang="es-MX" sz="1200" dirty="0">
                <a:solidFill>
                  <a:schemeClr val="tx1"/>
                </a:solidFill>
              </a:rPr>
              <a:t>Lofoforo evaginable</a:t>
            </a:r>
          </a:p>
          <a:p>
            <a:pPr algn="just">
              <a:buSzPct val="100000"/>
            </a:pPr>
            <a:r>
              <a:rPr lang="es-MX" sz="1200" dirty="0">
                <a:solidFill>
                  <a:schemeClr val="tx1"/>
                </a:solidFill>
              </a:rPr>
              <a:t>Crecen sobre algas o en diversos sustratos</a:t>
            </a:r>
          </a:p>
          <a:p>
            <a:pPr algn="just">
              <a:buSzPct val="100000"/>
            </a:pPr>
            <a:r>
              <a:rPr lang="es-MX" sz="1200" dirty="0">
                <a:solidFill>
                  <a:schemeClr val="tx1"/>
                </a:solidFill>
              </a:rPr>
              <a:t>Son organismos coloniales (zooides) sésiles</a:t>
            </a:r>
          </a:p>
          <a:p>
            <a:pPr algn="just">
              <a:buSzPct val="100000"/>
            </a:pPr>
            <a:r>
              <a:rPr lang="es-MX" sz="1200" dirty="0">
                <a:solidFill>
                  <a:schemeClr val="tx1"/>
                </a:solidFill>
              </a:rPr>
              <a:t>La locomoción de manera general es por el esqueleto hidrostático</a:t>
            </a:r>
          </a:p>
          <a:p>
            <a:pPr algn="just">
              <a:buSzPct val="100000"/>
            </a:pPr>
            <a:r>
              <a:rPr lang="es-MX" sz="1200" dirty="0">
                <a:solidFill>
                  <a:schemeClr val="tx1"/>
                </a:solidFill>
              </a:rPr>
              <a:t>Estas especies por lo general viven en medios acuáticos marinos y de agua dulce</a:t>
            </a:r>
          </a:p>
          <a:p>
            <a:pPr algn="just">
              <a:buSzPct val="100000"/>
            </a:pPr>
            <a:r>
              <a:rPr lang="es-MX" sz="1200" dirty="0">
                <a:solidFill>
                  <a:schemeClr val="tx1"/>
                </a:solidFill>
              </a:rPr>
              <a:t>En los cuerpos marinos suelen preferir temperaturas tropicales y por lo general no están debajo de los 100m. En las aguas dulces varía entre ríos, estuarios, lagos etc.</a:t>
            </a:r>
          </a:p>
          <a:p>
            <a:pPr algn="just">
              <a:buSzPct val="100000"/>
            </a:pPr>
            <a:endParaRPr lang="es-MX" sz="1600" dirty="0">
              <a:solidFill>
                <a:schemeClr val="tx1"/>
              </a:solidFill>
            </a:endParaRPr>
          </a:p>
          <a:p>
            <a:pPr algn="just"/>
            <a:endParaRPr lang="es-MX" sz="1600" dirty="0"/>
          </a:p>
        </p:txBody>
      </p:sp>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CA0AE811-1547-4A41-BECE-EF5C972FFD98}"/>
                  </a:ext>
                </a:extLst>
              </p:cNvPr>
              <p:cNvGraphicFramePr>
                <a:graphicFrameLocks noChangeAspect="1"/>
              </p:cNvGraphicFramePr>
              <p:nvPr>
                <p:extLst>
                  <p:ext uri="{D42A27DB-BD31-4B8C-83A1-F6EECF244321}">
                    <p14:modId xmlns:p14="http://schemas.microsoft.com/office/powerpoint/2010/main" val="1073258622"/>
                  </p:ext>
                </p:extLst>
              </p:nvPr>
            </p:nvGraphicFramePr>
            <p:xfrm>
              <a:off x="7278161" y="3696551"/>
              <a:ext cx="1242375" cy="940176"/>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4"/>
                        <a:stretch>
                          <a:fillRect/>
                        </a:stretch>
                      </p166:blipFill>
                      <p166:spPr xmlns:p166="http://schemas.microsoft.com/office/powerpoint/2016/6/main">
                        <a:xfrm>
                          <a:off x="0" y="0"/>
                          <a:ext cx="1242375" cy="940176"/>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CA0AE811-1547-4A41-BECE-EF5C972FFD98}"/>
                  </a:ext>
                </a:extLst>
              </p:cNvPr>
              <p:cNvPicPr>
                <a:picLocks noGrp="1" noRot="1" noChangeAspect="1" noMove="1" noResize="1" noEditPoints="1" noAdjustHandles="1" noChangeArrowheads="1" noChangeShapeType="1"/>
              </p:cNvPicPr>
              <p:nvPr/>
            </p:nvPicPr>
            <p:blipFill>
              <a:blip r:embed="rId5"/>
              <a:stretch>
                <a:fillRect/>
              </a:stretch>
            </p:blipFill>
            <p:spPr>
              <a:xfrm>
                <a:off x="7278161" y="3696551"/>
                <a:ext cx="1242375" cy="940176"/>
              </a:xfrm>
              <a:prstGeom prst="rect">
                <a:avLst/>
              </a:prstGeom>
            </p:spPr>
          </p:pic>
        </mc:Fallback>
      </mc:AlternateContent>
      <p:pic>
        <p:nvPicPr>
          <p:cNvPr id="9" name="Picture 4" descr="Guía del bentos marino : Phylum Ectoprocta">
            <a:extLst>
              <a:ext uri="{FF2B5EF4-FFF2-40B4-BE49-F238E27FC236}">
                <a16:creationId xmlns:a16="http://schemas.microsoft.com/office/drawing/2014/main" id="{D9BE7E9C-7A57-7A41-8EC4-E28FF4AD41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3203" y="1722162"/>
            <a:ext cx="2309772" cy="16466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780338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ECTOPROCTA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506428" y="4016579"/>
            <a:ext cx="857871" cy="620148"/>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638340" y="1172081"/>
            <a:ext cx="3918877" cy="3267784"/>
          </a:xfrm>
          <a:prstGeom prst="rect">
            <a:avLst/>
          </a:prstGeom>
        </p:spPr>
        <p:txBody>
          <a:bodyPr spcFirstLastPara="1" wrap="square" lIns="91425" tIns="91425" rIns="91425" bIns="91425" anchor="t" anchorCtr="0">
            <a:noAutofit/>
          </a:bodyPr>
          <a:lstStyle/>
          <a:p>
            <a:pPr marL="63500" indent="0">
              <a:buNone/>
            </a:pPr>
            <a:endParaRPr lang="es-ES" sz="1500" b="1" dirty="0"/>
          </a:p>
          <a:p>
            <a:pPr marL="63500" indent="0">
              <a:buNone/>
            </a:pPr>
            <a:r>
              <a:rPr lang="es-MX" sz="1400" b="1" dirty="0"/>
              <a:t>MOVIMIENTO</a:t>
            </a:r>
          </a:p>
          <a:p>
            <a:pPr algn="just">
              <a:buSzPct val="100000"/>
            </a:pPr>
            <a:r>
              <a:rPr lang="es-MX" sz="1200" dirty="0"/>
              <a:t>Principalmente generado para la función del lofoforo y para el rastreo de alimento y su digestión</a:t>
            </a:r>
          </a:p>
          <a:p>
            <a:pPr algn="just">
              <a:buSzPct val="100000"/>
            </a:pPr>
            <a:r>
              <a:rPr lang="es-MX" sz="1200" dirty="0"/>
              <a:t>Todos los ectoproctos tienen espacios llenos de líquido celomatico sobre los que actúa la musculatura directa o indirectamente para aumentar la presión hidrostática y sacar el lofóforo</a:t>
            </a:r>
          </a:p>
          <a:p>
            <a:pPr algn="just">
              <a:buSzPct val="100000"/>
            </a:pPr>
            <a:r>
              <a:rPr lang="es-MX" sz="1200" dirty="0"/>
              <a:t>Cuando el líquido celomático pasa al anterior del mesocele, genera movimiento en los tentáculos</a:t>
            </a:r>
          </a:p>
        </p:txBody>
      </p:sp>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CA0AE811-1547-4A41-BECE-EF5C972FFD98}"/>
                  </a:ext>
                </a:extLst>
              </p:cNvPr>
              <p:cNvGraphicFramePr>
                <a:graphicFrameLocks noChangeAspect="1"/>
              </p:cNvGraphicFramePr>
              <p:nvPr/>
            </p:nvGraphicFramePr>
            <p:xfrm>
              <a:off x="7278161" y="3696551"/>
              <a:ext cx="1242375" cy="940176"/>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4"/>
                        <a:stretch>
                          <a:fillRect/>
                        </a:stretch>
                      </p166:blipFill>
                      <p166:spPr xmlns:p166="http://schemas.microsoft.com/office/powerpoint/2016/6/main">
                        <a:xfrm>
                          <a:off x="0" y="0"/>
                          <a:ext cx="1242375" cy="940176"/>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CA0AE811-1547-4A41-BECE-EF5C972FFD98}"/>
                  </a:ext>
                </a:extLst>
              </p:cNvPr>
              <p:cNvPicPr>
                <a:picLocks noGrp="1" noRot="1" noChangeAspect="1" noMove="1" noResize="1" noEditPoints="1" noAdjustHandles="1" noChangeArrowheads="1" noChangeShapeType="1"/>
              </p:cNvPicPr>
              <p:nvPr/>
            </p:nvPicPr>
            <p:blipFill>
              <a:blip r:embed="rId5"/>
              <a:stretch>
                <a:fillRect/>
              </a:stretch>
            </p:blipFill>
            <p:spPr>
              <a:xfrm>
                <a:off x="7278161" y="3696551"/>
                <a:ext cx="1242375" cy="940176"/>
              </a:xfrm>
              <a:prstGeom prst="rect">
                <a:avLst/>
              </a:prstGeom>
            </p:spPr>
          </p:pic>
        </mc:Fallback>
      </mc:AlternateContent>
      <p:pic>
        <p:nvPicPr>
          <p:cNvPr id="10" name="Imagen 9">
            <a:extLst>
              <a:ext uri="{FF2B5EF4-FFF2-40B4-BE49-F238E27FC236}">
                <a16:creationId xmlns:a16="http://schemas.microsoft.com/office/drawing/2014/main" id="{89266343-0E56-0F40-8357-5E8B14F537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3183" y="1319884"/>
            <a:ext cx="1607584" cy="2304951"/>
          </a:xfrm>
          <a:prstGeom prst="rect">
            <a:avLst/>
          </a:prstGeom>
        </p:spPr>
      </p:pic>
      <p:pic>
        <p:nvPicPr>
          <p:cNvPr id="9" name="Imagen 8">
            <a:extLst>
              <a:ext uri="{FF2B5EF4-FFF2-40B4-BE49-F238E27FC236}">
                <a16:creationId xmlns:a16="http://schemas.microsoft.com/office/drawing/2014/main" id="{64447696-20EE-494D-8F92-2CA4BF55F8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06226" y="1632049"/>
            <a:ext cx="2258174" cy="20921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40650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4452588" y="1069325"/>
            <a:ext cx="3941904" cy="3525270"/>
          </a:xfrm>
          <a:prstGeom prst="rect">
            <a:avLst/>
          </a:prstGeom>
        </p:spPr>
        <p:txBody>
          <a:bodyPr spcFirstLastPara="1" wrap="square" lIns="91425" tIns="91425" rIns="91425" bIns="91425" anchor="t" anchorCtr="0">
            <a:noAutofit/>
          </a:bodyPr>
          <a:lstStyle/>
          <a:p>
            <a:pPr marL="63500" indent="0">
              <a:buNone/>
            </a:pPr>
            <a:endParaRPr lang="es-ES" sz="1500" b="1" dirty="0"/>
          </a:p>
          <a:p>
            <a:pPr marL="63500" indent="0">
              <a:buNone/>
            </a:pPr>
            <a:r>
              <a:rPr lang="es-MX" sz="1300" b="1" dirty="0"/>
              <a:t>SISTEMA DIGESTIVO</a:t>
            </a:r>
          </a:p>
          <a:p>
            <a:pPr algn="just">
              <a:buSzPct val="100000"/>
            </a:pPr>
            <a:r>
              <a:rPr lang="es-MX" sz="1200" dirty="0"/>
              <a:t>Suspensivoros que utilizan sus “lofoforos”</a:t>
            </a:r>
          </a:p>
          <a:p>
            <a:pPr algn="just">
              <a:buSzPct val="100000"/>
            </a:pPr>
            <a:r>
              <a:rPr lang="es-MX" sz="1200" dirty="0"/>
              <a:t>El lofoforo tiene en su base un surco alimentario que conduce hasta la boca</a:t>
            </a:r>
          </a:p>
          <a:p>
            <a:pPr algn="just">
              <a:buSzPct val="100000"/>
            </a:pPr>
            <a:r>
              <a:rPr lang="es-MX" sz="1200" dirty="0"/>
              <a:t>Cada tentáculo contiene tres tractos ciliares: uno frontal y dos laterales</a:t>
            </a:r>
          </a:p>
          <a:p>
            <a:pPr algn="just">
              <a:buSzPct val="100000"/>
            </a:pPr>
            <a:r>
              <a:rPr lang="es-MX" sz="1200" dirty="0"/>
              <a:t>Mediante los cilios de sus lofoforos crean corrientes</a:t>
            </a:r>
          </a:p>
          <a:p>
            <a:pPr algn="just">
              <a:buSzPct val="100000"/>
            </a:pPr>
            <a:r>
              <a:rPr lang="es-MX" sz="1200" dirty="0"/>
              <a:t>Tubo digestivo en forma de U</a:t>
            </a:r>
          </a:p>
          <a:p>
            <a:endParaRPr lang="es-MX" sz="1600" dirty="0"/>
          </a:p>
        </p:txBody>
      </p:sp>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ECTOPROCTA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506428" y="4016579"/>
            <a:ext cx="857871" cy="620148"/>
          </a:xfrm>
          <a:prstGeom prst="rect">
            <a:avLst/>
          </a:prstGeom>
        </p:spPr>
      </p:pic>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CA0AE811-1547-4A41-BECE-EF5C972FFD98}"/>
                  </a:ext>
                </a:extLst>
              </p:cNvPr>
              <p:cNvGraphicFramePr>
                <a:graphicFrameLocks noChangeAspect="1"/>
              </p:cNvGraphicFramePr>
              <p:nvPr/>
            </p:nvGraphicFramePr>
            <p:xfrm>
              <a:off x="7278161" y="3696551"/>
              <a:ext cx="1242375" cy="940176"/>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4"/>
                        <a:stretch>
                          <a:fillRect/>
                        </a:stretch>
                      </p166:blipFill>
                      <p166:spPr xmlns:p166="http://schemas.microsoft.com/office/powerpoint/2016/6/main">
                        <a:xfrm>
                          <a:off x="0" y="0"/>
                          <a:ext cx="1242375" cy="940176"/>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CA0AE811-1547-4A41-BECE-EF5C972FFD98}"/>
                  </a:ext>
                </a:extLst>
              </p:cNvPr>
              <p:cNvPicPr>
                <a:picLocks noGrp="1" noRot="1" noChangeAspect="1" noMove="1" noResize="1" noEditPoints="1" noAdjustHandles="1" noChangeArrowheads="1" noChangeShapeType="1"/>
              </p:cNvPicPr>
              <p:nvPr/>
            </p:nvPicPr>
            <p:blipFill>
              <a:blip r:embed="rId5"/>
              <a:stretch>
                <a:fillRect/>
              </a:stretch>
            </p:blipFill>
            <p:spPr>
              <a:xfrm>
                <a:off x="7278161" y="3696551"/>
                <a:ext cx="1242375" cy="940176"/>
              </a:xfrm>
              <a:prstGeom prst="rect">
                <a:avLst/>
              </a:prstGeom>
            </p:spPr>
          </p:pic>
        </mc:Fallback>
      </mc:AlternateContent>
      <p:pic>
        <p:nvPicPr>
          <p:cNvPr id="9" name="Imagen 8">
            <a:extLst>
              <a:ext uri="{FF2B5EF4-FFF2-40B4-BE49-F238E27FC236}">
                <a16:creationId xmlns:a16="http://schemas.microsoft.com/office/drawing/2014/main" id="{64447696-20EE-494D-8F92-2CA4BF55F8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65134" y="1505414"/>
            <a:ext cx="2506037" cy="2321820"/>
          </a:xfrm>
          <a:prstGeom prst="rect">
            <a:avLst/>
          </a:prstGeom>
        </p:spPr>
      </p:pic>
      <p:pic>
        <p:nvPicPr>
          <p:cNvPr id="2" name="Imagen 1">
            <a:extLst>
              <a:ext uri="{FF2B5EF4-FFF2-40B4-BE49-F238E27FC236}">
                <a16:creationId xmlns:a16="http://schemas.microsoft.com/office/drawing/2014/main" id="{76453234-675F-E14C-8115-F19A0E885067}"/>
              </a:ext>
            </a:extLst>
          </p:cNvPr>
          <p:cNvPicPr>
            <a:picLocks noChangeAspect="1"/>
          </p:cNvPicPr>
          <p:nvPr/>
        </p:nvPicPr>
        <p:blipFill>
          <a:blip r:embed="rId7"/>
          <a:stretch>
            <a:fillRect/>
          </a:stretch>
        </p:blipFill>
        <p:spPr>
          <a:xfrm>
            <a:off x="1603873" y="1499763"/>
            <a:ext cx="2722671" cy="26668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87465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4864575" y="1219226"/>
            <a:ext cx="3253408" cy="3525270"/>
          </a:xfrm>
          <a:prstGeom prst="rect">
            <a:avLst/>
          </a:prstGeom>
        </p:spPr>
        <p:txBody>
          <a:bodyPr spcFirstLastPara="1" wrap="square" lIns="91425" tIns="91425" rIns="91425" bIns="91425" anchor="t" anchorCtr="0">
            <a:noAutofit/>
          </a:bodyPr>
          <a:lstStyle/>
          <a:p>
            <a:pPr marL="63500" indent="0">
              <a:buNone/>
            </a:pPr>
            <a:endParaRPr lang="es-ES" sz="1500" b="1" dirty="0"/>
          </a:p>
          <a:p>
            <a:pPr marL="63500" indent="0">
              <a:buNone/>
            </a:pPr>
            <a:r>
              <a:rPr lang="es-MX" sz="1300" b="1" dirty="0"/>
              <a:t>SISTEMA EXCRETOR</a:t>
            </a:r>
          </a:p>
          <a:p>
            <a:pPr algn="just">
              <a:buSzPct val="100000"/>
            </a:pPr>
            <a:r>
              <a:rPr lang="es-MX" sz="1200" dirty="0"/>
              <a:t>Los desechos metabólicos son acumulados y transportados por celomocitos fagocitarios</a:t>
            </a:r>
          </a:p>
          <a:p>
            <a:pPr algn="just">
              <a:buSzPct val="100000"/>
            </a:pPr>
            <a:r>
              <a:rPr lang="es-MX" sz="1200" dirty="0"/>
              <a:t>Intervienen los cuerpos pardos, estos siendo orgininados por a desaparición y regeneración de los polípidos</a:t>
            </a:r>
          </a:p>
          <a:p>
            <a:pPr algn="just">
              <a:buSzPct val="100000"/>
            </a:pPr>
            <a:r>
              <a:rPr lang="es-MX" sz="1200" dirty="0"/>
              <a:t>El NH</a:t>
            </a:r>
            <a:r>
              <a:rPr lang="es-MX" sz="1200" baseline="-25000" dirty="0"/>
              <a:t>4</a:t>
            </a:r>
            <a:r>
              <a:rPr lang="es-MX" sz="1200" dirty="0"/>
              <a:t> es eliminados a través de la pared </a:t>
            </a:r>
          </a:p>
        </p:txBody>
      </p:sp>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ECTOPROCTA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506428" y="4016579"/>
            <a:ext cx="857871" cy="620148"/>
          </a:xfrm>
          <a:prstGeom prst="rect">
            <a:avLst/>
          </a:prstGeom>
        </p:spPr>
      </p:pic>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CA0AE811-1547-4A41-BECE-EF5C972FFD98}"/>
                  </a:ext>
                </a:extLst>
              </p:cNvPr>
              <p:cNvGraphicFramePr>
                <a:graphicFrameLocks noChangeAspect="1"/>
              </p:cNvGraphicFramePr>
              <p:nvPr/>
            </p:nvGraphicFramePr>
            <p:xfrm>
              <a:off x="7278161" y="3696551"/>
              <a:ext cx="1242375" cy="940176"/>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4"/>
                        <a:stretch>
                          <a:fillRect/>
                        </a:stretch>
                      </p166:blipFill>
                      <p166:spPr xmlns:p166="http://schemas.microsoft.com/office/powerpoint/2016/6/main">
                        <a:xfrm>
                          <a:off x="0" y="0"/>
                          <a:ext cx="1242375" cy="940176"/>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CA0AE811-1547-4A41-BECE-EF5C972FFD98}"/>
                  </a:ext>
                </a:extLst>
              </p:cNvPr>
              <p:cNvPicPr>
                <a:picLocks noGrp="1" noRot="1" noChangeAspect="1" noMove="1" noResize="1" noEditPoints="1" noAdjustHandles="1" noChangeArrowheads="1" noChangeShapeType="1"/>
              </p:cNvPicPr>
              <p:nvPr/>
            </p:nvPicPr>
            <p:blipFill>
              <a:blip r:embed="rId5"/>
              <a:stretch>
                <a:fillRect/>
              </a:stretch>
            </p:blipFill>
            <p:spPr>
              <a:xfrm>
                <a:off x="7278161" y="3696551"/>
                <a:ext cx="1242375" cy="940176"/>
              </a:xfrm>
              <a:prstGeom prst="rect">
                <a:avLst/>
              </a:prstGeom>
            </p:spPr>
          </p:pic>
        </mc:Fallback>
      </mc:AlternateContent>
      <p:sp>
        <p:nvSpPr>
          <p:cNvPr id="13" name="Google Shape;93;p17">
            <a:extLst>
              <a:ext uri="{FF2B5EF4-FFF2-40B4-BE49-F238E27FC236}">
                <a16:creationId xmlns:a16="http://schemas.microsoft.com/office/drawing/2014/main" id="{3AC7C25D-7C34-2A47-9596-D446D6C7AEEE}"/>
              </a:ext>
            </a:extLst>
          </p:cNvPr>
          <p:cNvSpPr txBox="1">
            <a:spLocks/>
          </p:cNvSpPr>
          <p:nvPr/>
        </p:nvSpPr>
        <p:spPr>
          <a:xfrm>
            <a:off x="-3345278" y="801383"/>
            <a:ext cx="4163809" cy="352527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Font typeface="Tinos"/>
              <a:buNone/>
            </a:pPr>
            <a:endParaRPr lang="es-ES" sz="1500" b="1"/>
          </a:p>
          <a:p>
            <a:pPr marL="63500" indent="0">
              <a:buFont typeface="Tinos"/>
              <a:buNone/>
            </a:pPr>
            <a:r>
              <a:rPr lang="es-MX" sz="1300" b="1"/>
              <a:t>SISTEMA DIGESTIVO</a:t>
            </a:r>
          </a:p>
          <a:p>
            <a:pPr>
              <a:buSzPct val="100000"/>
            </a:pPr>
            <a:r>
              <a:rPr lang="es-MX" sz="1300"/>
              <a:t>Suspensivoros que utilizan sus “lofoforos”</a:t>
            </a:r>
          </a:p>
          <a:p>
            <a:pPr>
              <a:buSzPct val="100000"/>
            </a:pPr>
            <a:r>
              <a:rPr lang="es-MX" sz="1300"/>
              <a:t>El lofoforo tiene en su base un surco alimentario que conduce hasta la boca</a:t>
            </a:r>
          </a:p>
          <a:p>
            <a:pPr>
              <a:buSzPct val="100000"/>
            </a:pPr>
            <a:r>
              <a:rPr lang="es-MX" sz="1300"/>
              <a:t>Cada tentáculo contiene tres tractos ciliares: uno frontal y dos laterales</a:t>
            </a:r>
          </a:p>
          <a:p>
            <a:pPr>
              <a:buSzPct val="100000"/>
            </a:pPr>
            <a:r>
              <a:rPr lang="es-MX" sz="1300"/>
              <a:t>Mediante los cilios de sus lofoforos crean corrientes</a:t>
            </a:r>
          </a:p>
          <a:p>
            <a:pPr>
              <a:buSzPct val="100000"/>
            </a:pPr>
            <a:r>
              <a:rPr lang="es-MX" sz="1300"/>
              <a:t>Tubo digestivo en forma de U</a:t>
            </a:r>
          </a:p>
          <a:p>
            <a:pPr>
              <a:buSzPct val="100000"/>
            </a:pPr>
            <a:r>
              <a:rPr lang="es-MX" sz="1300"/>
              <a:t>La digestión comienza extracelularmente en el cardias y el estomago central, completándose intracelularmente en el ciego. </a:t>
            </a:r>
            <a:endParaRPr lang="es-MX" sz="1300" dirty="0"/>
          </a:p>
        </p:txBody>
      </p:sp>
      <p:pic>
        <p:nvPicPr>
          <p:cNvPr id="3" name="Imagen 2">
            <a:extLst>
              <a:ext uri="{FF2B5EF4-FFF2-40B4-BE49-F238E27FC236}">
                <a16:creationId xmlns:a16="http://schemas.microsoft.com/office/drawing/2014/main" id="{7F02C99B-1E43-FE4E-A23D-451FB7CF197D}"/>
              </a:ext>
            </a:extLst>
          </p:cNvPr>
          <p:cNvPicPr>
            <a:picLocks noChangeAspect="1"/>
          </p:cNvPicPr>
          <p:nvPr/>
        </p:nvPicPr>
        <p:blipFill>
          <a:blip r:embed="rId6"/>
          <a:stretch>
            <a:fillRect/>
          </a:stretch>
        </p:blipFill>
        <p:spPr>
          <a:xfrm>
            <a:off x="1832056" y="1520722"/>
            <a:ext cx="2920840" cy="25973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544281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ECTOPROCTA </a:t>
            </a:r>
            <a:endParaRPr sz="3000" dirty="0"/>
          </a:p>
        </p:txBody>
      </p:sp>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5025618" y="1059359"/>
            <a:ext cx="3180912" cy="3525270"/>
          </a:xfrm>
          <a:prstGeom prst="rect">
            <a:avLst/>
          </a:prstGeom>
        </p:spPr>
        <p:txBody>
          <a:bodyPr spcFirstLastPara="1" wrap="square" lIns="91425" tIns="91425" rIns="91425" bIns="91425" anchor="t" anchorCtr="0">
            <a:noAutofit/>
          </a:bodyPr>
          <a:lstStyle/>
          <a:p>
            <a:pPr marL="63500" indent="0">
              <a:buNone/>
            </a:pPr>
            <a:endParaRPr lang="es-ES" sz="1500" b="1" dirty="0"/>
          </a:p>
          <a:p>
            <a:pPr marL="63500" indent="0">
              <a:buNone/>
            </a:pPr>
            <a:r>
              <a:rPr lang="es-MX" sz="1300" b="1" dirty="0"/>
              <a:t>SISTEMA CIRCULATORIO Y RESPIRATORIO</a:t>
            </a:r>
          </a:p>
          <a:p>
            <a:pPr algn="just">
              <a:buSzPct val="100000"/>
            </a:pPr>
            <a:r>
              <a:rPr lang="es-MX" sz="1200" dirty="0"/>
              <a:t>El sistema circulatorio es inexistente, solo hay paso del líquido celomático de un individuo a otro</a:t>
            </a:r>
          </a:p>
          <a:p>
            <a:pPr algn="just">
              <a:buSzPct val="100000"/>
            </a:pPr>
            <a:r>
              <a:rPr lang="es-MX" sz="1200" dirty="0"/>
              <a:t>El intercambio de gas se realiza a través de la pared del cuerpo de las partes protraídas del pólipo</a:t>
            </a:r>
          </a:p>
          <a:p>
            <a:pPr algn="just">
              <a:buSzPct val="100000"/>
            </a:pPr>
            <a:r>
              <a:rPr lang="es-MX" sz="1200" dirty="0"/>
              <a:t>Al no contener pigmentos respiratorios, los gases se transportan en disolución en el líquido celomatico </a:t>
            </a:r>
          </a:p>
        </p:txBody>
      </p:sp>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CA0AE811-1547-4A41-BECE-EF5C972FFD98}"/>
                  </a:ext>
                </a:extLst>
              </p:cNvPr>
              <p:cNvGraphicFramePr>
                <a:graphicFrameLocks noChangeAspect="1"/>
              </p:cNvGraphicFramePr>
              <p:nvPr/>
            </p:nvGraphicFramePr>
            <p:xfrm>
              <a:off x="7278161" y="3696551"/>
              <a:ext cx="1242375" cy="940176"/>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3"/>
                        <a:stretch>
                          <a:fillRect/>
                        </a:stretch>
                      </p166:blipFill>
                      <p166:spPr xmlns:p166="http://schemas.microsoft.com/office/powerpoint/2016/6/main">
                        <a:xfrm>
                          <a:off x="0" y="0"/>
                          <a:ext cx="1242375" cy="940176"/>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CA0AE811-1547-4A41-BECE-EF5C972FFD98}"/>
                  </a:ext>
                </a:extLst>
              </p:cNvPr>
              <p:cNvPicPr>
                <a:picLocks noGrp="1" noRot="1" noChangeAspect="1" noMove="1" noResize="1" noEditPoints="1" noAdjustHandles="1" noChangeArrowheads="1" noChangeShapeType="1"/>
              </p:cNvPicPr>
              <p:nvPr/>
            </p:nvPicPr>
            <p:blipFill>
              <a:blip r:embed="rId5"/>
              <a:stretch>
                <a:fillRect/>
              </a:stretch>
            </p:blipFill>
            <p:spPr>
              <a:xfrm>
                <a:off x="7278161" y="3696551"/>
                <a:ext cx="1242375" cy="940176"/>
              </a:xfrm>
              <a:prstGeom prst="rect">
                <a:avLst/>
              </a:prstGeom>
            </p:spPr>
          </p:pic>
        </mc:Fallback>
      </mc:AlternateContent>
      <p:sp>
        <p:nvSpPr>
          <p:cNvPr id="9" name="Google Shape;93;p17">
            <a:extLst>
              <a:ext uri="{FF2B5EF4-FFF2-40B4-BE49-F238E27FC236}">
                <a16:creationId xmlns:a16="http://schemas.microsoft.com/office/drawing/2014/main" id="{638FA8A6-A257-2641-A8D4-F092A1994C6E}"/>
              </a:ext>
            </a:extLst>
          </p:cNvPr>
          <p:cNvSpPr txBox="1">
            <a:spLocks/>
          </p:cNvSpPr>
          <p:nvPr/>
        </p:nvSpPr>
        <p:spPr>
          <a:xfrm>
            <a:off x="-2376212" y="1228351"/>
            <a:ext cx="3253408" cy="352527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Font typeface="Tinos"/>
              <a:buNone/>
            </a:pPr>
            <a:endParaRPr lang="es-ES" sz="1500" b="1"/>
          </a:p>
          <a:p>
            <a:pPr marL="63500" indent="0">
              <a:buFont typeface="Tinos"/>
              <a:buNone/>
            </a:pPr>
            <a:r>
              <a:rPr lang="es-MX" sz="1300" b="1"/>
              <a:t>SISTEMA EXCRETOR</a:t>
            </a:r>
          </a:p>
          <a:p>
            <a:pPr>
              <a:buSzPct val="100000"/>
            </a:pPr>
            <a:r>
              <a:rPr lang="es-MX" sz="1400"/>
              <a:t>Los desechos metabólicos son acumulados y transportados por celomocitos fagocitarios.</a:t>
            </a:r>
          </a:p>
          <a:p>
            <a:pPr>
              <a:buSzPct val="100000"/>
            </a:pPr>
            <a:r>
              <a:rPr lang="es-MX" sz="1400"/>
              <a:t>Intervienen los cuerpos pardos, estos siendo orgininados por a desaparición y regeneración de los polípidos.</a:t>
            </a:r>
          </a:p>
          <a:p>
            <a:pPr>
              <a:buSzPct val="100000"/>
            </a:pPr>
            <a:r>
              <a:rPr lang="es-MX" sz="1400"/>
              <a:t>El NH</a:t>
            </a:r>
            <a:r>
              <a:rPr lang="es-MX" sz="1400" baseline="-25000"/>
              <a:t>4</a:t>
            </a:r>
            <a:r>
              <a:rPr lang="es-MX" sz="1400"/>
              <a:t> es eliminados a través de la pared </a:t>
            </a:r>
            <a:endParaRPr lang="es-MX" sz="1400" dirty="0"/>
          </a:p>
        </p:txBody>
      </p:sp>
      <p:pic>
        <p:nvPicPr>
          <p:cNvPr id="2" name="Imagen 1">
            <a:extLst>
              <a:ext uri="{FF2B5EF4-FFF2-40B4-BE49-F238E27FC236}">
                <a16:creationId xmlns:a16="http://schemas.microsoft.com/office/drawing/2014/main" id="{4CE7C0A4-08AA-F24B-9C0B-FAB5C24CF052}"/>
              </a:ext>
            </a:extLst>
          </p:cNvPr>
          <p:cNvPicPr>
            <a:picLocks noChangeAspect="1"/>
          </p:cNvPicPr>
          <p:nvPr/>
        </p:nvPicPr>
        <p:blipFill>
          <a:blip r:embed="rId6"/>
          <a:stretch>
            <a:fillRect/>
          </a:stretch>
        </p:blipFill>
        <p:spPr>
          <a:xfrm>
            <a:off x="2000962" y="1521217"/>
            <a:ext cx="2863613" cy="28054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7"/>
          <a:stretch>
            <a:fillRect/>
          </a:stretch>
        </p:blipFill>
        <p:spPr>
          <a:xfrm>
            <a:off x="6506428" y="4016579"/>
            <a:ext cx="857871" cy="620148"/>
          </a:xfrm>
          <a:prstGeom prst="rect">
            <a:avLst/>
          </a:prstGeom>
        </p:spPr>
      </p:pic>
    </p:spTree>
    <p:extLst>
      <p:ext uri="{BB962C8B-B14F-4D97-AF65-F5344CB8AC3E}">
        <p14:creationId xmlns:p14="http://schemas.microsoft.com/office/powerpoint/2010/main" val="39044895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ECTOPROCTA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506428" y="4016579"/>
            <a:ext cx="857871" cy="620148"/>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556175" y="1015252"/>
            <a:ext cx="4289989" cy="3525270"/>
          </a:xfrm>
          <a:prstGeom prst="rect">
            <a:avLst/>
          </a:prstGeom>
        </p:spPr>
        <p:txBody>
          <a:bodyPr spcFirstLastPara="1" wrap="square" lIns="91425" tIns="91425" rIns="91425" bIns="91425" anchor="t" anchorCtr="0">
            <a:noAutofit/>
          </a:bodyPr>
          <a:lstStyle/>
          <a:p>
            <a:pPr marL="63500" indent="0" algn="just">
              <a:buNone/>
            </a:pPr>
            <a:endParaRPr lang="es-ES" sz="1300" b="1" dirty="0"/>
          </a:p>
          <a:p>
            <a:pPr marL="63500" indent="0" algn="just">
              <a:buNone/>
            </a:pPr>
            <a:r>
              <a:rPr lang="es-MX" sz="1100" b="1" dirty="0"/>
              <a:t>REPRODUCCIÓN SEXUAL</a:t>
            </a:r>
          </a:p>
          <a:p>
            <a:pPr algn="just">
              <a:buSzPct val="100000"/>
            </a:pPr>
            <a:r>
              <a:rPr lang="es-MX" sz="1050" dirty="0"/>
              <a:t>Son hermafroditas proterándicos</a:t>
            </a:r>
          </a:p>
          <a:p>
            <a:pPr algn="just">
              <a:buSzPct val="100000"/>
            </a:pPr>
            <a:r>
              <a:rPr lang="es-MX" sz="1050" dirty="0"/>
              <a:t>Las hembras y machos pueden estar en la misma colonia pero no existen colonias unisexuales</a:t>
            </a:r>
          </a:p>
          <a:p>
            <a:pPr algn="just">
              <a:buSzPct val="100000"/>
            </a:pPr>
            <a:r>
              <a:rPr lang="es-MX" sz="1050" dirty="0"/>
              <a:t>Los testículos aparecen en la parte inferior del cuerpo y los óvulos en la parte superior. Primero maduran los testículos y después los ovarios. </a:t>
            </a:r>
          </a:p>
          <a:p>
            <a:pPr algn="just">
              <a:buSzPct val="100000"/>
            </a:pPr>
            <a:r>
              <a:rPr lang="es-MX" sz="1050" dirty="0"/>
              <a:t>La fecundación se hace en el interior del cístido</a:t>
            </a:r>
          </a:p>
          <a:p>
            <a:pPr algn="just">
              <a:buSzPct val="100000"/>
            </a:pPr>
            <a:r>
              <a:rPr lang="es-MX" sz="1050" dirty="0"/>
              <a:t>Los espermatozoides pasan a través de las placas en roseta o cribosas (puede ocurrir autofecundación)</a:t>
            </a:r>
          </a:p>
          <a:p>
            <a:pPr algn="just">
              <a:buSzPct val="100000"/>
            </a:pPr>
            <a:r>
              <a:rPr lang="es-MX" sz="1050" dirty="0"/>
              <a:t>Los óvulos fecundados quedan en el interior de la cavidad celomática y puede pasar: Incubación en el lofóforo o son expulsados al exterior, estallando el cuerpo animal y dispersando los óvulos.</a:t>
            </a:r>
          </a:p>
        </p:txBody>
      </p:sp>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CA0AE811-1547-4A41-BECE-EF5C972FFD98}"/>
                  </a:ext>
                </a:extLst>
              </p:cNvPr>
              <p:cNvGraphicFramePr>
                <a:graphicFrameLocks noChangeAspect="1"/>
              </p:cNvGraphicFramePr>
              <p:nvPr/>
            </p:nvGraphicFramePr>
            <p:xfrm>
              <a:off x="7278161" y="3696551"/>
              <a:ext cx="1242375" cy="940176"/>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4"/>
                        <a:stretch>
                          <a:fillRect/>
                        </a:stretch>
                      </p166:blipFill>
                      <p166:spPr xmlns:p166="http://schemas.microsoft.com/office/powerpoint/2016/6/main">
                        <a:xfrm>
                          <a:off x="0" y="0"/>
                          <a:ext cx="1242375" cy="940176"/>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CA0AE811-1547-4A41-BECE-EF5C972FFD98}"/>
                  </a:ext>
                </a:extLst>
              </p:cNvPr>
              <p:cNvPicPr>
                <a:picLocks noGrp="1" noRot="1" noChangeAspect="1" noMove="1" noResize="1" noEditPoints="1" noAdjustHandles="1" noChangeArrowheads="1" noChangeShapeType="1"/>
              </p:cNvPicPr>
              <p:nvPr/>
            </p:nvPicPr>
            <p:blipFill>
              <a:blip r:embed="rId5"/>
              <a:stretch>
                <a:fillRect/>
              </a:stretch>
            </p:blipFill>
            <p:spPr>
              <a:xfrm>
                <a:off x="7278161" y="3696551"/>
                <a:ext cx="1242375" cy="940176"/>
              </a:xfrm>
              <a:prstGeom prst="rect">
                <a:avLst/>
              </a:prstGeom>
            </p:spPr>
          </p:pic>
        </mc:Fallback>
      </mc:AlternateContent>
      <p:pic>
        <p:nvPicPr>
          <p:cNvPr id="3" name="Imagen 2">
            <a:extLst>
              <a:ext uri="{FF2B5EF4-FFF2-40B4-BE49-F238E27FC236}">
                <a16:creationId xmlns:a16="http://schemas.microsoft.com/office/drawing/2014/main" id="{36EAAF57-27D3-9345-B916-F45A7A3C8609}"/>
              </a:ext>
            </a:extLst>
          </p:cNvPr>
          <p:cNvPicPr>
            <a:picLocks noChangeAspect="1"/>
          </p:cNvPicPr>
          <p:nvPr/>
        </p:nvPicPr>
        <p:blipFill>
          <a:blip r:embed="rId6"/>
          <a:stretch>
            <a:fillRect/>
          </a:stretch>
        </p:blipFill>
        <p:spPr>
          <a:xfrm>
            <a:off x="6045738" y="1533177"/>
            <a:ext cx="2211259" cy="21633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Google Shape;93;p17">
            <a:extLst>
              <a:ext uri="{FF2B5EF4-FFF2-40B4-BE49-F238E27FC236}">
                <a16:creationId xmlns:a16="http://schemas.microsoft.com/office/drawing/2014/main" id="{6B01C94D-3C20-B345-A356-CDAAC27132E0}"/>
              </a:ext>
            </a:extLst>
          </p:cNvPr>
          <p:cNvSpPr txBox="1">
            <a:spLocks/>
          </p:cNvSpPr>
          <p:nvPr/>
        </p:nvSpPr>
        <p:spPr>
          <a:xfrm>
            <a:off x="-2783426" y="1222860"/>
            <a:ext cx="3829878" cy="352527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Font typeface="Tinos"/>
              <a:buNone/>
            </a:pPr>
            <a:endParaRPr lang="es-ES" sz="1500" b="1"/>
          </a:p>
          <a:p>
            <a:pPr marL="63500" indent="0">
              <a:buFont typeface="Tinos"/>
              <a:buNone/>
            </a:pPr>
            <a:r>
              <a:rPr lang="es-MX" sz="1300" b="1"/>
              <a:t>SISTEMA CIRCULATORIO Y RESPIRATORIO</a:t>
            </a:r>
          </a:p>
          <a:p>
            <a:pPr>
              <a:buSzPct val="100000"/>
            </a:pPr>
            <a:r>
              <a:rPr lang="es-MX" sz="1400"/>
              <a:t>El sistema circulatorio es inexistente, solo hay paso del líquido celomático de un individuo a otro.</a:t>
            </a:r>
          </a:p>
          <a:p>
            <a:pPr>
              <a:buSzPct val="100000"/>
            </a:pPr>
            <a:r>
              <a:rPr lang="es-MX" sz="1400"/>
              <a:t>El intercambio de gas se realiza a través de la pared del cuerpo de las partes protraídas del pólipo.</a:t>
            </a:r>
          </a:p>
          <a:p>
            <a:pPr>
              <a:buSzPct val="100000"/>
            </a:pPr>
            <a:r>
              <a:rPr lang="es-MX" sz="1400"/>
              <a:t>Al no contener pigmentos respiratorios, los gases se transportan en disolución en el líquido celomatico. </a:t>
            </a:r>
            <a:endParaRPr lang="es-MX" sz="1400" dirty="0"/>
          </a:p>
        </p:txBody>
      </p:sp>
    </p:spTree>
    <p:extLst>
      <p:ext uri="{BB962C8B-B14F-4D97-AF65-F5344CB8AC3E}">
        <p14:creationId xmlns:p14="http://schemas.microsoft.com/office/powerpoint/2010/main" val="3398688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ECTOPROCTA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556175" y="1069325"/>
            <a:ext cx="3101964" cy="3525270"/>
          </a:xfrm>
          <a:prstGeom prst="rect">
            <a:avLst/>
          </a:prstGeom>
        </p:spPr>
        <p:txBody>
          <a:bodyPr spcFirstLastPara="1" wrap="square" lIns="91425" tIns="91425" rIns="91425" bIns="91425" anchor="t" anchorCtr="0">
            <a:noAutofit/>
          </a:bodyPr>
          <a:lstStyle/>
          <a:p>
            <a:pPr marL="63500" indent="0">
              <a:buNone/>
            </a:pPr>
            <a:endParaRPr lang="es-ES" sz="1300" b="1" dirty="0"/>
          </a:p>
          <a:p>
            <a:pPr marL="63500" indent="0">
              <a:buNone/>
            </a:pPr>
            <a:r>
              <a:rPr lang="es-MX" sz="1200" b="1" dirty="0"/>
              <a:t>REPRODUCCIÓN ASEXUAL</a:t>
            </a:r>
          </a:p>
          <a:p>
            <a:pPr algn="just">
              <a:buSzPct val="100000"/>
            </a:pPr>
            <a:r>
              <a:rPr lang="es-MX" sz="1200" dirty="0"/>
              <a:t>Se origina de un único individuo denominado ancestrula (formado por reproducción sexual</a:t>
            </a:r>
          </a:p>
          <a:p>
            <a:pPr algn="just">
              <a:buSzPct val="100000"/>
            </a:pPr>
            <a:r>
              <a:rPr lang="es-MX" sz="1200" dirty="0"/>
              <a:t>Nuevos polipidos generados por gemación (afecta solamente a las paredes del cuerpo)</a:t>
            </a:r>
          </a:p>
          <a:p>
            <a:pPr algn="just">
              <a:buSzPct val="100000"/>
            </a:pPr>
            <a:r>
              <a:rPr lang="es-MX" sz="1200" dirty="0"/>
              <a:t>La yema solo contiene componentes del cístido</a:t>
            </a:r>
          </a:p>
          <a:p>
            <a:pPr algn="just">
              <a:buSzPct val="100000"/>
            </a:pPr>
            <a:r>
              <a:rPr lang="es-MX" sz="1200" dirty="0"/>
              <a:t>Los filactolemados se reproducen mediante la formación de estatoblastos</a:t>
            </a:r>
          </a:p>
        </p:txBody>
      </p:sp>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CA0AE811-1547-4A41-BECE-EF5C972FFD98}"/>
                  </a:ext>
                </a:extLst>
              </p:cNvPr>
              <p:cNvGraphicFramePr>
                <a:graphicFrameLocks noChangeAspect="1"/>
              </p:cNvGraphicFramePr>
              <p:nvPr/>
            </p:nvGraphicFramePr>
            <p:xfrm>
              <a:off x="7278161" y="3696551"/>
              <a:ext cx="1242375" cy="940176"/>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3"/>
                        <a:stretch>
                          <a:fillRect/>
                        </a:stretch>
                      </p166:blipFill>
                      <p166:spPr xmlns:p166="http://schemas.microsoft.com/office/powerpoint/2016/6/main">
                        <a:xfrm>
                          <a:off x="0" y="0"/>
                          <a:ext cx="1242375" cy="940176"/>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CA0AE811-1547-4A41-BECE-EF5C972FFD98}"/>
                  </a:ext>
                </a:extLst>
              </p:cNvPr>
              <p:cNvPicPr>
                <a:picLocks noGrp="1" noRot="1" noChangeAspect="1" noMove="1" noResize="1" noEditPoints="1" noAdjustHandles="1" noChangeArrowheads="1" noChangeShapeType="1"/>
              </p:cNvPicPr>
              <p:nvPr/>
            </p:nvPicPr>
            <p:blipFill>
              <a:blip r:embed="rId4"/>
              <a:stretch>
                <a:fillRect/>
              </a:stretch>
            </p:blipFill>
            <p:spPr>
              <a:xfrm>
                <a:off x="7278161" y="3696551"/>
                <a:ext cx="1242375" cy="940176"/>
              </a:xfrm>
              <a:prstGeom prst="rect">
                <a:avLst/>
              </a:prstGeom>
            </p:spPr>
          </p:pic>
        </mc:Fallback>
      </mc:AlternateContent>
      <p:pic>
        <p:nvPicPr>
          <p:cNvPr id="3" name="Imagen 2">
            <a:extLst>
              <a:ext uri="{FF2B5EF4-FFF2-40B4-BE49-F238E27FC236}">
                <a16:creationId xmlns:a16="http://schemas.microsoft.com/office/drawing/2014/main" id="{36EAAF57-27D3-9345-B916-F45A7A3C8609}"/>
              </a:ext>
            </a:extLst>
          </p:cNvPr>
          <p:cNvPicPr>
            <a:picLocks noChangeAspect="1"/>
          </p:cNvPicPr>
          <p:nvPr/>
        </p:nvPicPr>
        <p:blipFill>
          <a:blip r:embed="rId5"/>
          <a:stretch>
            <a:fillRect/>
          </a:stretch>
        </p:blipFill>
        <p:spPr>
          <a:xfrm>
            <a:off x="-1461138" y="1419275"/>
            <a:ext cx="2457666" cy="2404445"/>
          </a:xfrm>
          <a:prstGeom prst="rect">
            <a:avLst/>
          </a:prstGeom>
        </p:spPr>
      </p:pic>
      <p:pic>
        <p:nvPicPr>
          <p:cNvPr id="4" name="Imagen 3">
            <a:extLst>
              <a:ext uri="{FF2B5EF4-FFF2-40B4-BE49-F238E27FC236}">
                <a16:creationId xmlns:a16="http://schemas.microsoft.com/office/drawing/2014/main" id="{AA05CFF1-C57E-A24E-9297-37D9EEB234AD}"/>
              </a:ext>
            </a:extLst>
          </p:cNvPr>
          <p:cNvPicPr>
            <a:picLocks noChangeAspect="1"/>
          </p:cNvPicPr>
          <p:nvPr/>
        </p:nvPicPr>
        <p:blipFill>
          <a:blip r:embed="rId6"/>
          <a:stretch>
            <a:fillRect/>
          </a:stretch>
        </p:blipFill>
        <p:spPr>
          <a:xfrm>
            <a:off x="5034833" y="1634696"/>
            <a:ext cx="3237837" cy="19736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82496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ECTOPROCTA </a:t>
            </a:r>
            <a:endParaRPr lang="en" sz="3600" dirty="0"/>
          </a:p>
        </p:txBody>
      </p:sp>
      <p:sp>
        <p:nvSpPr>
          <p:cNvPr id="129" name="Google Shape;129;p21"/>
          <p:cNvSpPr txBox="1">
            <a:spLocks noGrp="1"/>
          </p:cNvSpPr>
          <p:nvPr>
            <p:ph type="body" idx="1"/>
          </p:nvPr>
        </p:nvSpPr>
        <p:spPr>
          <a:xfrm>
            <a:off x="1556175" y="1419275"/>
            <a:ext cx="5286835" cy="3004850"/>
          </a:xfrm>
          <a:prstGeom prst="rect">
            <a:avLst/>
          </a:prstGeom>
        </p:spPr>
        <p:txBody>
          <a:bodyPr spcFirstLastPara="1" wrap="square" lIns="91425" tIns="91425" rIns="91425" bIns="91425" anchor="t" anchorCtr="0">
            <a:noAutofit/>
          </a:bodyPr>
          <a:lstStyle/>
          <a:p>
            <a:pPr marL="0" indent="0" algn="just">
              <a:buSzPct val="100000"/>
              <a:buNone/>
            </a:pPr>
            <a:r>
              <a:rPr lang="es-MX" sz="1200" b="1" dirty="0"/>
              <a:t>ESTRUCTURA EXTERNA</a:t>
            </a:r>
            <a:endParaRPr lang="es-MX" sz="1200" dirty="0"/>
          </a:p>
          <a:p>
            <a:pPr algn="just">
              <a:buSzPct val="100000"/>
            </a:pPr>
            <a:r>
              <a:rPr lang="es-MX" sz="1050" dirty="0"/>
              <a:t>La pared del zooide esta compuesta por: peritoneo, epidermis, una capa calcárea, quitinosa o gelatinosa y cutícula, constituyendo una cámara (zoecio) donde se aloja el polipidio</a:t>
            </a:r>
          </a:p>
          <a:p>
            <a:pPr algn="just">
              <a:buSzPct val="100000"/>
            </a:pPr>
            <a:r>
              <a:rPr lang="es-MX" sz="1050" dirty="0"/>
              <a:t>El Cístido comprende la cubierta externa más las partes de la pared corporal asociadas (vivas y no vivas de cada zooide)</a:t>
            </a:r>
          </a:p>
          <a:p>
            <a:pPr algn="just">
              <a:buSzPct val="100000"/>
            </a:pPr>
            <a:r>
              <a:rPr lang="es-MX" sz="1050" dirty="0"/>
              <a:t>Polípido incluye al lofóforo y a las partes blandas que se pueden mover en alojamiento</a:t>
            </a:r>
          </a:p>
          <a:p>
            <a:pPr algn="just">
              <a:buSzPct val="100000"/>
            </a:pPr>
            <a:r>
              <a:rPr lang="es-MX" sz="1050" dirty="0"/>
              <a:t>La apertura del cístido contiene un opérculo</a:t>
            </a:r>
          </a:p>
          <a:p>
            <a:pPr algn="just">
              <a:buSzPct val="100000"/>
            </a:pPr>
            <a:r>
              <a:rPr lang="es-MX" sz="1050" dirty="0"/>
              <a:t>Las paredes externas poseen una capa protectora de cutícula</a:t>
            </a:r>
          </a:p>
          <a:p>
            <a:pPr algn="just">
              <a:buSzPct val="100000"/>
            </a:pPr>
            <a:r>
              <a:rPr lang="es-MX" sz="1050" dirty="0"/>
              <a:t>Algunas especies tienen partes extrazooidales que ayudan al esqueleto brindar sostenibilidad</a:t>
            </a:r>
          </a:p>
          <a:p>
            <a:pPr algn="just">
              <a:buSzPct val="100000"/>
            </a:pPr>
            <a:r>
              <a:rPr lang="es-MX" sz="1050" dirty="0"/>
              <a:t>Pueden tener ornamentaciones como espinas protectoras, orquedades y protuberancias </a:t>
            </a:r>
          </a:p>
          <a:p>
            <a:pPr marL="63500" indent="0">
              <a:buSzPct val="100000"/>
              <a:buNone/>
            </a:pPr>
            <a:endParaRPr dirty="0"/>
          </a:p>
        </p:txBody>
      </p:sp>
      <p:sp>
        <p:nvSpPr>
          <p:cNvPr id="130" name="Google Shape;130;p21"/>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34</a:t>
            </a:fld>
            <a:endParaRPr/>
          </a:p>
        </p:txBody>
      </p:sp>
      <p:pic>
        <p:nvPicPr>
          <p:cNvPr id="9" name="Imagen 8">
            <a:hlinkClick r:id="" action="ppaction://hlinkshowjump?jump=nextslide"/>
            <a:extLst>
              <a:ext uri="{FF2B5EF4-FFF2-40B4-BE49-F238E27FC236}">
                <a16:creationId xmlns:a16="http://schemas.microsoft.com/office/drawing/2014/main" id="{9125A990-8535-A44A-9463-FB47371E0E17}"/>
              </a:ext>
            </a:extLst>
          </p:cNvPr>
          <p:cNvPicPr>
            <a:picLocks noChangeAspect="1"/>
          </p:cNvPicPr>
          <p:nvPr/>
        </p:nvPicPr>
        <p:blipFill>
          <a:blip r:embed="rId3"/>
          <a:stretch>
            <a:fillRect/>
          </a:stretch>
        </p:blipFill>
        <p:spPr>
          <a:xfrm>
            <a:off x="6321287" y="3903410"/>
            <a:ext cx="956873" cy="691716"/>
          </a:xfrm>
          <a:prstGeom prst="rect">
            <a:avLst/>
          </a:prstGeom>
        </p:spPr>
      </p:pic>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2E744E48-77BF-A44E-9EFC-29E464E1E373}"/>
                  </a:ext>
                </a:extLst>
              </p:cNvPr>
              <p:cNvGraphicFramePr>
                <a:graphicFrameLocks noChangeAspect="1"/>
              </p:cNvGraphicFramePr>
              <p:nvPr>
                <p:extLst>
                  <p:ext uri="{D42A27DB-BD31-4B8C-83A1-F6EECF244321}">
                    <p14:modId xmlns:p14="http://schemas.microsoft.com/office/powerpoint/2010/main" val="2694644326"/>
                  </p:ext>
                </p:extLst>
              </p:nvPr>
            </p:nvGraphicFramePr>
            <p:xfrm>
              <a:off x="7278161" y="3696551"/>
              <a:ext cx="1242375" cy="940176"/>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4"/>
                        <a:stretch>
                          <a:fillRect/>
                        </a:stretch>
                      </p166:blipFill>
                      <p166:spPr xmlns:p166="http://schemas.microsoft.com/office/powerpoint/2016/6/main">
                        <a:xfrm>
                          <a:off x="0" y="0"/>
                          <a:ext cx="1242375" cy="940176"/>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2E744E48-77BF-A44E-9EFC-29E464E1E373}"/>
                  </a:ext>
                </a:extLst>
              </p:cNvPr>
              <p:cNvPicPr>
                <a:picLocks noGrp="1" noRot="1" noChangeAspect="1" noMove="1" noResize="1" noEditPoints="1" noAdjustHandles="1" noChangeArrowheads="1" noChangeShapeType="1"/>
              </p:cNvPicPr>
              <p:nvPr/>
            </p:nvPicPr>
            <p:blipFill>
              <a:blip r:embed="rId5"/>
              <a:stretch>
                <a:fillRect/>
              </a:stretch>
            </p:blipFill>
            <p:spPr>
              <a:xfrm>
                <a:off x="7278161" y="3696551"/>
                <a:ext cx="1242375" cy="940176"/>
              </a:xfrm>
              <a:prstGeom prst="rect">
                <a:avLst/>
              </a:prstGeom>
            </p:spPr>
          </p:pic>
        </mc:Fallback>
      </mc:AlternateContent>
      <p:pic>
        <p:nvPicPr>
          <p:cNvPr id="3074" name="Picture 2" descr="Los Briozoos. Morfología y fisiología">
            <a:extLst>
              <a:ext uri="{FF2B5EF4-FFF2-40B4-BE49-F238E27FC236}">
                <a16:creationId xmlns:a16="http://schemas.microsoft.com/office/drawing/2014/main" id="{A8BB7608-6013-1144-96EF-D7A0E93BF9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8592" y="2043564"/>
            <a:ext cx="1399517" cy="12355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Google Shape;127;p21">
            <a:extLst>
              <a:ext uri="{FF2B5EF4-FFF2-40B4-BE49-F238E27FC236}">
                <a16:creationId xmlns:a16="http://schemas.microsoft.com/office/drawing/2014/main" id="{8DA6DC97-BAAB-5A44-9AA3-19BA9AAD1A0B}"/>
              </a:ext>
            </a:extLst>
          </p:cNvPr>
          <p:cNvSpPr/>
          <p:nvPr/>
        </p:nvSpPr>
        <p:spPr>
          <a:xfrm>
            <a:off x="6790543" y="1626134"/>
            <a:ext cx="1729993" cy="2098091"/>
          </a:xfrm>
          <a:prstGeom prst="rect">
            <a:avLst/>
          </a:prstGeom>
          <a:solidFill>
            <a:srgbClr val="000000">
              <a:alpha val="9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699018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ECTOPROCTA </a:t>
            </a:r>
            <a:endParaRPr lang="en" sz="3600" dirty="0"/>
          </a:p>
        </p:txBody>
      </p:sp>
      <p:sp>
        <p:nvSpPr>
          <p:cNvPr id="129" name="Google Shape;129;p21"/>
          <p:cNvSpPr txBox="1">
            <a:spLocks noGrp="1"/>
          </p:cNvSpPr>
          <p:nvPr>
            <p:ph type="body" idx="1"/>
          </p:nvPr>
        </p:nvSpPr>
        <p:spPr>
          <a:xfrm>
            <a:off x="4907336" y="1357832"/>
            <a:ext cx="3265639" cy="3004850"/>
          </a:xfrm>
          <a:prstGeom prst="rect">
            <a:avLst/>
          </a:prstGeom>
        </p:spPr>
        <p:txBody>
          <a:bodyPr spcFirstLastPara="1" wrap="square" lIns="91425" tIns="91425" rIns="91425" bIns="91425" anchor="t" anchorCtr="0">
            <a:noAutofit/>
          </a:bodyPr>
          <a:lstStyle/>
          <a:p>
            <a:pPr marL="0" indent="0" algn="just">
              <a:buSzPct val="100000"/>
              <a:buNone/>
            </a:pPr>
            <a:r>
              <a:rPr lang="es-MX" sz="1200" b="1" dirty="0"/>
              <a:t>ESTRUCTURA INTERNA</a:t>
            </a:r>
            <a:endParaRPr lang="es-MX" sz="1200" dirty="0"/>
          </a:p>
          <a:p>
            <a:pPr algn="just">
              <a:buSzPct val="100000"/>
            </a:pPr>
            <a:r>
              <a:rPr lang="es-MX" sz="1400" dirty="0"/>
              <a:t>Las paredes se forman como pliegue del peritoneo, la epidermis no contiene cutícula</a:t>
            </a:r>
          </a:p>
          <a:p>
            <a:pPr algn="just">
              <a:buSzPct val="100000"/>
            </a:pPr>
            <a:r>
              <a:rPr lang="es-MX" sz="1400" dirty="0"/>
              <a:t>Espacios y cavidades llenas de líquido celomatico (esqueleto hidrostático)</a:t>
            </a:r>
          </a:p>
          <a:p>
            <a:pPr algn="just">
              <a:buSzPct val="100000"/>
            </a:pPr>
            <a:r>
              <a:rPr lang="es-MX" sz="1400" dirty="0"/>
              <a:t>Saco membranoso</a:t>
            </a:r>
          </a:p>
          <a:p>
            <a:pPr algn="just">
              <a:buSzPct val="100000"/>
            </a:pPr>
            <a:r>
              <a:rPr lang="es-MX" sz="1400" dirty="0"/>
              <a:t>Celoma entosacal</a:t>
            </a:r>
          </a:p>
          <a:p>
            <a:pPr algn="just">
              <a:buSzPct val="100000"/>
            </a:pPr>
            <a:r>
              <a:rPr lang="es-MX" sz="1400" dirty="0"/>
              <a:t>Músculos retractores</a:t>
            </a:r>
          </a:p>
          <a:p>
            <a:pPr marL="63500" indent="0">
              <a:buSzPct val="100000"/>
              <a:buNone/>
            </a:pPr>
            <a:endParaRPr dirty="0"/>
          </a:p>
        </p:txBody>
      </p:sp>
      <p:sp>
        <p:nvSpPr>
          <p:cNvPr id="130" name="Google Shape;130;p21"/>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35</a:t>
            </a:fld>
            <a:endParaRPr/>
          </a:p>
        </p:txBody>
      </p:sp>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2E744E48-77BF-A44E-9EFC-29E464E1E373}"/>
                  </a:ext>
                </a:extLst>
              </p:cNvPr>
              <p:cNvGraphicFramePr>
                <a:graphicFrameLocks noChangeAspect="1"/>
              </p:cNvGraphicFramePr>
              <p:nvPr/>
            </p:nvGraphicFramePr>
            <p:xfrm>
              <a:off x="7278161" y="3696551"/>
              <a:ext cx="1242375" cy="940176"/>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3"/>
                        <a:stretch>
                          <a:fillRect/>
                        </a:stretch>
                      </p166:blipFill>
                      <p166:spPr xmlns:p166="http://schemas.microsoft.com/office/powerpoint/2016/6/main">
                        <a:xfrm>
                          <a:off x="0" y="0"/>
                          <a:ext cx="1242375" cy="940176"/>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2E744E48-77BF-A44E-9EFC-29E464E1E373}"/>
                  </a:ext>
                </a:extLst>
              </p:cNvPr>
              <p:cNvPicPr>
                <a:picLocks noGrp="1" noRot="1" noChangeAspect="1" noMove="1" noResize="1" noEditPoints="1" noAdjustHandles="1" noChangeArrowheads="1" noChangeShapeType="1"/>
              </p:cNvPicPr>
              <p:nvPr/>
            </p:nvPicPr>
            <p:blipFill>
              <a:blip r:embed="rId4"/>
              <a:stretch>
                <a:fillRect/>
              </a:stretch>
            </p:blipFill>
            <p:spPr>
              <a:xfrm>
                <a:off x="7278161" y="3696551"/>
                <a:ext cx="1242375" cy="940176"/>
              </a:xfrm>
              <a:prstGeom prst="rect">
                <a:avLst/>
              </a:prstGeom>
            </p:spPr>
          </p:pic>
        </mc:Fallback>
      </mc:AlternateContent>
      <p:sp>
        <p:nvSpPr>
          <p:cNvPr id="7" name="Google Shape;129;p21">
            <a:extLst>
              <a:ext uri="{FF2B5EF4-FFF2-40B4-BE49-F238E27FC236}">
                <a16:creationId xmlns:a16="http://schemas.microsoft.com/office/drawing/2014/main" id="{742473AD-03A2-174D-8017-F071C347653E}"/>
              </a:ext>
            </a:extLst>
          </p:cNvPr>
          <p:cNvSpPr txBox="1">
            <a:spLocks/>
          </p:cNvSpPr>
          <p:nvPr/>
        </p:nvSpPr>
        <p:spPr>
          <a:xfrm>
            <a:off x="-5666260" y="1487176"/>
            <a:ext cx="6964361" cy="30048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0" indent="0" algn="just">
              <a:buSzPct val="100000"/>
              <a:buFont typeface="Tinos"/>
              <a:buNone/>
            </a:pPr>
            <a:r>
              <a:rPr lang="es-MX" sz="1200" b="1"/>
              <a:t>ESTRUCTURA EXTERNA</a:t>
            </a:r>
            <a:endParaRPr lang="es-MX" sz="1200"/>
          </a:p>
          <a:p>
            <a:pPr>
              <a:buSzPct val="100000"/>
            </a:pPr>
            <a:r>
              <a:rPr lang="es-MX" sz="1200"/>
              <a:t>La pared del zooide esta compuesta por: peritoneo, epidermis, una capa calcárea, quitinosa o gelatinosa y cutícula, constituyendo una cámara (zoecio) donde se aloja el polipidio. </a:t>
            </a:r>
          </a:p>
          <a:p>
            <a:pPr>
              <a:buSzPct val="100000"/>
            </a:pPr>
            <a:r>
              <a:rPr lang="es-MX" sz="1200"/>
              <a:t>El Cístido comprende la cubierta externa más las partes de la pared corporal asociadas (vivas y no vivas de cada zooide)</a:t>
            </a:r>
          </a:p>
          <a:p>
            <a:pPr>
              <a:buSzPct val="100000"/>
            </a:pPr>
            <a:r>
              <a:rPr lang="es-MX" sz="1200"/>
              <a:t>Polípido incluye al lofóforo y a las partes blandas que se pueden mover en alojamiento</a:t>
            </a:r>
          </a:p>
          <a:p>
            <a:pPr>
              <a:buSzPct val="100000"/>
            </a:pPr>
            <a:r>
              <a:rPr lang="es-MX" sz="1200"/>
              <a:t>La apertura del cístido contiene un opérculo. </a:t>
            </a:r>
          </a:p>
          <a:p>
            <a:pPr>
              <a:buSzPct val="100000"/>
            </a:pPr>
            <a:r>
              <a:rPr lang="es-MX" sz="1200"/>
              <a:t>Las paredes externas poseen una capa protectora de cutícula. </a:t>
            </a:r>
          </a:p>
          <a:p>
            <a:pPr>
              <a:buSzPct val="100000"/>
            </a:pPr>
            <a:r>
              <a:rPr lang="es-MX" sz="1200"/>
              <a:t>Algunas especies tienen partes extrazooidales que ayudan al esqueleto brindar sostenibilidad.</a:t>
            </a:r>
          </a:p>
          <a:p>
            <a:pPr>
              <a:buSzPct val="100000"/>
            </a:pPr>
            <a:r>
              <a:rPr lang="es-MX" sz="1200"/>
              <a:t>Pueden tener ornamentaciones como espinas protectoras, orquedades y protuberancias </a:t>
            </a:r>
          </a:p>
          <a:p>
            <a:pPr marL="63500" indent="0">
              <a:buSzPct val="100000"/>
              <a:buFont typeface="Tinos"/>
              <a:buNone/>
            </a:pPr>
            <a:endParaRPr lang="es-MX" dirty="0"/>
          </a:p>
        </p:txBody>
      </p:sp>
      <p:pic>
        <p:nvPicPr>
          <p:cNvPr id="10" name="Imagen 9">
            <a:extLst>
              <a:ext uri="{FF2B5EF4-FFF2-40B4-BE49-F238E27FC236}">
                <a16:creationId xmlns:a16="http://schemas.microsoft.com/office/drawing/2014/main" id="{F170A67C-69B6-5543-9FDC-6B53B85A95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3026" y="1419276"/>
            <a:ext cx="3138788" cy="30149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919313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FILOGENIA ECTOPROCTA </a:t>
            </a:r>
            <a:endParaRPr sz="3600" dirty="0"/>
          </a:p>
        </p:txBody>
      </p:sp>
      <p:sp>
        <p:nvSpPr>
          <p:cNvPr id="93" name="Google Shape;93;p17"/>
          <p:cNvSpPr txBox="1">
            <a:spLocks noGrp="1"/>
          </p:cNvSpPr>
          <p:nvPr>
            <p:ph type="body" idx="1"/>
          </p:nvPr>
        </p:nvSpPr>
        <p:spPr>
          <a:xfrm>
            <a:off x="4014052" y="1385319"/>
            <a:ext cx="4302885" cy="2716382"/>
          </a:xfrm>
          <a:prstGeom prst="rect">
            <a:avLst/>
          </a:prstGeom>
        </p:spPr>
        <p:txBody>
          <a:bodyPr spcFirstLastPara="1" wrap="square" lIns="91425" tIns="91425" rIns="91425" bIns="91425" anchor="t" anchorCtr="0">
            <a:noAutofit/>
          </a:bodyPr>
          <a:lstStyle/>
          <a:p>
            <a:pPr algn="just">
              <a:buSzPct val="100000"/>
            </a:pPr>
            <a:r>
              <a:rPr lang="es-MX" sz="1100" dirty="0"/>
              <a:t>La comunidad científica se encuentra con opiniones divididas para considerar a los ectoproctos como un grupo monofiletico, también sobre la cercanía que tiene con los filos relativamente más cercanos y si deberían pertenecer a los protostomos o deuterostomos </a:t>
            </a:r>
          </a:p>
          <a:p>
            <a:pPr algn="just">
              <a:buSzPct val="100000"/>
            </a:pPr>
            <a:r>
              <a:rPr lang="es-MX" sz="1100" dirty="0"/>
              <a:t>Los análisis de filogenia molecular en 1995 apuntan que los ectoproctos pertenecen al superfilo Lophotrochozoa (estrechamente relacionados con anélidos y moluscos) y que son organismos protostomados</a:t>
            </a:r>
          </a:p>
          <a:p>
            <a:pPr algn="just">
              <a:buSzPct val="100000"/>
            </a:pPr>
            <a:r>
              <a:rPr lang="es-MX" sz="1100" dirty="0"/>
              <a:t>En la actualidad se ha encontrado por estudios de ADN mitocondrial que Bryozoa puede estar relacionado con Chaetognatha</a:t>
            </a:r>
          </a:p>
        </p:txBody>
      </p:sp>
      <p:sp>
        <p:nvSpPr>
          <p:cNvPr id="94" name="Google Shape;94;p17"/>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36</a:t>
            </a:fld>
            <a:endParaRPr/>
          </a:p>
        </p:txBody>
      </p:sp>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C206FA41-99C4-5E45-BEEC-2ED6E64F453C}"/>
                  </a:ext>
                </a:extLst>
              </p:cNvPr>
              <p:cNvGraphicFramePr>
                <a:graphicFrameLocks noChangeAspect="1"/>
              </p:cNvGraphicFramePr>
              <p:nvPr>
                <p:extLst>
                  <p:ext uri="{D42A27DB-BD31-4B8C-83A1-F6EECF244321}">
                    <p14:modId xmlns:p14="http://schemas.microsoft.com/office/powerpoint/2010/main" val="2694644326"/>
                  </p:ext>
                </p:extLst>
              </p:nvPr>
            </p:nvGraphicFramePr>
            <p:xfrm>
              <a:off x="7278161" y="3696551"/>
              <a:ext cx="1242375" cy="940176"/>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3"/>
                        <a:stretch>
                          <a:fillRect/>
                        </a:stretch>
                      </p166:blipFill>
                      <p166:spPr xmlns:p166="http://schemas.microsoft.com/office/powerpoint/2016/6/main">
                        <a:xfrm>
                          <a:off x="0" y="0"/>
                          <a:ext cx="1242375" cy="940176"/>
                        </a:xfrm>
                        <a:prstGeom prst="rect">
                          <a:avLst/>
                        </a:prstGeom>
                      </p166:spPr>
                    </pslz:zmPr>
                  </pslz:sldZmObj>
                </pslz:sldZm>
              </a:graphicData>
            </a:graphic>
          </p:graphicFrame>
        </mc:Choice>
        <mc:Fallback xmlns="">
          <p:pic>
            <p:nvPicPr>
              <p:cNvPr id="10" name="Vista general de diapositiva 9">
                <a:extLst>
                  <a:ext uri="{FF2B5EF4-FFF2-40B4-BE49-F238E27FC236}">
                    <a16:creationId xmlns:a16="http://schemas.microsoft.com/office/drawing/2014/main" id="{C206FA41-99C4-5E45-BEEC-2ED6E64F453C}"/>
                  </a:ext>
                </a:extLst>
              </p:cNvPr>
              <p:cNvPicPr>
                <a:picLocks noGrp="1" noRot="1" noChangeAspect="1" noMove="1" noResize="1" noEditPoints="1" noAdjustHandles="1" noChangeArrowheads="1" noChangeShapeType="1"/>
              </p:cNvPicPr>
              <p:nvPr/>
            </p:nvPicPr>
            <p:blipFill>
              <a:blip r:embed="rId4"/>
              <a:stretch>
                <a:fillRect/>
              </a:stretch>
            </p:blipFill>
            <p:spPr>
              <a:xfrm>
                <a:off x="7278161" y="3696551"/>
                <a:ext cx="1242375" cy="940176"/>
              </a:xfrm>
              <a:prstGeom prst="rect">
                <a:avLst/>
              </a:prstGeom>
            </p:spPr>
          </p:pic>
        </mc:Fallback>
      </mc:AlternateContent>
      <p:pic>
        <p:nvPicPr>
          <p:cNvPr id="3" name="Imagen 2">
            <a:extLst>
              <a:ext uri="{FF2B5EF4-FFF2-40B4-BE49-F238E27FC236}">
                <a16:creationId xmlns:a16="http://schemas.microsoft.com/office/drawing/2014/main" id="{0C29242F-3F2D-C548-A73C-BD0B7A8DD869}"/>
              </a:ext>
            </a:extLst>
          </p:cNvPr>
          <p:cNvPicPr>
            <a:picLocks noChangeAspect="1"/>
          </p:cNvPicPr>
          <p:nvPr/>
        </p:nvPicPr>
        <p:blipFill>
          <a:blip r:embed="rId5"/>
          <a:stretch>
            <a:fillRect/>
          </a:stretch>
        </p:blipFill>
        <p:spPr>
          <a:xfrm>
            <a:off x="1378559" y="1419275"/>
            <a:ext cx="2604063" cy="27163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01616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7" name="Google Shape;86;p16">
            <a:extLst>
              <a:ext uri="{FF2B5EF4-FFF2-40B4-BE49-F238E27FC236}">
                <a16:creationId xmlns:a16="http://schemas.microsoft.com/office/drawing/2014/main" id="{6BD467BF-DB4B-894B-A48D-BF9A93D3AB33}"/>
              </a:ext>
            </a:extLst>
          </p:cNvPr>
          <p:cNvSpPr txBox="1">
            <a:spLocks/>
          </p:cNvSpPr>
          <p:nvPr/>
        </p:nvSpPr>
        <p:spPr>
          <a:xfrm>
            <a:off x="1453829" y="3337011"/>
            <a:ext cx="6912277" cy="12680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38100" indent="0" algn="ctr">
              <a:buNone/>
            </a:pPr>
            <a:r>
              <a:rPr lang="es-MX" sz="1700" dirty="0"/>
              <a:t>Los endoproctos son un filo de animales acuáticos de 0,5 mm a 5,0 mm. Presentan una corona tentacular ciliada y se distinguen de los lofoforados por la posición del ano que queda incluido en la corona tentacular. </a:t>
            </a:r>
            <a:endParaRPr lang="es-MX" sz="1700" dirty="0">
              <a:solidFill>
                <a:schemeClr val="tx1"/>
              </a:solidFill>
            </a:endParaRPr>
          </a:p>
        </p:txBody>
      </p:sp>
      <p:sp>
        <p:nvSpPr>
          <p:cNvPr id="10" name="Google Shape;56;p12">
            <a:extLst>
              <a:ext uri="{FF2B5EF4-FFF2-40B4-BE49-F238E27FC236}">
                <a16:creationId xmlns:a16="http://schemas.microsoft.com/office/drawing/2014/main" id="{86839C0E-30C4-ED40-BCC5-D5E1C9ECC02E}"/>
              </a:ext>
            </a:extLst>
          </p:cNvPr>
          <p:cNvSpPr txBox="1">
            <a:spLocks/>
          </p:cNvSpPr>
          <p:nvPr/>
        </p:nvSpPr>
        <p:spPr>
          <a:xfrm>
            <a:off x="1258957" y="381001"/>
            <a:ext cx="7189093"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5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PHYLUM ENDOPROCTA </a:t>
            </a:r>
          </a:p>
        </p:txBody>
      </p:sp>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555B0E5C-AEC5-E549-9B3F-38A96F7789AF}"/>
                  </a:ext>
                </a:extLst>
              </p:cNvPr>
              <p:cNvGraphicFramePr>
                <a:graphicFrameLocks noChangeAspect="1"/>
              </p:cNvGraphicFramePr>
              <p:nvPr>
                <p:extLst>
                  <p:ext uri="{D42A27DB-BD31-4B8C-83A1-F6EECF244321}">
                    <p14:modId xmlns:p14="http://schemas.microsoft.com/office/powerpoint/2010/main" val="1896024843"/>
                  </p:ext>
                </p:extLst>
              </p:nvPr>
            </p:nvGraphicFramePr>
            <p:xfrm>
              <a:off x="3251476" y="1076237"/>
              <a:ext cx="2871027" cy="2756186"/>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3"/>
                        <a:stretch>
                          <a:fillRect/>
                        </a:stretch>
                      </p166:blipFill>
                      <p166:spPr xmlns:p166="http://schemas.microsoft.com/office/powerpoint/2016/6/main">
                        <a:xfrm>
                          <a:off x="0" y="0"/>
                          <a:ext cx="2871027" cy="2756186"/>
                        </a:xfrm>
                        <a:prstGeom prst="rect">
                          <a:avLst/>
                        </a:prstGeom>
                      </p166:spPr>
                    </pslz:zmPr>
                  </pslz:sldZmObj>
                </pslz:sldZm>
              </a:graphicData>
            </a:graphic>
          </p:graphicFrame>
        </mc:Choice>
        <mc:Fallback xmlns="">
          <p:pic>
            <p:nvPicPr>
              <p:cNvPr id="5" name="Vista general de diapositiva 4">
                <a:hlinkClick r:id="rId4" action="ppaction://hlinksldjump"/>
                <a:extLst>
                  <a:ext uri="{FF2B5EF4-FFF2-40B4-BE49-F238E27FC236}">
                    <a16:creationId xmlns:a16="http://schemas.microsoft.com/office/drawing/2014/main" id="{555B0E5C-AEC5-E549-9B3F-38A96F7789AF}"/>
                  </a:ext>
                </a:extLst>
              </p:cNvPr>
              <p:cNvPicPr>
                <a:picLocks noGrp="1" noRot="1" noChangeAspect="1" noMove="1" noResize="1" noEditPoints="1" noAdjustHandles="1" noChangeArrowheads="1" noChangeShapeType="1"/>
              </p:cNvPicPr>
              <p:nvPr/>
            </p:nvPicPr>
            <p:blipFill>
              <a:blip r:embed="rId5"/>
              <a:stretch>
                <a:fillRect/>
              </a:stretch>
            </p:blipFill>
            <p:spPr>
              <a:xfrm>
                <a:off x="3251476" y="1076237"/>
                <a:ext cx="2871027" cy="2756186"/>
              </a:xfrm>
              <a:prstGeom prst="rect">
                <a:avLst/>
              </a:prstGeom>
            </p:spPr>
          </p:pic>
        </mc:Fallback>
      </mc:AlternateContent>
    </p:spTree>
    <p:extLst>
      <p:ext uri="{BB962C8B-B14F-4D97-AF65-F5344CB8AC3E}">
        <p14:creationId xmlns:p14="http://schemas.microsoft.com/office/powerpoint/2010/main" val="38705550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ENDOPROCTA</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617590" y="3942521"/>
            <a:ext cx="897107" cy="648511"/>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00281" y="1384347"/>
            <a:ext cx="3655423" cy="3267784"/>
          </a:xfrm>
          <a:prstGeom prst="rect">
            <a:avLst/>
          </a:prstGeom>
        </p:spPr>
        <p:txBody>
          <a:bodyPr spcFirstLastPara="1" wrap="square" lIns="91425" tIns="91425" rIns="91425" bIns="91425" anchor="t" anchorCtr="0">
            <a:noAutofit/>
          </a:bodyPr>
          <a:lstStyle/>
          <a:p>
            <a:pPr algn="just">
              <a:buSzPct val="100000"/>
            </a:pPr>
            <a:r>
              <a:rPr lang="es-MX" sz="1400" dirty="0"/>
              <a:t>Triblásticos</a:t>
            </a:r>
          </a:p>
          <a:p>
            <a:pPr algn="just">
              <a:buSzPct val="100000"/>
            </a:pPr>
            <a:r>
              <a:rPr lang="es-MX" sz="1400" dirty="0"/>
              <a:t>Pseudocelomados</a:t>
            </a:r>
          </a:p>
          <a:p>
            <a:pPr algn="just">
              <a:buSzPct val="100000"/>
            </a:pPr>
            <a:r>
              <a:rPr lang="es-MX" sz="1400" dirty="0"/>
              <a:t>Bilaterales</a:t>
            </a:r>
          </a:p>
          <a:p>
            <a:pPr algn="just">
              <a:buSzPct val="100000"/>
            </a:pPr>
            <a:r>
              <a:rPr lang="es-MX" sz="1400" dirty="0"/>
              <a:t>No segmentados</a:t>
            </a:r>
          </a:p>
          <a:p>
            <a:pPr algn="just">
              <a:buSzPct val="100000"/>
            </a:pPr>
            <a:r>
              <a:rPr lang="es-MX" sz="1400" dirty="0"/>
              <a:t>Son sésiles</a:t>
            </a:r>
          </a:p>
          <a:p>
            <a:pPr algn="just">
              <a:buSzPct val="100000"/>
            </a:pPr>
            <a:r>
              <a:rPr lang="es-MX" sz="1400" dirty="0"/>
              <a:t>Pueden ser solitarios o coloniales</a:t>
            </a:r>
          </a:p>
          <a:p>
            <a:pPr algn="just">
              <a:buSzPct val="100000"/>
            </a:pPr>
            <a:r>
              <a:rPr lang="es-MX" sz="1400" dirty="0"/>
              <a:t>Todos los géneros con excepción de uno (</a:t>
            </a:r>
            <a:r>
              <a:rPr lang="es-MX" sz="1400" i="1" dirty="0"/>
              <a:t>Urnatella</a:t>
            </a:r>
            <a:r>
              <a:rPr lang="es-MX" sz="1400" dirty="0"/>
              <a:t>) son marinos o salobres. Viven en aguas poco profundas</a:t>
            </a:r>
          </a:p>
          <a:p>
            <a:pPr marL="63500" indent="0" algn="just">
              <a:buSzPct val="100000"/>
              <a:buNone/>
            </a:pPr>
            <a:endParaRPr lang="es-MX" sz="1400" dirty="0"/>
          </a:p>
          <a:p>
            <a:pPr algn="just">
              <a:buSzPct val="100000"/>
            </a:pPr>
            <a:endParaRPr lang="es-MX" sz="1400" dirty="0"/>
          </a:p>
          <a:p>
            <a:pPr algn="just">
              <a:buSzPct val="100000"/>
            </a:pPr>
            <a:endParaRPr lang="es-MX" sz="1400" dirty="0"/>
          </a:p>
        </p:txBody>
      </p:sp>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AF2C75BE-E5E2-9E46-BCFE-1AAAA2DD4E5D}"/>
                  </a:ext>
                </a:extLst>
              </p:cNvPr>
              <p:cNvGraphicFramePr>
                <a:graphicFrameLocks noChangeAspect="1"/>
              </p:cNvGraphicFramePr>
              <p:nvPr>
                <p:extLst>
                  <p:ext uri="{D42A27DB-BD31-4B8C-83A1-F6EECF244321}">
                    <p14:modId xmlns:p14="http://schemas.microsoft.com/office/powerpoint/2010/main" val="796541299"/>
                  </p:ext>
                </p:extLst>
              </p:nvPr>
            </p:nvGraphicFramePr>
            <p:xfrm>
              <a:off x="7590942" y="3942520"/>
              <a:ext cx="739177" cy="709610"/>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4"/>
                        <a:stretch>
                          <a:fillRect/>
                        </a:stretch>
                      </p166:blipFill>
                      <p166:spPr xmlns:p166="http://schemas.microsoft.com/office/powerpoint/2016/6/main">
                        <a:xfrm>
                          <a:off x="0" y="0"/>
                          <a:ext cx="739177" cy="709610"/>
                        </a:xfrm>
                        <a:prstGeom prst="rect">
                          <a:avLst/>
                        </a:prstGeom>
                      </p166:spPr>
                    </pslz:zmPr>
                  </pslz:sldZmObj>
                </pslz:sldZm>
              </a:graphicData>
            </a:graphic>
          </p:graphicFrame>
        </mc:Choice>
        <mc:Fallback xmlns="">
          <p:pic>
            <p:nvPicPr>
              <p:cNvPr id="10" name="Vista general de diapositiva 9">
                <a:hlinkClick r:id="rId5" action="ppaction://hlinksldjump"/>
                <a:extLst>
                  <a:ext uri="{FF2B5EF4-FFF2-40B4-BE49-F238E27FC236}">
                    <a16:creationId xmlns:a16="http://schemas.microsoft.com/office/drawing/2014/main" id="{AF2C75BE-E5E2-9E46-BCFE-1AAAA2DD4E5D}"/>
                  </a:ext>
                </a:extLst>
              </p:cNvPr>
              <p:cNvPicPr>
                <a:picLocks noGrp="1" noRot="1" noChangeAspect="1" noMove="1" noResize="1" noEditPoints="1" noAdjustHandles="1" noChangeArrowheads="1" noChangeShapeType="1"/>
              </p:cNvPicPr>
              <p:nvPr/>
            </p:nvPicPr>
            <p:blipFill>
              <a:blip r:embed="rId6"/>
              <a:stretch>
                <a:fillRect/>
              </a:stretch>
            </p:blipFill>
            <p:spPr>
              <a:xfrm>
                <a:off x="7590942" y="3942520"/>
                <a:ext cx="739177" cy="709610"/>
              </a:xfrm>
              <a:prstGeom prst="rect">
                <a:avLst/>
              </a:prstGeom>
            </p:spPr>
          </p:pic>
        </mc:Fallback>
      </mc:AlternateContent>
      <p:pic>
        <p:nvPicPr>
          <p:cNvPr id="8" name="Picture 2" descr="Entoprocta - Wikipedia, la enciclopedia libre">
            <a:extLst>
              <a:ext uri="{FF2B5EF4-FFF2-40B4-BE49-F238E27FC236}">
                <a16:creationId xmlns:a16="http://schemas.microsoft.com/office/drawing/2014/main" id="{EC46753A-8C74-E946-90F4-09DD59544B0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5" b="24246"/>
          <a:stretch/>
        </p:blipFill>
        <p:spPr bwMode="auto">
          <a:xfrm>
            <a:off x="5465299" y="1477916"/>
            <a:ext cx="1214221" cy="12264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Entoprocta - Alchetron, The Free Social Encyclopedia">
            <a:extLst>
              <a:ext uri="{FF2B5EF4-FFF2-40B4-BE49-F238E27FC236}">
                <a16:creationId xmlns:a16="http://schemas.microsoft.com/office/drawing/2014/main" id="{56C7ED41-9EC5-3348-91E6-0C8C803FA3F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25846"/>
          <a:stretch/>
        </p:blipFill>
        <p:spPr bwMode="auto">
          <a:xfrm>
            <a:off x="6857927" y="1757213"/>
            <a:ext cx="1466029" cy="148084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ADW: Entoprocta: INFORMATION">
            <a:extLst>
              <a:ext uri="{FF2B5EF4-FFF2-40B4-BE49-F238E27FC236}">
                <a16:creationId xmlns:a16="http://schemas.microsoft.com/office/drawing/2014/main" id="{E69D7B03-EE39-AD4E-B69E-425B97CF589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4938" r="1" b="4939"/>
          <a:stretch/>
        </p:blipFill>
        <p:spPr bwMode="auto">
          <a:xfrm>
            <a:off x="5406606" y="2763047"/>
            <a:ext cx="1331609" cy="1165234"/>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27;p21">
            <a:extLst>
              <a:ext uri="{FF2B5EF4-FFF2-40B4-BE49-F238E27FC236}">
                <a16:creationId xmlns:a16="http://schemas.microsoft.com/office/drawing/2014/main" id="{07135B39-4297-A248-9C46-B1BD726DB16F}"/>
              </a:ext>
            </a:extLst>
          </p:cNvPr>
          <p:cNvSpPr/>
          <p:nvPr/>
        </p:nvSpPr>
        <p:spPr>
          <a:xfrm>
            <a:off x="5299023" y="1384347"/>
            <a:ext cx="3087974" cy="2558173"/>
          </a:xfrm>
          <a:prstGeom prst="rect">
            <a:avLst/>
          </a:prstGeom>
          <a:solidFill>
            <a:srgbClr val="000000">
              <a:alpha val="9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215789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 name="Google Shape;93;p17">
            <a:extLst>
              <a:ext uri="{FF2B5EF4-FFF2-40B4-BE49-F238E27FC236}">
                <a16:creationId xmlns:a16="http://schemas.microsoft.com/office/drawing/2014/main" id="{10F866F7-CE31-6A4C-A46D-52BF2C1A79A2}"/>
              </a:ext>
            </a:extLst>
          </p:cNvPr>
          <p:cNvSpPr txBox="1">
            <a:spLocks/>
          </p:cNvSpPr>
          <p:nvPr/>
        </p:nvSpPr>
        <p:spPr>
          <a:xfrm>
            <a:off x="4476103" y="1323248"/>
            <a:ext cx="3852765" cy="32677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lgn="just">
              <a:buFont typeface="Tinos"/>
              <a:buNone/>
            </a:pPr>
            <a:r>
              <a:rPr lang="es-MX" sz="1400" b="1" dirty="0">
                <a:solidFill>
                  <a:srgbClr val="373737"/>
                </a:solidFill>
              </a:rPr>
              <a:t>SISTEMA CIRCULATORIO </a:t>
            </a:r>
          </a:p>
          <a:p>
            <a:pPr marL="63500" indent="0" algn="just">
              <a:buFont typeface="Tinos"/>
              <a:buNone/>
            </a:pPr>
            <a:r>
              <a:rPr lang="es-MX" sz="1400" b="1" dirty="0">
                <a:solidFill>
                  <a:srgbClr val="373737"/>
                </a:solidFill>
              </a:rPr>
              <a:t>Y RESPIRATORIO</a:t>
            </a:r>
            <a:endParaRPr lang="es-MX" sz="1400" dirty="0"/>
          </a:p>
          <a:p>
            <a:pPr algn="just">
              <a:buSzPct val="100000"/>
            </a:pPr>
            <a:r>
              <a:rPr lang="es-MX" sz="1200" dirty="0"/>
              <a:t>Los endoproctos coloniales tienen un órgano llamado célula estrella y este situado cerca del punto de unión entre el cáliz y el pedúnculo. Funciona como corazón y bombea líquido del cáliz al pedúnculo.</a:t>
            </a:r>
          </a:p>
          <a:p>
            <a:pPr algn="just">
              <a:buSzPct val="100000"/>
            </a:pPr>
            <a:r>
              <a:rPr lang="es-MX" sz="1200" dirty="0"/>
              <a:t>El intercambio de gases se da sobre toda la superficie del cuerpo. Sobre todo, en la cara de los tentáculos, donde no hay cutícula.</a:t>
            </a:r>
          </a:p>
          <a:p>
            <a:pPr algn="just">
              <a:buSzPct val="100000"/>
            </a:pPr>
            <a:endParaRPr lang="es-MX" sz="1400" dirty="0"/>
          </a:p>
        </p:txBody>
      </p:sp>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ENDOPROCTA</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617590" y="3942521"/>
            <a:ext cx="897107" cy="648511"/>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556175" y="1318279"/>
            <a:ext cx="2919928" cy="3267784"/>
          </a:xfrm>
          <a:prstGeom prst="rect">
            <a:avLst/>
          </a:prstGeom>
        </p:spPr>
        <p:txBody>
          <a:bodyPr spcFirstLastPara="1" wrap="square" lIns="91425" tIns="91425" rIns="91425" bIns="91425" anchor="t" anchorCtr="0">
            <a:noAutofit/>
          </a:bodyPr>
          <a:lstStyle/>
          <a:p>
            <a:pPr marL="63500" indent="0">
              <a:buNone/>
            </a:pPr>
            <a:r>
              <a:rPr lang="es-MX" sz="1400" b="1" dirty="0">
                <a:solidFill>
                  <a:srgbClr val="373737"/>
                </a:solidFill>
              </a:rPr>
              <a:t>SISTEMA NERVIOSO</a:t>
            </a:r>
          </a:p>
          <a:p>
            <a:pPr algn="just">
              <a:buSzPct val="100000"/>
            </a:pPr>
            <a:r>
              <a:rPr lang="es-MX" sz="1200" dirty="0">
                <a:solidFill>
                  <a:srgbClr val="373737"/>
                </a:solidFill>
              </a:rPr>
              <a:t>Tiene un sistema nervioso muy reducido</a:t>
            </a:r>
          </a:p>
          <a:p>
            <a:pPr algn="just">
              <a:buSzPct val="100000"/>
            </a:pPr>
            <a:r>
              <a:rPr lang="es-MX" sz="1200" dirty="0">
                <a:solidFill>
                  <a:srgbClr val="373737"/>
                </a:solidFill>
              </a:rPr>
              <a:t>Posee una masa ganglionar situada entre el estomago y la superficie del vestíbulo, llamado ganglio subentérico</a:t>
            </a:r>
          </a:p>
          <a:p>
            <a:pPr algn="just">
              <a:buSzPct val="100000"/>
            </a:pPr>
            <a:r>
              <a:rPr lang="es-MX" sz="1200" dirty="0">
                <a:solidFill>
                  <a:srgbClr val="373737"/>
                </a:solidFill>
              </a:rPr>
              <a:t>Varios nervios conectados a la pared del cáliz y el pedúnculo</a:t>
            </a:r>
          </a:p>
          <a:p>
            <a:pPr algn="just">
              <a:buSzPct val="100000"/>
            </a:pPr>
            <a:r>
              <a:rPr lang="es-MX" sz="1200" dirty="0">
                <a:solidFill>
                  <a:srgbClr val="373737"/>
                </a:solidFill>
              </a:rPr>
              <a:t>Los tentáculos poseen receptores táctiles unicelulares</a:t>
            </a:r>
          </a:p>
          <a:p>
            <a:pPr algn="just">
              <a:buSzPct val="100000"/>
            </a:pPr>
            <a:endParaRPr lang="es-MX" sz="1400" dirty="0"/>
          </a:p>
          <a:p>
            <a:pPr algn="just">
              <a:buSzPct val="100000"/>
            </a:pPr>
            <a:endParaRPr lang="es-MX" sz="1400" dirty="0"/>
          </a:p>
        </p:txBody>
      </p:sp>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AF2C75BE-E5E2-9E46-BCFE-1AAAA2DD4E5D}"/>
                  </a:ext>
                </a:extLst>
              </p:cNvPr>
              <p:cNvGraphicFramePr>
                <a:graphicFrameLocks noChangeAspect="1"/>
              </p:cNvGraphicFramePr>
              <p:nvPr>
                <p:extLst>
                  <p:ext uri="{D42A27DB-BD31-4B8C-83A1-F6EECF244321}">
                    <p14:modId xmlns:p14="http://schemas.microsoft.com/office/powerpoint/2010/main" val="2894418585"/>
                  </p:ext>
                </p:extLst>
              </p:nvPr>
            </p:nvGraphicFramePr>
            <p:xfrm>
              <a:off x="7521481" y="3724225"/>
              <a:ext cx="966568" cy="927905"/>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4"/>
                        <a:stretch>
                          <a:fillRect/>
                        </a:stretch>
                      </p166:blipFill>
                      <p166:spPr xmlns:p166="http://schemas.microsoft.com/office/powerpoint/2016/6/main">
                        <a:xfrm>
                          <a:off x="0" y="0"/>
                          <a:ext cx="966568" cy="927905"/>
                        </a:xfrm>
                        <a:prstGeom prst="rect">
                          <a:avLst/>
                        </a:prstGeom>
                      </p166:spPr>
                    </pslz:zmPr>
                  </pslz:sldZmObj>
                </pslz:sldZm>
              </a:graphicData>
            </a:graphic>
          </p:graphicFrame>
        </mc:Choice>
        <mc:Fallback xmlns="">
          <p:pic>
            <p:nvPicPr>
              <p:cNvPr id="10" name="Vista general de diapositiva 9">
                <a:hlinkClick r:id="rId5" action="ppaction://hlinksldjump"/>
                <a:extLst>
                  <a:ext uri="{FF2B5EF4-FFF2-40B4-BE49-F238E27FC236}">
                    <a16:creationId xmlns:a16="http://schemas.microsoft.com/office/drawing/2014/main" id="{AF2C75BE-E5E2-9E46-BCFE-1AAAA2DD4E5D}"/>
                  </a:ext>
                </a:extLst>
              </p:cNvPr>
              <p:cNvPicPr>
                <a:picLocks noGrp="1" noRot="1" noChangeAspect="1" noMove="1" noResize="1" noEditPoints="1" noAdjustHandles="1" noChangeArrowheads="1" noChangeShapeType="1"/>
              </p:cNvPicPr>
              <p:nvPr/>
            </p:nvPicPr>
            <p:blipFill>
              <a:blip r:embed="rId6"/>
              <a:stretch>
                <a:fillRect/>
              </a:stretch>
            </p:blipFill>
            <p:spPr>
              <a:xfrm>
                <a:off x="7521481" y="3724225"/>
                <a:ext cx="966568" cy="927905"/>
              </a:xfrm>
              <a:prstGeom prst="rect">
                <a:avLst/>
              </a:prstGeom>
            </p:spPr>
          </p:pic>
        </mc:Fallback>
      </mc:AlternateContent>
      <p:pic>
        <p:nvPicPr>
          <p:cNvPr id="12" name="Picture 2" descr="Entoprocta - Alchetron, The Free Social Encyclopedia">
            <a:extLst>
              <a:ext uri="{FF2B5EF4-FFF2-40B4-BE49-F238E27FC236}">
                <a16:creationId xmlns:a16="http://schemas.microsoft.com/office/drawing/2014/main" id="{56C7ED41-9EC5-3348-91E6-0C8C803FA3F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25846"/>
          <a:stretch/>
        </p:blipFill>
        <p:spPr bwMode="auto">
          <a:xfrm>
            <a:off x="-786418" y="1831326"/>
            <a:ext cx="1466029" cy="1480847"/>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7">
            <a:extLst>
              <a:ext uri="{FF2B5EF4-FFF2-40B4-BE49-F238E27FC236}">
                <a16:creationId xmlns:a16="http://schemas.microsoft.com/office/drawing/2014/main" id="{5DCAED25-E313-E14B-B2DF-50183851D47A}"/>
              </a:ext>
            </a:extLst>
          </p:cNvPr>
          <p:cNvSpPr/>
          <p:nvPr/>
        </p:nvSpPr>
        <p:spPr>
          <a:xfrm>
            <a:off x="1641423" y="1470535"/>
            <a:ext cx="2834680" cy="2471985"/>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Rectángulo 12">
            <a:extLst>
              <a:ext uri="{FF2B5EF4-FFF2-40B4-BE49-F238E27FC236}">
                <a16:creationId xmlns:a16="http://schemas.microsoft.com/office/drawing/2014/main" id="{99C0F2D4-03F3-EA46-8296-385E010D4D22}"/>
              </a:ext>
            </a:extLst>
          </p:cNvPr>
          <p:cNvSpPr/>
          <p:nvPr/>
        </p:nvSpPr>
        <p:spPr>
          <a:xfrm>
            <a:off x="4561350" y="1470535"/>
            <a:ext cx="3767517" cy="2253690"/>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4447061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ENDOPROCTA</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617590" y="3942521"/>
            <a:ext cx="897107" cy="648511"/>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00281" y="1384347"/>
            <a:ext cx="4071129" cy="3267784"/>
          </a:xfrm>
          <a:prstGeom prst="rect">
            <a:avLst/>
          </a:prstGeom>
        </p:spPr>
        <p:txBody>
          <a:bodyPr spcFirstLastPara="1" wrap="square" lIns="91425" tIns="91425" rIns="91425" bIns="91425" anchor="t" anchorCtr="0">
            <a:noAutofit/>
          </a:bodyPr>
          <a:lstStyle/>
          <a:p>
            <a:pPr marL="63500" indent="0">
              <a:buNone/>
            </a:pPr>
            <a:r>
              <a:rPr lang="es-MX" sz="1400" b="1" dirty="0">
                <a:solidFill>
                  <a:srgbClr val="373737"/>
                </a:solidFill>
              </a:rPr>
              <a:t>ALIMENTACIÓN </a:t>
            </a:r>
          </a:p>
          <a:p>
            <a:pPr algn="just">
              <a:lnSpc>
                <a:spcPct val="90000"/>
              </a:lnSpc>
              <a:buSzPct val="100000"/>
            </a:pPr>
            <a:r>
              <a:rPr lang="en-US" sz="1200" dirty="0" err="1">
                <a:solidFill>
                  <a:schemeClr val="tx1"/>
                </a:solidFill>
              </a:rPr>
              <a:t>Suspensivoros</a:t>
            </a:r>
            <a:endParaRPr lang="en-US" sz="1200" dirty="0">
              <a:solidFill>
                <a:schemeClr val="tx1"/>
              </a:solidFill>
            </a:endParaRPr>
          </a:p>
          <a:p>
            <a:pPr algn="just">
              <a:lnSpc>
                <a:spcPct val="90000"/>
              </a:lnSpc>
              <a:buSzPct val="100000"/>
            </a:pPr>
            <a:r>
              <a:rPr lang="en-US" sz="1200" dirty="0">
                <a:solidFill>
                  <a:schemeClr val="tx1"/>
                </a:solidFill>
              </a:rPr>
              <a:t>Los </a:t>
            </a:r>
            <a:r>
              <a:rPr lang="en-US" sz="1200" dirty="0" err="1">
                <a:solidFill>
                  <a:schemeClr val="tx1"/>
                </a:solidFill>
              </a:rPr>
              <a:t>cilios</a:t>
            </a:r>
            <a:r>
              <a:rPr lang="en-US" sz="1200" dirty="0">
                <a:solidFill>
                  <a:schemeClr val="tx1"/>
                </a:solidFill>
              </a:rPr>
              <a:t> que </a:t>
            </a:r>
            <a:r>
              <a:rPr lang="en-US" sz="1200" dirty="0" err="1">
                <a:solidFill>
                  <a:schemeClr val="tx1"/>
                </a:solidFill>
              </a:rPr>
              <a:t>poseen</a:t>
            </a:r>
            <a:r>
              <a:rPr lang="en-US" sz="1200" dirty="0">
                <a:solidFill>
                  <a:schemeClr val="tx1"/>
                </a:solidFill>
              </a:rPr>
              <a:t> sus </a:t>
            </a:r>
            <a:r>
              <a:rPr lang="en-US" sz="1200" dirty="0" err="1">
                <a:solidFill>
                  <a:schemeClr val="tx1"/>
                </a:solidFill>
              </a:rPr>
              <a:t>tentáculos</a:t>
            </a:r>
            <a:r>
              <a:rPr lang="en-US" sz="1200" dirty="0">
                <a:solidFill>
                  <a:schemeClr val="tx1"/>
                </a:solidFill>
              </a:rPr>
              <a:t> </a:t>
            </a:r>
            <a:r>
              <a:rPr lang="en-US" sz="1200" dirty="0" err="1">
                <a:solidFill>
                  <a:schemeClr val="tx1"/>
                </a:solidFill>
              </a:rPr>
              <a:t>generan</a:t>
            </a:r>
            <a:r>
              <a:rPr lang="en-US" sz="1200" dirty="0">
                <a:solidFill>
                  <a:schemeClr val="tx1"/>
                </a:solidFill>
              </a:rPr>
              <a:t> </a:t>
            </a:r>
            <a:r>
              <a:rPr lang="en-US" sz="1200" dirty="0" err="1">
                <a:solidFill>
                  <a:schemeClr val="tx1"/>
                </a:solidFill>
              </a:rPr>
              <a:t>corrientes</a:t>
            </a:r>
            <a:r>
              <a:rPr lang="en-US" sz="1200" dirty="0">
                <a:solidFill>
                  <a:schemeClr val="tx1"/>
                </a:solidFill>
              </a:rPr>
              <a:t> para </a:t>
            </a:r>
            <a:r>
              <a:rPr lang="en-US" sz="1200" dirty="0" err="1">
                <a:solidFill>
                  <a:schemeClr val="tx1"/>
                </a:solidFill>
              </a:rPr>
              <a:t>capturar</a:t>
            </a:r>
            <a:r>
              <a:rPr lang="en-US" sz="1200" dirty="0">
                <a:solidFill>
                  <a:schemeClr val="tx1"/>
                </a:solidFill>
              </a:rPr>
              <a:t> </a:t>
            </a:r>
            <a:r>
              <a:rPr lang="en-US" sz="1200" dirty="0" err="1">
                <a:solidFill>
                  <a:schemeClr val="tx1"/>
                </a:solidFill>
              </a:rPr>
              <a:t>partículas</a:t>
            </a:r>
            <a:endParaRPr lang="en-US" sz="1200" dirty="0">
              <a:solidFill>
                <a:schemeClr val="tx1"/>
              </a:solidFill>
            </a:endParaRPr>
          </a:p>
          <a:p>
            <a:pPr algn="just">
              <a:lnSpc>
                <a:spcPct val="90000"/>
              </a:lnSpc>
              <a:buSzPct val="100000"/>
            </a:pPr>
            <a:r>
              <a:rPr lang="en-US" sz="1200" dirty="0">
                <a:solidFill>
                  <a:schemeClr val="tx1"/>
                </a:solidFill>
              </a:rPr>
              <a:t>Las </a:t>
            </a:r>
            <a:r>
              <a:rPr lang="en-US" sz="1200" dirty="0" err="1">
                <a:solidFill>
                  <a:schemeClr val="tx1"/>
                </a:solidFill>
              </a:rPr>
              <a:t>corrientes</a:t>
            </a:r>
            <a:r>
              <a:rPr lang="en-US" sz="1200" dirty="0">
                <a:solidFill>
                  <a:schemeClr val="tx1"/>
                </a:solidFill>
              </a:rPr>
              <a:t> de </a:t>
            </a:r>
            <a:r>
              <a:rPr lang="en-US" sz="1200" dirty="0" err="1">
                <a:solidFill>
                  <a:schemeClr val="tx1"/>
                </a:solidFill>
              </a:rPr>
              <a:t>agua</a:t>
            </a:r>
            <a:r>
              <a:rPr lang="en-US" sz="1200" dirty="0">
                <a:solidFill>
                  <a:schemeClr val="tx1"/>
                </a:solidFill>
              </a:rPr>
              <a:t> </a:t>
            </a:r>
            <a:r>
              <a:rPr lang="en-US" sz="1200" dirty="0" err="1">
                <a:solidFill>
                  <a:schemeClr val="tx1"/>
                </a:solidFill>
              </a:rPr>
              <a:t>pasan</a:t>
            </a:r>
            <a:r>
              <a:rPr lang="en-US" sz="1200" dirty="0">
                <a:solidFill>
                  <a:schemeClr val="tx1"/>
                </a:solidFill>
              </a:rPr>
              <a:t> del </a:t>
            </a:r>
            <a:r>
              <a:rPr lang="en-US" sz="1200" dirty="0" err="1">
                <a:solidFill>
                  <a:schemeClr val="tx1"/>
                </a:solidFill>
              </a:rPr>
              <a:t>lado</a:t>
            </a:r>
            <a:r>
              <a:rPr lang="en-US" sz="1200" dirty="0">
                <a:solidFill>
                  <a:schemeClr val="tx1"/>
                </a:solidFill>
              </a:rPr>
              <a:t> dorsal al ventral y los </a:t>
            </a:r>
            <a:r>
              <a:rPr lang="en-US" sz="1200" dirty="0" err="1">
                <a:solidFill>
                  <a:schemeClr val="tx1"/>
                </a:solidFill>
              </a:rPr>
              <a:t>alimentos</a:t>
            </a:r>
            <a:r>
              <a:rPr lang="en-US" sz="1200" dirty="0">
                <a:solidFill>
                  <a:schemeClr val="tx1"/>
                </a:solidFill>
              </a:rPr>
              <a:t> son </a:t>
            </a:r>
            <a:r>
              <a:rPr lang="en-US" sz="1200" dirty="0" err="1">
                <a:solidFill>
                  <a:schemeClr val="tx1"/>
                </a:solidFill>
              </a:rPr>
              <a:t>atrapados</a:t>
            </a:r>
            <a:r>
              <a:rPr lang="en-US" sz="1200" dirty="0">
                <a:solidFill>
                  <a:schemeClr val="tx1"/>
                </a:solidFill>
              </a:rPr>
              <a:t> por los </a:t>
            </a:r>
            <a:r>
              <a:rPr lang="en-US" sz="1200" dirty="0" err="1">
                <a:solidFill>
                  <a:schemeClr val="tx1"/>
                </a:solidFill>
              </a:rPr>
              <a:t>cilios</a:t>
            </a:r>
            <a:r>
              <a:rPr lang="en-US" sz="1200" dirty="0">
                <a:solidFill>
                  <a:schemeClr val="tx1"/>
                </a:solidFill>
              </a:rPr>
              <a:t> </a:t>
            </a:r>
            <a:r>
              <a:rPr lang="en-US" sz="1200" dirty="0" err="1">
                <a:solidFill>
                  <a:schemeClr val="tx1"/>
                </a:solidFill>
              </a:rPr>
              <a:t>laterales</a:t>
            </a:r>
            <a:endParaRPr lang="en-US" sz="1200" dirty="0">
              <a:solidFill>
                <a:schemeClr val="tx1"/>
              </a:solidFill>
            </a:endParaRPr>
          </a:p>
          <a:p>
            <a:pPr algn="just">
              <a:buSzPct val="100000"/>
            </a:pPr>
            <a:r>
              <a:rPr lang="es-MX" sz="1200" dirty="0">
                <a:solidFill>
                  <a:schemeClr val="tx1"/>
                </a:solidFill>
              </a:rPr>
              <a:t>Los alimentos son transportados hasta una cinta de moco, que se van desplazando por acción del vestíbulo hacia unos surcos alimentarios ciliados del vestíbulo, en la base de la corona tentacular</a:t>
            </a:r>
          </a:p>
          <a:p>
            <a:pPr algn="just">
              <a:buSzPct val="100000"/>
            </a:pPr>
            <a:r>
              <a:rPr lang="es-MX" sz="1200" dirty="0">
                <a:solidFill>
                  <a:schemeClr val="tx1"/>
                </a:solidFill>
              </a:rPr>
              <a:t>Las bandas ciliadas de los surcos conducen el alimento hasta la boca</a:t>
            </a:r>
          </a:p>
          <a:p>
            <a:pPr algn="just">
              <a:buSzPct val="100000"/>
            </a:pPr>
            <a:endParaRPr lang="es-MX" sz="1400" dirty="0"/>
          </a:p>
        </p:txBody>
      </p:sp>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AF2C75BE-E5E2-9E46-BCFE-1AAAA2DD4E5D}"/>
                  </a:ext>
                </a:extLst>
              </p:cNvPr>
              <p:cNvGraphicFramePr>
                <a:graphicFrameLocks noChangeAspect="1"/>
              </p:cNvGraphicFramePr>
              <p:nvPr/>
            </p:nvGraphicFramePr>
            <p:xfrm>
              <a:off x="7521481" y="3724225"/>
              <a:ext cx="966568" cy="927905"/>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4"/>
                        <a:stretch>
                          <a:fillRect/>
                        </a:stretch>
                      </p166:blipFill>
                      <p166:spPr xmlns:p166="http://schemas.microsoft.com/office/powerpoint/2016/6/main">
                        <a:xfrm>
                          <a:off x="0" y="0"/>
                          <a:ext cx="966568" cy="927905"/>
                        </a:xfrm>
                        <a:prstGeom prst="rect">
                          <a:avLst/>
                        </a:prstGeom>
                      </p166:spPr>
                    </pslz:zmPr>
                  </pslz:sldZmObj>
                </pslz:sldZm>
              </a:graphicData>
            </a:graphic>
          </p:graphicFrame>
        </mc:Choice>
        <mc:Fallback xmlns="">
          <p:pic>
            <p:nvPicPr>
              <p:cNvPr id="10" name="Vista general de diapositiva 9">
                <a:hlinkClick r:id="rId5" action="ppaction://hlinksldjump"/>
                <a:extLst>
                  <a:ext uri="{FF2B5EF4-FFF2-40B4-BE49-F238E27FC236}">
                    <a16:creationId xmlns:a16="http://schemas.microsoft.com/office/drawing/2014/main" id="{AF2C75BE-E5E2-9E46-BCFE-1AAAA2DD4E5D}"/>
                  </a:ext>
                </a:extLst>
              </p:cNvPr>
              <p:cNvPicPr>
                <a:picLocks noGrp="1" noRot="1" noChangeAspect="1" noMove="1" noResize="1" noEditPoints="1" noAdjustHandles="1" noChangeArrowheads="1" noChangeShapeType="1"/>
              </p:cNvPicPr>
              <p:nvPr/>
            </p:nvPicPr>
            <p:blipFill>
              <a:blip r:embed="rId6"/>
              <a:stretch>
                <a:fillRect/>
              </a:stretch>
            </p:blipFill>
            <p:spPr>
              <a:xfrm>
                <a:off x="7521481" y="3724225"/>
                <a:ext cx="966568" cy="927905"/>
              </a:xfrm>
              <a:prstGeom prst="rect">
                <a:avLst/>
              </a:prstGeom>
            </p:spPr>
          </p:pic>
        </mc:Fallback>
      </mc:AlternateContent>
      <p:pic>
        <p:nvPicPr>
          <p:cNvPr id="8" name="Imagen 7">
            <a:extLst>
              <a:ext uri="{FF2B5EF4-FFF2-40B4-BE49-F238E27FC236}">
                <a16:creationId xmlns:a16="http://schemas.microsoft.com/office/drawing/2014/main" id="{9DB9C6C5-41F0-534B-8AF1-E8CA440A2562}"/>
              </a:ext>
            </a:extLst>
          </p:cNvPr>
          <p:cNvPicPr>
            <a:picLocks noChangeAspect="1"/>
          </p:cNvPicPr>
          <p:nvPr/>
        </p:nvPicPr>
        <p:blipFill rotWithShape="1">
          <a:blip r:embed="rId7"/>
          <a:srcRect l="16375" t="52002" r="52595" b="5537"/>
          <a:stretch/>
        </p:blipFill>
        <p:spPr>
          <a:xfrm>
            <a:off x="5727949" y="1505368"/>
            <a:ext cx="2445026" cy="2205558"/>
          </a:xfrm>
          <a:prstGeom prst="rect">
            <a:avLst/>
          </a:prstGeom>
          <a:ln w="57150" cmpd="thickThin">
            <a:solidFill>
              <a:schemeClr val="tx1">
                <a:lumMod val="50000"/>
                <a:lumOff val="50000"/>
              </a:schemeClr>
            </a:solidFill>
            <a:miter lim="800000"/>
          </a:ln>
        </p:spPr>
      </p:pic>
      <p:sp>
        <p:nvSpPr>
          <p:cNvPr id="12" name="Google Shape;93;p17">
            <a:extLst>
              <a:ext uri="{FF2B5EF4-FFF2-40B4-BE49-F238E27FC236}">
                <a16:creationId xmlns:a16="http://schemas.microsoft.com/office/drawing/2014/main" id="{678BAF3C-2D35-4E4A-87C3-74738A4CAC42}"/>
              </a:ext>
            </a:extLst>
          </p:cNvPr>
          <p:cNvSpPr txBox="1">
            <a:spLocks/>
          </p:cNvSpPr>
          <p:nvPr/>
        </p:nvSpPr>
        <p:spPr>
          <a:xfrm>
            <a:off x="-3068197" y="1505368"/>
            <a:ext cx="3852765" cy="32677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lgn="just">
              <a:buFont typeface="Tinos"/>
              <a:buNone/>
            </a:pPr>
            <a:r>
              <a:rPr lang="es-MX" sz="1400" b="1" dirty="0">
                <a:solidFill>
                  <a:srgbClr val="373737"/>
                </a:solidFill>
              </a:rPr>
              <a:t>SISTEMA CIRCULATORIO </a:t>
            </a:r>
          </a:p>
          <a:p>
            <a:pPr marL="63500" indent="0" algn="just">
              <a:buFont typeface="Tinos"/>
              <a:buNone/>
            </a:pPr>
            <a:r>
              <a:rPr lang="es-MX" sz="1400" b="1" dirty="0">
                <a:solidFill>
                  <a:srgbClr val="373737"/>
                </a:solidFill>
              </a:rPr>
              <a:t>Y RESPIRATORIO</a:t>
            </a:r>
            <a:endParaRPr lang="es-MX" sz="1400" dirty="0"/>
          </a:p>
          <a:p>
            <a:pPr algn="just">
              <a:buSzPct val="100000"/>
            </a:pPr>
            <a:r>
              <a:rPr lang="es-MX" sz="1200" dirty="0"/>
              <a:t>Los endoproctos coloniales tienen un órgano llamado célula estrella y este situado cerca del punto de unión entre el cáliz y el pedúnculo. Funciona como corazón y bombea líquido del cáliz al pedúnculo.</a:t>
            </a:r>
          </a:p>
          <a:p>
            <a:pPr algn="just">
              <a:buSzPct val="100000"/>
            </a:pPr>
            <a:r>
              <a:rPr lang="es-MX" sz="1200" dirty="0"/>
              <a:t>El intercambio de gases se da sobre toda la superficie del cuerpo. Sobre todo, en la cara de los tentáculos, donde no hay cutícula.</a:t>
            </a:r>
          </a:p>
          <a:p>
            <a:pPr algn="just">
              <a:buSzPct val="100000"/>
            </a:pPr>
            <a:endParaRPr lang="es-MX" sz="1400" dirty="0"/>
          </a:p>
        </p:txBody>
      </p:sp>
      <p:sp>
        <p:nvSpPr>
          <p:cNvPr id="13" name="Rectángulo 12">
            <a:extLst>
              <a:ext uri="{FF2B5EF4-FFF2-40B4-BE49-F238E27FC236}">
                <a16:creationId xmlns:a16="http://schemas.microsoft.com/office/drawing/2014/main" id="{93CF8735-7374-7C46-B965-24D9CC2EE67E}"/>
              </a:ext>
            </a:extLst>
          </p:cNvPr>
          <p:cNvSpPr/>
          <p:nvPr/>
        </p:nvSpPr>
        <p:spPr>
          <a:xfrm>
            <a:off x="-2982950" y="1652655"/>
            <a:ext cx="3767517" cy="2253690"/>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551139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ENDOPROCTA</a:t>
            </a:r>
            <a:endParaRPr sz="3000" dirty="0"/>
          </a:p>
        </p:txBody>
      </p:sp>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797845" y="1286911"/>
            <a:ext cx="3321296" cy="3267784"/>
          </a:xfrm>
          <a:prstGeom prst="rect">
            <a:avLst/>
          </a:prstGeom>
        </p:spPr>
        <p:txBody>
          <a:bodyPr spcFirstLastPara="1" wrap="square" lIns="91425" tIns="91425" rIns="91425" bIns="91425" anchor="t" anchorCtr="0">
            <a:noAutofit/>
          </a:bodyPr>
          <a:lstStyle/>
          <a:p>
            <a:pPr marL="63500" indent="0">
              <a:buNone/>
            </a:pPr>
            <a:r>
              <a:rPr lang="es-MX" sz="1400" b="1" dirty="0">
                <a:solidFill>
                  <a:srgbClr val="373737"/>
                </a:solidFill>
              </a:rPr>
              <a:t>REPRODUCCIÓN</a:t>
            </a:r>
          </a:p>
          <a:p>
            <a:pPr algn="just">
              <a:lnSpc>
                <a:spcPct val="90000"/>
              </a:lnSpc>
              <a:buSzPct val="100000"/>
            </a:pPr>
            <a:r>
              <a:rPr lang="en-US" sz="1200" dirty="0"/>
              <a:t>La </a:t>
            </a:r>
            <a:r>
              <a:rPr lang="en-US" sz="1200" dirty="0" err="1"/>
              <a:t>reproducción</a:t>
            </a:r>
            <a:r>
              <a:rPr lang="en-US" sz="1200" dirty="0"/>
              <a:t> asexual es </a:t>
            </a:r>
            <a:r>
              <a:rPr lang="en-US" sz="1200" dirty="0" err="1"/>
              <a:t>común</a:t>
            </a:r>
            <a:r>
              <a:rPr lang="en-US" sz="1200" dirty="0"/>
              <a:t> </a:t>
            </a:r>
            <a:r>
              <a:rPr lang="en-US" sz="1200" dirty="0" err="1"/>
              <a:t>en</a:t>
            </a:r>
            <a:r>
              <a:rPr lang="en-US" sz="1200" dirty="0"/>
              <a:t> </a:t>
            </a:r>
            <a:r>
              <a:rPr lang="en-US" sz="1200" dirty="0" err="1"/>
              <a:t>especies</a:t>
            </a:r>
            <a:r>
              <a:rPr lang="en-US" sz="1200" dirty="0"/>
              <a:t> </a:t>
            </a:r>
            <a:r>
              <a:rPr lang="en-US" sz="1200" dirty="0" err="1"/>
              <a:t>coloniales</a:t>
            </a:r>
            <a:r>
              <a:rPr lang="en-US" sz="1200" dirty="0"/>
              <a:t> (</a:t>
            </a:r>
            <a:r>
              <a:rPr lang="en-US" sz="1200" dirty="0" err="1"/>
              <a:t>gemación</a:t>
            </a:r>
            <a:r>
              <a:rPr lang="en-US" sz="1200" dirty="0"/>
              <a:t>) y </a:t>
            </a:r>
            <a:r>
              <a:rPr lang="en-US" sz="1200" dirty="0" err="1"/>
              <a:t>solitarias</a:t>
            </a:r>
            <a:endParaRPr lang="en-US" sz="1200" dirty="0"/>
          </a:p>
          <a:p>
            <a:pPr algn="just">
              <a:lnSpc>
                <a:spcPct val="90000"/>
              </a:lnSpc>
              <a:buSzPct val="100000"/>
            </a:pPr>
            <a:r>
              <a:rPr lang="en-US" sz="1200" dirty="0"/>
              <a:t>Hay </a:t>
            </a:r>
            <a:r>
              <a:rPr lang="en-US" sz="1200" dirty="0" err="1"/>
              <a:t>especies</a:t>
            </a:r>
            <a:r>
              <a:rPr lang="en-US" sz="1200" dirty="0"/>
              <a:t> </a:t>
            </a:r>
            <a:r>
              <a:rPr lang="en-US" sz="1200" dirty="0" err="1"/>
              <a:t>hermafroditas</a:t>
            </a:r>
            <a:r>
              <a:rPr lang="en-US" sz="1200" dirty="0"/>
              <a:t> por lo que un  </a:t>
            </a:r>
            <a:r>
              <a:rPr lang="en-US" sz="1200" dirty="0" err="1"/>
              <a:t>individuo</a:t>
            </a:r>
            <a:r>
              <a:rPr lang="en-US" sz="1200" dirty="0"/>
              <a:t> </a:t>
            </a:r>
            <a:r>
              <a:rPr lang="en-US" sz="1200" dirty="0" err="1"/>
              <a:t>puede</a:t>
            </a:r>
            <a:r>
              <a:rPr lang="en-US" sz="1200" dirty="0"/>
              <a:t> </a:t>
            </a:r>
            <a:r>
              <a:rPr lang="en-US" sz="1200" dirty="0" err="1"/>
              <a:t>generar</a:t>
            </a:r>
            <a:r>
              <a:rPr lang="en-US" sz="1200" dirty="0"/>
              <a:t> </a:t>
            </a:r>
            <a:r>
              <a:rPr lang="en-US" sz="1200" dirty="0" err="1"/>
              <a:t>gametos</a:t>
            </a:r>
            <a:r>
              <a:rPr lang="en-US" sz="1200" dirty="0"/>
              <a:t> </a:t>
            </a:r>
            <a:r>
              <a:rPr lang="en-US" sz="1200" dirty="0" err="1"/>
              <a:t>masculinos</a:t>
            </a:r>
            <a:r>
              <a:rPr lang="en-US" sz="1200" dirty="0"/>
              <a:t> y </a:t>
            </a:r>
            <a:r>
              <a:rPr lang="en-US" sz="1200" dirty="0" err="1"/>
              <a:t>femeninos</a:t>
            </a:r>
            <a:r>
              <a:rPr lang="en-US" sz="1200" dirty="0"/>
              <a:t>, </a:t>
            </a:r>
            <a:r>
              <a:rPr lang="en-US" sz="1200" dirty="0" err="1"/>
              <a:t>pero</a:t>
            </a:r>
            <a:r>
              <a:rPr lang="en-US" sz="1200" dirty="0"/>
              <a:t>, </a:t>
            </a:r>
            <a:r>
              <a:rPr lang="en-US" sz="1200" dirty="0" err="1"/>
              <a:t>también</a:t>
            </a:r>
            <a:r>
              <a:rPr lang="en-US" sz="1200" dirty="0"/>
              <a:t> hay </a:t>
            </a:r>
            <a:r>
              <a:rPr lang="en-US" sz="1200" dirty="0" err="1"/>
              <a:t>especies</a:t>
            </a:r>
            <a:r>
              <a:rPr lang="en-US" sz="1200" dirty="0"/>
              <a:t> </a:t>
            </a:r>
            <a:r>
              <a:rPr lang="en-US" sz="1200" dirty="0" err="1"/>
              <a:t>dioicas</a:t>
            </a:r>
            <a:endParaRPr lang="en-US" sz="1200" dirty="0"/>
          </a:p>
          <a:p>
            <a:pPr algn="just">
              <a:lnSpc>
                <a:spcPct val="90000"/>
              </a:lnSpc>
              <a:buSzPct val="100000"/>
            </a:pPr>
            <a:r>
              <a:rPr lang="en-US" sz="1200" dirty="0"/>
              <a:t>La </a:t>
            </a:r>
            <a:r>
              <a:rPr lang="en-US" sz="1200" dirty="0" err="1"/>
              <a:t>fertilización</a:t>
            </a:r>
            <a:r>
              <a:rPr lang="en-US" sz="1200" dirty="0"/>
              <a:t> es interna. Parece que los </a:t>
            </a:r>
            <a:r>
              <a:rPr lang="en-US" sz="1200" dirty="0" err="1"/>
              <a:t>espermatozoides</a:t>
            </a:r>
            <a:r>
              <a:rPr lang="en-US" sz="1200" dirty="0"/>
              <a:t> son </a:t>
            </a:r>
            <a:r>
              <a:rPr lang="en-US" sz="1200" dirty="0" err="1"/>
              <a:t>dispersos</a:t>
            </a:r>
            <a:r>
              <a:rPr lang="en-US" sz="1200" dirty="0"/>
              <a:t> </a:t>
            </a:r>
            <a:r>
              <a:rPr lang="en-US" sz="1200" dirty="0" err="1"/>
              <a:t>en</a:t>
            </a:r>
            <a:r>
              <a:rPr lang="en-US" sz="1200" dirty="0"/>
              <a:t> el </a:t>
            </a:r>
            <a:r>
              <a:rPr lang="en-US" sz="1200" dirty="0" err="1"/>
              <a:t>agua</a:t>
            </a:r>
            <a:r>
              <a:rPr lang="en-US" sz="1200" dirty="0"/>
              <a:t> y </a:t>
            </a:r>
            <a:r>
              <a:rPr lang="en-US" sz="1200" dirty="0" err="1"/>
              <a:t>entonces</a:t>
            </a:r>
            <a:r>
              <a:rPr lang="en-US" sz="1200" dirty="0"/>
              <a:t>, </a:t>
            </a:r>
            <a:r>
              <a:rPr lang="en-US" sz="1200" dirty="0" err="1"/>
              <a:t>entran</a:t>
            </a:r>
            <a:r>
              <a:rPr lang="en-US" sz="1200" dirty="0"/>
              <a:t> a los </a:t>
            </a:r>
            <a:r>
              <a:rPr lang="en-US" sz="1200" dirty="0" err="1"/>
              <a:t>órganos</a:t>
            </a:r>
            <a:r>
              <a:rPr lang="en-US" sz="1200" dirty="0"/>
              <a:t> </a:t>
            </a:r>
            <a:r>
              <a:rPr lang="en-US" sz="1200" dirty="0" err="1"/>
              <a:t>femeninos</a:t>
            </a:r>
            <a:r>
              <a:rPr lang="en-US" sz="1200" dirty="0"/>
              <a:t> y la </a:t>
            </a:r>
            <a:r>
              <a:rPr lang="en-US" sz="1200" dirty="0" err="1"/>
              <a:t>fecundación</a:t>
            </a:r>
            <a:r>
              <a:rPr lang="en-US" sz="1200" dirty="0"/>
              <a:t> se produce </a:t>
            </a:r>
            <a:r>
              <a:rPr lang="en-US" sz="1200" dirty="0" err="1"/>
              <a:t>en</a:t>
            </a:r>
            <a:r>
              <a:rPr lang="en-US" sz="1200" dirty="0"/>
              <a:t> los </a:t>
            </a:r>
            <a:r>
              <a:rPr lang="en-US" sz="1200" dirty="0" err="1"/>
              <a:t>ovarios</a:t>
            </a:r>
            <a:r>
              <a:rPr lang="en-US" sz="1200" dirty="0"/>
              <a:t> o </a:t>
            </a:r>
            <a:r>
              <a:rPr lang="en-US" sz="1200" dirty="0" err="1"/>
              <a:t>en</a:t>
            </a:r>
            <a:r>
              <a:rPr lang="en-US" sz="1200" dirty="0"/>
              <a:t> los </a:t>
            </a:r>
            <a:r>
              <a:rPr lang="en-US" sz="1200" dirty="0" err="1"/>
              <a:t>oviductos</a:t>
            </a:r>
            <a:endParaRPr lang="en-US" sz="1200" dirty="0"/>
          </a:p>
          <a:p>
            <a:pPr marL="63500" indent="0" algn="just">
              <a:buSzPct val="100000"/>
              <a:buNone/>
            </a:pPr>
            <a:endParaRPr lang="es-MX" sz="1400" dirty="0"/>
          </a:p>
        </p:txBody>
      </p:sp>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AF2C75BE-E5E2-9E46-BCFE-1AAAA2DD4E5D}"/>
                  </a:ext>
                </a:extLst>
              </p:cNvPr>
              <p:cNvGraphicFramePr>
                <a:graphicFrameLocks noChangeAspect="1"/>
              </p:cNvGraphicFramePr>
              <p:nvPr/>
            </p:nvGraphicFramePr>
            <p:xfrm>
              <a:off x="7521481" y="3724225"/>
              <a:ext cx="966568" cy="927905"/>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3"/>
                        <a:stretch>
                          <a:fillRect/>
                        </a:stretch>
                      </p166:blipFill>
                      <p166:spPr xmlns:p166="http://schemas.microsoft.com/office/powerpoint/2016/6/main">
                        <a:xfrm>
                          <a:off x="0" y="0"/>
                          <a:ext cx="966568" cy="927905"/>
                        </a:xfrm>
                        <a:prstGeom prst="rect">
                          <a:avLst/>
                        </a:prstGeom>
                      </p166:spPr>
                    </pslz:zmPr>
                  </pslz:sldZmObj>
                </pslz:sldZm>
              </a:graphicData>
            </a:graphic>
          </p:graphicFrame>
        </mc:Choice>
        <mc:Fallback xmlns="">
          <p:pic>
            <p:nvPicPr>
              <p:cNvPr id="10" name="Vista general de diapositiva 9">
                <a:hlinkClick r:id="rId5" action="ppaction://hlinksldjump"/>
                <a:extLst>
                  <a:ext uri="{FF2B5EF4-FFF2-40B4-BE49-F238E27FC236}">
                    <a16:creationId xmlns:a16="http://schemas.microsoft.com/office/drawing/2014/main" id="{AF2C75BE-E5E2-9E46-BCFE-1AAAA2DD4E5D}"/>
                  </a:ext>
                </a:extLst>
              </p:cNvPr>
              <p:cNvPicPr>
                <a:picLocks noGrp="1" noRot="1" noChangeAspect="1" noMove="1" noResize="1" noEditPoints="1" noAdjustHandles="1" noChangeArrowheads="1" noChangeShapeType="1"/>
              </p:cNvPicPr>
              <p:nvPr/>
            </p:nvPicPr>
            <p:blipFill>
              <a:blip r:embed="rId4"/>
              <a:stretch>
                <a:fillRect/>
              </a:stretch>
            </p:blipFill>
            <p:spPr>
              <a:xfrm>
                <a:off x="7521481" y="3724225"/>
                <a:ext cx="966568" cy="927905"/>
              </a:xfrm>
              <a:prstGeom prst="rect">
                <a:avLst/>
              </a:prstGeom>
            </p:spPr>
          </p:pic>
        </mc:Fallback>
      </mc:AlternateContent>
      <p:pic>
        <p:nvPicPr>
          <p:cNvPr id="8" name="Imagen 7">
            <a:extLst>
              <a:ext uri="{FF2B5EF4-FFF2-40B4-BE49-F238E27FC236}">
                <a16:creationId xmlns:a16="http://schemas.microsoft.com/office/drawing/2014/main" id="{9DB9C6C5-41F0-534B-8AF1-E8CA440A2562}"/>
              </a:ext>
            </a:extLst>
          </p:cNvPr>
          <p:cNvPicPr>
            <a:picLocks noChangeAspect="1"/>
          </p:cNvPicPr>
          <p:nvPr/>
        </p:nvPicPr>
        <p:blipFill rotWithShape="1">
          <a:blip r:embed="rId6"/>
          <a:srcRect l="16375" t="52002" r="52595" b="5537"/>
          <a:stretch/>
        </p:blipFill>
        <p:spPr>
          <a:xfrm>
            <a:off x="-1606093" y="1584928"/>
            <a:ext cx="2445026" cy="2205558"/>
          </a:xfrm>
          <a:prstGeom prst="rect">
            <a:avLst/>
          </a:prstGeom>
          <a:ln w="57150" cmpd="thickThin">
            <a:solidFill>
              <a:schemeClr val="tx1">
                <a:lumMod val="50000"/>
                <a:lumOff val="50000"/>
              </a:schemeClr>
            </a:solidFill>
            <a:miter lim="800000"/>
          </a:ln>
        </p:spPr>
      </p:pic>
      <p:pic>
        <p:nvPicPr>
          <p:cNvPr id="12" name="Imagen 11">
            <a:extLst>
              <a:ext uri="{FF2B5EF4-FFF2-40B4-BE49-F238E27FC236}">
                <a16:creationId xmlns:a16="http://schemas.microsoft.com/office/drawing/2014/main" id="{E5654E6B-6821-4240-901F-B6F95FA23740}"/>
              </a:ext>
            </a:extLst>
          </p:cNvPr>
          <p:cNvPicPr>
            <a:picLocks noChangeAspect="1"/>
          </p:cNvPicPr>
          <p:nvPr/>
        </p:nvPicPr>
        <p:blipFill rotWithShape="1">
          <a:blip r:embed="rId7"/>
          <a:srcRect l="31375" t="51778" r="53750" b="30658"/>
          <a:stretch/>
        </p:blipFill>
        <p:spPr>
          <a:xfrm>
            <a:off x="5531833" y="1497110"/>
            <a:ext cx="1792571" cy="1190597"/>
          </a:xfrm>
          <a:prstGeom prst="rect">
            <a:avLst/>
          </a:prstGeom>
          <a:ln w="57150" cmpd="thickThin">
            <a:noFill/>
            <a:miter lim="800000"/>
          </a:ln>
        </p:spPr>
      </p:pic>
      <p:pic>
        <p:nvPicPr>
          <p:cNvPr id="13" name="Imagen 12">
            <a:extLst>
              <a:ext uri="{FF2B5EF4-FFF2-40B4-BE49-F238E27FC236}">
                <a16:creationId xmlns:a16="http://schemas.microsoft.com/office/drawing/2014/main" id="{7E71F802-C017-274C-9E96-A32F06852654}"/>
              </a:ext>
            </a:extLst>
          </p:cNvPr>
          <p:cNvPicPr>
            <a:picLocks noChangeAspect="1"/>
          </p:cNvPicPr>
          <p:nvPr/>
        </p:nvPicPr>
        <p:blipFill rotWithShape="1">
          <a:blip r:embed="rId7"/>
          <a:srcRect l="53625" t="51778" r="32904" b="29101"/>
          <a:stretch/>
        </p:blipFill>
        <p:spPr>
          <a:xfrm>
            <a:off x="6449870" y="2571750"/>
            <a:ext cx="1792570" cy="1187403"/>
          </a:xfrm>
          <a:prstGeom prst="rect">
            <a:avLst/>
          </a:prstGeom>
          <a:ln w="57150" cmpd="thickThin">
            <a:noFill/>
            <a:miter lim="800000"/>
          </a:ln>
        </p:spPr>
      </p:pic>
      <p:sp>
        <p:nvSpPr>
          <p:cNvPr id="9" name="Google Shape;127;p21">
            <a:extLst>
              <a:ext uri="{FF2B5EF4-FFF2-40B4-BE49-F238E27FC236}">
                <a16:creationId xmlns:a16="http://schemas.microsoft.com/office/drawing/2014/main" id="{8839624C-9E23-9741-8124-21D9FCE07E72}"/>
              </a:ext>
            </a:extLst>
          </p:cNvPr>
          <p:cNvSpPr/>
          <p:nvPr/>
        </p:nvSpPr>
        <p:spPr>
          <a:xfrm>
            <a:off x="5418943" y="1419275"/>
            <a:ext cx="2938073" cy="2371211"/>
          </a:xfrm>
          <a:prstGeom prst="rect">
            <a:avLst/>
          </a:prstGeom>
          <a:solidFill>
            <a:srgbClr val="000000">
              <a:alpha val="9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082757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ENDOPROCTA</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617959" y="3944389"/>
            <a:ext cx="888449" cy="642252"/>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556175" y="1288648"/>
            <a:ext cx="3765400" cy="2786367"/>
          </a:xfrm>
          <a:prstGeom prst="rect">
            <a:avLst/>
          </a:prstGeom>
        </p:spPr>
        <p:txBody>
          <a:bodyPr spcFirstLastPara="1" wrap="square" lIns="91425" tIns="91425" rIns="91425" bIns="91425" anchor="t" anchorCtr="0">
            <a:noAutofit/>
          </a:bodyPr>
          <a:lstStyle/>
          <a:p>
            <a:pPr marL="63500" indent="0" algn="just">
              <a:buSzPct val="100000"/>
              <a:buNone/>
            </a:pPr>
            <a:endParaRPr lang="es-MX" sz="1400" dirty="0"/>
          </a:p>
          <a:p>
            <a:pPr algn="just">
              <a:buSzPct val="100000"/>
            </a:pPr>
            <a:r>
              <a:rPr lang="es-MX" sz="1200" dirty="0"/>
              <a:t>Su cuerpo consiste en cabeza, tórax y abdomen </a:t>
            </a:r>
          </a:p>
          <a:p>
            <a:pPr algn="just">
              <a:buSzPct val="100000"/>
            </a:pPr>
            <a:r>
              <a:rPr lang="es-MX" sz="1200" dirty="0"/>
              <a:t>Formado por un cáliz del que sale una corona de tentáculos ciliados</a:t>
            </a:r>
          </a:p>
          <a:p>
            <a:pPr algn="just">
              <a:buSzPct val="100000"/>
            </a:pPr>
            <a:r>
              <a:rPr lang="es-MX" sz="1200" dirty="0"/>
              <a:t>Tienen el ano y la boca en la superficie del cuerpo</a:t>
            </a:r>
          </a:p>
          <a:p>
            <a:pPr algn="just">
              <a:buSzPct val="100000"/>
            </a:pPr>
            <a:r>
              <a:rPr lang="es-MX" sz="1200" dirty="0"/>
              <a:t>El ano este situado en el ápice de una papila y es llamado cono anal</a:t>
            </a:r>
          </a:p>
          <a:p>
            <a:pPr algn="just">
              <a:buSzPct val="100000"/>
            </a:pPr>
            <a:r>
              <a:rPr lang="es-MX" sz="1200" dirty="0"/>
              <a:t>Cada cáliz esta sostenido por un pedúnculo, que en las formas solitarias se fija directamente en el sustrato</a:t>
            </a:r>
          </a:p>
          <a:p>
            <a:pPr marL="285750" indent="-285750" algn="just"/>
            <a:endParaRPr lang="es-MX" sz="1200" dirty="0"/>
          </a:p>
          <a:p>
            <a:pPr marL="520700" lvl="1" indent="0">
              <a:buNone/>
            </a:pPr>
            <a:endParaRPr lang="en" sz="1300" dirty="0"/>
          </a:p>
        </p:txBody>
      </p:sp>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DF84750D-34E1-A34D-A2D5-D754470A8069}"/>
                  </a:ext>
                </a:extLst>
              </p:cNvPr>
              <p:cNvGraphicFramePr>
                <a:graphicFrameLocks noChangeAspect="1"/>
              </p:cNvGraphicFramePr>
              <p:nvPr>
                <p:extLst>
                  <p:ext uri="{D42A27DB-BD31-4B8C-83A1-F6EECF244321}">
                    <p14:modId xmlns:p14="http://schemas.microsoft.com/office/powerpoint/2010/main" val="4258348591"/>
                  </p:ext>
                </p:extLst>
              </p:nvPr>
            </p:nvGraphicFramePr>
            <p:xfrm>
              <a:off x="7600994" y="3884272"/>
              <a:ext cx="794258" cy="762487"/>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4"/>
                        <a:stretch>
                          <a:fillRect/>
                        </a:stretch>
                      </p166:blipFill>
                      <p166:spPr xmlns:p166="http://schemas.microsoft.com/office/powerpoint/2016/6/main">
                        <a:xfrm>
                          <a:off x="0" y="0"/>
                          <a:ext cx="794258" cy="762487"/>
                        </a:xfrm>
                        <a:prstGeom prst="rect">
                          <a:avLst/>
                        </a:prstGeom>
                      </p166:spPr>
                    </pslz:zmPr>
                  </pslz:sldZmObj>
                </pslz:sldZm>
              </a:graphicData>
            </a:graphic>
          </p:graphicFrame>
        </mc:Choice>
        <mc:Fallback xmlns="">
          <p:pic>
            <p:nvPicPr>
              <p:cNvPr id="8" name="Vista general de diapositiva 7">
                <a:hlinkClick r:id="rId6" action="ppaction://hlinksldjump"/>
                <a:extLst>
                  <a:ext uri="{FF2B5EF4-FFF2-40B4-BE49-F238E27FC236}">
                    <a16:creationId xmlns:a16="http://schemas.microsoft.com/office/drawing/2014/main" id="{DF84750D-34E1-A34D-A2D5-D754470A8069}"/>
                  </a:ext>
                </a:extLst>
              </p:cNvPr>
              <p:cNvPicPr>
                <a:picLocks noGrp="1" noRot="1" noChangeAspect="1" noMove="1" noResize="1" noEditPoints="1" noAdjustHandles="1" noChangeArrowheads="1" noChangeShapeType="1"/>
              </p:cNvPicPr>
              <p:nvPr/>
            </p:nvPicPr>
            <p:blipFill>
              <a:blip r:embed="rId5"/>
              <a:stretch>
                <a:fillRect/>
              </a:stretch>
            </p:blipFill>
            <p:spPr>
              <a:xfrm>
                <a:off x="7600994" y="3884272"/>
                <a:ext cx="794258" cy="762487"/>
              </a:xfrm>
              <a:prstGeom prst="rect">
                <a:avLst/>
              </a:prstGeom>
            </p:spPr>
          </p:pic>
        </mc:Fallback>
      </mc:AlternateContent>
      <p:pic>
        <p:nvPicPr>
          <p:cNvPr id="10" name="Marcador de contenido 5">
            <a:extLst>
              <a:ext uri="{FF2B5EF4-FFF2-40B4-BE49-F238E27FC236}">
                <a16:creationId xmlns:a16="http://schemas.microsoft.com/office/drawing/2014/main" id="{0B22FB05-1D5A-7B47-9912-F01F520734DA}"/>
              </a:ext>
            </a:extLst>
          </p:cNvPr>
          <p:cNvPicPr>
            <a:picLocks noChangeAspect="1"/>
          </p:cNvPicPr>
          <p:nvPr/>
        </p:nvPicPr>
        <p:blipFill rotWithShape="1">
          <a:blip r:embed="rId7"/>
          <a:srcRect l="29598" t="11110" r="31406" b="7588"/>
          <a:stretch/>
        </p:blipFill>
        <p:spPr>
          <a:xfrm>
            <a:off x="5580471" y="1521923"/>
            <a:ext cx="2478555" cy="2319818"/>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2785920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ENDOPROCTA</a:t>
            </a:r>
            <a:endParaRPr sz="3000" dirty="0"/>
          </a:p>
        </p:txBody>
      </p:sp>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713571" y="1327269"/>
            <a:ext cx="2559452" cy="2786367"/>
          </a:xfrm>
          <a:prstGeom prst="rect">
            <a:avLst/>
          </a:prstGeom>
        </p:spPr>
        <p:txBody>
          <a:bodyPr spcFirstLastPara="1" wrap="square" lIns="91425" tIns="91425" rIns="91425" bIns="91425" anchor="t" anchorCtr="0">
            <a:noAutofit/>
          </a:bodyPr>
          <a:lstStyle/>
          <a:p>
            <a:pPr marL="63500" indent="0" algn="just">
              <a:buSzPct val="100000"/>
              <a:buNone/>
            </a:pPr>
            <a:endParaRPr lang="es-MX" sz="1400" dirty="0"/>
          </a:p>
          <a:p>
            <a:pPr algn="just">
              <a:buSzPct val="100000"/>
            </a:pPr>
            <a:r>
              <a:rPr lang="es-MX" sz="1200" dirty="0"/>
              <a:t>El cáliz este cubierto por una cutícula delgada que no se extiende hacia la parte ciliada de los tentáculos ni por el vestíbulo</a:t>
            </a:r>
          </a:p>
          <a:p>
            <a:pPr algn="just">
              <a:buSzPct val="100000"/>
            </a:pPr>
            <a:r>
              <a:rPr lang="es-MX" sz="1200" dirty="0"/>
              <a:t>La epidermis es celular y estas células son cubicas</a:t>
            </a:r>
          </a:p>
          <a:p>
            <a:pPr algn="just">
              <a:buSzPct val="100000"/>
            </a:pPr>
            <a:r>
              <a:rPr lang="es-MX" sz="1200" dirty="0"/>
              <a:t>Tienen varios fascículos de músculos subdérmicos</a:t>
            </a:r>
          </a:p>
          <a:p>
            <a:pPr marL="520700" lvl="1" indent="0">
              <a:buNone/>
            </a:pPr>
            <a:endParaRPr lang="en" sz="1300" dirty="0"/>
          </a:p>
        </p:txBody>
      </p:sp>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DF84750D-34E1-A34D-A2D5-D754470A8069}"/>
                  </a:ext>
                </a:extLst>
              </p:cNvPr>
              <p:cNvGraphicFramePr>
                <a:graphicFrameLocks noChangeAspect="1"/>
              </p:cNvGraphicFramePr>
              <p:nvPr/>
            </p:nvGraphicFramePr>
            <p:xfrm>
              <a:off x="7600994" y="3884272"/>
              <a:ext cx="794258" cy="762487"/>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3"/>
                        <a:stretch>
                          <a:fillRect/>
                        </a:stretch>
                      </p166:blipFill>
                      <p166:spPr xmlns:p166="http://schemas.microsoft.com/office/powerpoint/2016/6/main">
                        <a:xfrm>
                          <a:off x="0" y="0"/>
                          <a:ext cx="794258" cy="762487"/>
                        </a:xfrm>
                        <a:prstGeom prst="rect">
                          <a:avLst/>
                        </a:prstGeom>
                      </p166:spPr>
                    </pslz:zmPr>
                  </pslz:sldZmObj>
                </pslz:sldZm>
              </a:graphicData>
            </a:graphic>
          </p:graphicFrame>
        </mc:Choice>
        <mc:Fallback xmlns="">
          <p:pic>
            <p:nvPicPr>
              <p:cNvPr id="8" name="Vista general de diapositiva 7">
                <a:hlinkClick r:id="rId4" action="ppaction://hlinksldjump"/>
                <a:extLst>
                  <a:ext uri="{FF2B5EF4-FFF2-40B4-BE49-F238E27FC236}">
                    <a16:creationId xmlns:a16="http://schemas.microsoft.com/office/drawing/2014/main" id="{DF84750D-34E1-A34D-A2D5-D754470A8069}"/>
                  </a:ext>
                </a:extLst>
              </p:cNvPr>
              <p:cNvPicPr>
                <a:picLocks noGrp="1" noRot="1" noChangeAspect="1" noMove="1" noResize="1" noEditPoints="1" noAdjustHandles="1" noChangeArrowheads="1" noChangeShapeType="1"/>
              </p:cNvPicPr>
              <p:nvPr/>
            </p:nvPicPr>
            <p:blipFill>
              <a:blip r:embed="rId5"/>
              <a:stretch>
                <a:fillRect/>
              </a:stretch>
            </p:blipFill>
            <p:spPr>
              <a:xfrm>
                <a:off x="7600994" y="3884272"/>
                <a:ext cx="794258" cy="762487"/>
              </a:xfrm>
              <a:prstGeom prst="rect">
                <a:avLst/>
              </a:prstGeom>
            </p:spPr>
          </p:pic>
        </mc:Fallback>
      </mc:AlternateContent>
      <p:pic>
        <p:nvPicPr>
          <p:cNvPr id="10" name="Marcador de contenido 5">
            <a:extLst>
              <a:ext uri="{FF2B5EF4-FFF2-40B4-BE49-F238E27FC236}">
                <a16:creationId xmlns:a16="http://schemas.microsoft.com/office/drawing/2014/main" id="{0B22FB05-1D5A-7B47-9912-F01F520734DA}"/>
              </a:ext>
            </a:extLst>
          </p:cNvPr>
          <p:cNvPicPr>
            <a:picLocks noChangeAspect="1"/>
          </p:cNvPicPr>
          <p:nvPr/>
        </p:nvPicPr>
        <p:blipFill rotWithShape="1">
          <a:blip r:embed="rId6"/>
          <a:srcRect l="29598" t="11110" r="31406" b="7588"/>
          <a:stretch/>
        </p:blipFill>
        <p:spPr>
          <a:xfrm>
            <a:off x="-1729807" y="1564454"/>
            <a:ext cx="2478555" cy="2319818"/>
          </a:xfrm>
          <a:prstGeom prst="rect">
            <a:avLst/>
          </a:prstGeom>
          <a:ln w="57150" cmpd="thickThin">
            <a:solidFill>
              <a:schemeClr val="tx1">
                <a:lumMod val="50000"/>
                <a:lumOff val="50000"/>
              </a:schemeClr>
            </a:solidFill>
            <a:miter lim="800000"/>
          </a:ln>
        </p:spPr>
      </p:pic>
      <p:pic>
        <p:nvPicPr>
          <p:cNvPr id="9" name="Imagen 8">
            <a:extLst>
              <a:ext uri="{FF2B5EF4-FFF2-40B4-BE49-F238E27FC236}">
                <a16:creationId xmlns:a16="http://schemas.microsoft.com/office/drawing/2014/main" id="{0AB501B4-6D68-CC44-9968-464FF8E37FF4}"/>
              </a:ext>
            </a:extLst>
          </p:cNvPr>
          <p:cNvPicPr>
            <a:picLocks noChangeAspect="1"/>
          </p:cNvPicPr>
          <p:nvPr/>
        </p:nvPicPr>
        <p:blipFill rotWithShape="1">
          <a:blip r:embed="rId7"/>
          <a:srcRect l="29874" t="33325" r="30000" b="30879"/>
          <a:stretch/>
        </p:blipFill>
        <p:spPr>
          <a:xfrm>
            <a:off x="4654446" y="1819725"/>
            <a:ext cx="3589986" cy="1801456"/>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35208752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FILOGENIA ENDOPROCTA </a:t>
            </a:r>
            <a:endParaRPr sz="3600" dirty="0"/>
          </a:p>
        </p:txBody>
      </p:sp>
      <p:sp>
        <p:nvSpPr>
          <p:cNvPr id="93" name="Google Shape;93;p17"/>
          <p:cNvSpPr txBox="1">
            <a:spLocks noGrp="1"/>
          </p:cNvSpPr>
          <p:nvPr>
            <p:ph type="body" idx="1"/>
          </p:nvPr>
        </p:nvSpPr>
        <p:spPr>
          <a:xfrm>
            <a:off x="5652052" y="1391154"/>
            <a:ext cx="2703444" cy="2955372"/>
          </a:xfrm>
          <a:prstGeom prst="rect">
            <a:avLst/>
          </a:prstGeom>
        </p:spPr>
        <p:txBody>
          <a:bodyPr spcFirstLastPara="1" wrap="square" lIns="91425" tIns="91425" rIns="91425" bIns="91425" anchor="t" anchorCtr="0">
            <a:noAutofit/>
          </a:bodyPr>
          <a:lstStyle/>
          <a:p>
            <a:pPr algn="just">
              <a:buSzPct val="100000"/>
            </a:pPr>
            <a:r>
              <a:rPr lang="en-US" sz="1200" dirty="0"/>
              <a:t>El </a:t>
            </a:r>
            <a:r>
              <a:rPr lang="en-US" sz="1200" dirty="0" err="1"/>
              <a:t>endoprocto</a:t>
            </a:r>
            <a:r>
              <a:rPr lang="en-US" sz="1200" dirty="0"/>
              <a:t> ancestral era un </a:t>
            </a:r>
            <a:r>
              <a:rPr lang="en-US" sz="1200" dirty="0" err="1"/>
              <a:t>organismo</a:t>
            </a:r>
            <a:r>
              <a:rPr lang="en-US" sz="1200" dirty="0"/>
              <a:t> </a:t>
            </a:r>
            <a:r>
              <a:rPr lang="en-US" sz="1200" dirty="0" err="1"/>
              <a:t>solitario</a:t>
            </a:r>
            <a:r>
              <a:rPr lang="en-US" sz="1200" dirty="0"/>
              <a:t>, </a:t>
            </a:r>
            <a:r>
              <a:rPr lang="en-US" sz="1200" dirty="0" err="1"/>
              <a:t>marino</a:t>
            </a:r>
            <a:r>
              <a:rPr lang="en-US" sz="1200" dirty="0"/>
              <a:t>, con un </a:t>
            </a:r>
            <a:r>
              <a:rPr lang="en-US" sz="1200" dirty="0" err="1"/>
              <a:t>estilo</a:t>
            </a:r>
            <a:r>
              <a:rPr lang="en-US" sz="1200" dirty="0"/>
              <a:t> de </a:t>
            </a:r>
            <a:r>
              <a:rPr lang="en-US" sz="1200" dirty="0" err="1"/>
              <a:t>vida</a:t>
            </a:r>
            <a:r>
              <a:rPr lang="en-US" sz="1200" dirty="0"/>
              <a:t> </a:t>
            </a:r>
            <a:r>
              <a:rPr lang="en-US" sz="1200" dirty="0" err="1"/>
              <a:t>epizoico</a:t>
            </a:r>
            <a:endParaRPr lang="en-US" sz="1200" dirty="0"/>
          </a:p>
          <a:p>
            <a:pPr algn="just">
              <a:buSzPct val="100000"/>
            </a:pPr>
            <a:r>
              <a:rPr lang="en-US" sz="1200" dirty="0"/>
              <a:t>El </a:t>
            </a:r>
            <a:r>
              <a:rPr lang="en-US" sz="1200" dirty="0" err="1"/>
              <a:t>plano</a:t>
            </a:r>
            <a:r>
              <a:rPr lang="en-US" sz="1200" dirty="0"/>
              <a:t> </a:t>
            </a:r>
            <a:r>
              <a:rPr lang="en-US" sz="1200" dirty="0" err="1"/>
              <a:t>basico</a:t>
            </a:r>
            <a:r>
              <a:rPr lang="en-US" sz="1200" dirty="0"/>
              <a:t> de la </a:t>
            </a:r>
            <a:r>
              <a:rPr lang="en-US" sz="1200" dirty="0" err="1"/>
              <a:t>etapa</a:t>
            </a:r>
            <a:r>
              <a:rPr lang="en-US" sz="1200" dirty="0"/>
              <a:t> </a:t>
            </a:r>
            <a:r>
              <a:rPr lang="en-US" sz="1200" dirty="0" err="1"/>
              <a:t>adulta</a:t>
            </a:r>
            <a:r>
              <a:rPr lang="en-US" sz="1200" dirty="0"/>
              <a:t> </a:t>
            </a:r>
            <a:r>
              <a:rPr lang="en-US" sz="1200" dirty="0" err="1"/>
              <a:t>probablemente</a:t>
            </a:r>
            <a:r>
              <a:rPr lang="en-US" sz="1200" dirty="0"/>
              <a:t> </a:t>
            </a:r>
            <a:r>
              <a:rPr lang="en-US" sz="1200" dirty="0" err="1"/>
              <a:t>incluía</a:t>
            </a:r>
            <a:r>
              <a:rPr lang="en-US" sz="1200" dirty="0"/>
              <a:t> un </a:t>
            </a:r>
            <a:r>
              <a:rPr lang="en-US" sz="1200" dirty="0" err="1"/>
              <a:t>sistema</a:t>
            </a:r>
            <a:r>
              <a:rPr lang="en-US" sz="1200" dirty="0"/>
              <a:t> </a:t>
            </a:r>
            <a:r>
              <a:rPr lang="en-US" sz="1200" dirty="0" err="1"/>
              <a:t>nervioso</a:t>
            </a:r>
            <a:r>
              <a:rPr lang="en-US" sz="1200" dirty="0"/>
              <a:t> </a:t>
            </a:r>
            <a:r>
              <a:rPr lang="en-US" sz="1200" dirty="0" err="1"/>
              <a:t>centralizado</a:t>
            </a:r>
            <a:r>
              <a:rPr lang="en-US" sz="1200" dirty="0"/>
              <a:t> </a:t>
            </a:r>
            <a:r>
              <a:rPr lang="en-US" sz="1200" dirty="0" err="1"/>
              <a:t>bilobulado</a:t>
            </a:r>
            <a:endParaRPr lang="en-US" sz="1200" dirty="0"/>
          </a:p>
          <a:p>
            <a:pPr algn="just">
              <a:buSzPct val="100000"/>
            </a:pPr>
            <a:r>
              <a:rPr lang="en-US" sz="1200" dirty="0"/>
              <a:t>La larva era </a:t>
            </a:r>
            <a:r>
              <a:rPr lang="en-US" sz="1200" dirty="0" err="1"/>
              <a:t>supuestamente</a:t>
            </a:r>
            <a:r>
              <a:rPr lang="en-US" sz="1200" dirty="0"/>
              <a:t> </a:t>
            </a:r>
            <a:r>
              <a:rPr lang="en-US" sz="1200" dirty="0" err="1"/>
              <a:t>planctonica</a:t>
            </a:r>
            <a:r>
              <a:rPr lang="en-US" sz="1200" dirty="0"/>
              <a:t>, con un </a:t>
            </a:r>
            <a:r>
              <a:rPr lang="en-US" sz="1200" dirty="0" err="1"/>
              <a:t>intestino</a:t>
            </a:r>
            <a:r>
              <a:rPr lang="en-US" sz="1200" dirty="0"/>
              <a:t> y una </a:t>
            </a:r>
            <a:r>
              <a:rPr lang="en-US" sz="1200" dirty="0" err="1"/>
              <a:t>célula</a:t>
            </a:r>
            <a:r>
              <a:rPr lang="en-US" sz="1200" dirty="0"/>
              <a:t> </a:t>
            </a:r>
            <a:r>
              <a:rPr lang="en-US" sz="1200" dirty="0" err="1"/>
              <a:t>rastrera</a:t>
            </a:r>
            <a:r>
              <a:rPr lang="en-US" sz="1200" dirty="0"/>
              <a:t> </a:t>
            </a:r>
            <a:r>
              <a:rPr lang="en-US" sz="1200" dirty="0" err="1"/>
              <a:t>ciliada</a:t>
            </a:r>
            <a:endParaRPr lang="en-US" sz="1200" dirty="0"/>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6747A737-CB04-3F4C-B8E2-1A5F752628D8}"/>
                  </a:ext>
                </a:extLst>
              </p:cNvPr>
              <p:cNvGraphicFramePr>
                <a:graphicFrameLocks noChangeAspect="1"/>
              </p:cNvGraphicFramePr>
              <p:nvPr>
                <p:extLst>
                  <p:ext uri="{D42A27DB-BD31-4B8C-83A1-F6EECF244321}">
                    <p14:modId xmlns:p14="http://schemas.microsoft.com/office/powerpoint/2010/main" val="612729977"/>
                  </p:ext>
                </p:extLst>
              </p:nvPr>
            </p:nvGraphicFramePr>
            <p:xfrm>
              <a:off x="7372791" y="3604591"/>
              <a:ext cx="1095379" cy="1051564"/>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3"/>
                        <a:stretch>
                          <a:fillRect/>
                        </a:stretch>
                      </p166:blipFill>
                      <p166:spPr xmlns:p166="http://schemas.microsoft.com/office/powerpoint/2016/6/main">
                        <a:xfrm>
                          <a:off x="0" y="0"/>
                          <a:ext cx="1095379" cy="1051564"/>
                        </a:xfrm>
                        <a:prstGeom prst="rect">
                          <a:avLst/>
                        </a:prstGeom>
                      </p166:spPr>
                    </pslz:zmPr>
                  </pslz:sldZmObj>
                </pslz:sldZm>
              </a:graphicData>
            </a:graphic>
          </p:graphicFrame>
        </mc:Choice>
        <mc:Fallback xmlns="">
          <p:pic>
            <p:nvPicPr>
              <p:cNvPr id="6" name="Vista general de diapositiva 5">
                <a:hlinkClick r:id="rId5" action="ppaction://hlinksldjump"/>
                <a:extLst>
                  <a:ext uri="{FF2B5EF4-FFF2-40B4-BE49-F238E27FC236}">
                    <a16:creationId xmlns:a16="http://schemas.microsoft.com/office/drawing/2014/main" id="{6747A737-CB04-3F4C-B8E2-1A5F752628D8}"/>
                  </a:ext>
                </a:extLst>
              </p:cNvPr>
              <p:cNvPicPr>
                <a:picLocks noGrp="1" noRot="1" noChangeAspect="1" noMove="1" noResize="1" noEditPoints="1" noAdjustHandles="1" noChangeArrowheads="1" noChangeShapeType="1"/>
              </p:cNvPicPr>
              <p:nvPr/>
            </p:nvPicPr>
            <p:blipFill>
              <a:blip r:embed="rId4"/>
              <a:stretch>
                <a:fillRect/>
              </a:stretch>
            </p:blipFill>
            <p:spPr>
              <a:xfrm>
                <a:off x="7372791" y="3604591"/>
                <a:ext cx="1095379" cy="1051564"/>
              </a:xfrm>
              <a:prstGeom prst="rect">
                <a:avLst/>
              </a:prstGeom>
            </p:spPr>
          </p:pic>
        </mc:Fallback>
      </mc:AlternateContent>
      <p:pic>
        <p:nvPicPr>
          <p:cNvPr id="7" name="Picture 2" descr="El hilo de la Zoología | Mediavida">
            <a:extLst>
              <a:ext uri="{FF2B5EF4-FFF2-40B4-BE49-F238E27FC236}">
                <a16:creationId xmlns:a16="http://schemas.microsoft.com/office/drawing/2014/main" id="{E99BC1E2-AE1F-7843-8128-96FF772CD089}"/>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610139" y="1496874"/>
            <a:ext cx="4041913" cy="2927251"/>
          </a:xfrm>
          <a:prstGeom prst="rect">
            <a:avLst/>
          </a:prstGeom>
          <a:noFill/>
          <a:ln w="57150" cmpd="thickThin">
            <a:solidFill>
              <a:schemeClr val="tx1">
                <a:lumMod val="50000"/>
                <a:lumOff val="50000"/>
              </a:schemeClr>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26570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7" name="Google Shape;86;p16">
            <a:extLst>
              <a:ext uri="{FF2B5EF4-FFF2-40B4-BE49-F238E27FC236}">
                <a16:creationId xmlns:a16="http://schemas.microsoft.com/office/drawing/2014/main" id="{6BD467BF-DB4B-894B-A48D-BF9A93D3AB33}"/>
              </a:ext>
            </a:extLst>
          </p:cNvPr>
          <p:cNvSpPr txBox="1">
            <a:spLocks/>
          </p:cNvSpPr>
          <p:nvPr/>
        </p:nvSpPr>
        <p:spPr>
          <a:xfrm>
            <a:off x="1875183" y="3244176"/>
            <a:ext cx="5797826" cy="12680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0" indent="0" algn="ctr">
              <a:buNone/>
            </a:pPr>
            <a:r>
              <a:rPr lang="es-MX" sz="1700" dirty="0"/>
              <a:t>El phylum Sipuncula es un pequeño grupo de invertebrados que comprende animales con una segmentación no evidente, comunmente llamados gusanos cacahuate.</a:t>
            </a:r>
          </a:p>
        </p:txBody>
      </p:sp>
      <p:sp>
        <p:nvSpPr>
          <p:cNvPr id="10" name="Google Shape;56;p12">
            <a:extLst>
              <a:ext uri="{FF2B5EF4-FFF2-40B4-BE49-F238E27FC236}">
                <a16:creationId xmlns:a16="http://schemas.microsoft.com/office/drawing/2014/main" id="{86839C0E-30C4-ED40-BCC5-D5E1C9ECC02E}"/>
              </a:ext>
            </a:extLst>
          </p:cNvPr>
          <p:cNvSpPr txBox="1">
            <a:spLocks/>
          </p:cNvSpPr>
          <p:nvPr/>
        </p:nvSpPr>
        <p:spPr>
          <a:xfrm>
            <a:off x="1258957" y="381001"/>
            <a:ext cx="7189093"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5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PHYLUM SIPUNCULA </a:t>
            </a:r>
          </a:p>
        </p:txBody>
      </p:sp>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71B3E679-A4B4-B547-8AE4-A7F69BA4CDA9}"/>
                  </a:ext>
                </a:extLst>
              </p:cNvPr>
              <p:cNvGraphicFramePr>
                <a:graphicFrameLocks noChangeAspect="1"/>
              </p:cNvGraphicFramePr>
              <p:nvPr>
                <p:extLst>
                  <p:ext uri="{D42A27DB-BD31-4B8C-83A1-F6EECF244321}">
                    <p14:modId xmlns:p14="http://schemas.microsoft.com/office/powerpoint/2010/main" val="3882053086"/>
                  </p:ext>
                </p:extLst>
              </p:nvPr>
            </p:nvGraphicFramePr>
            <p:xfrm>
              <a:off x="3477864" y="1285737"/>
              <a:ext cx="2203408" cy="2203408"/>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3"/>
                        <a:stretch>
                          <a:fillRect/>
                        </a:stretch>
                      </p166:blipFill>
                      <p166:spPr xmlns:p166="http://schemas.microsoft.com/office/powerpoint/2016/6/main">
                        <a:xfrm>
                          <a:off x="0" y="0"/>
                          <a:ext cx="2203408" cy="2203408"/>
                        </a:xfrm>
                        <a:prstGeom prst="rect">
                          <a:avLst/>
                        </a:prstGeom>
                      </p166:spPr>
                    </pslz:zmPr>
                  </pslz:sldZmObj>
                </pslz:sldZm>
              </a:graphicData>
            </a:graphic>
          </p:graphicFrame>
        </mc:Choice>
        <mc:Fallback xmlns="">
          <p:pic>
            <p:nvPicPr>
              <p:cNvPr id="3" name="Vista general de diapositiva 2">
                <a:hlinkClick r:id="rId4" action="ppaction://hlinksldjump"/>
                <a:extLst>
                  <a:ext uri="{FF2B5EF4-FFF2-40B4-BE49-F238E27FC236}">
                    <a16:creationId xmlns:a16="http://schemas.microsoft.com/office/drawing/2014/main" id="{71B3E679-A4B4-B547-8AE4-A7F69BA4CDA9}"/>
                  </a:ext>
                </a:extLst>
              </p:cNvPr>
              <p:cNvPicPr>
                <a:picLocks noGrp="1" noRot="1" noChangeAspect="1" noMove="1" noResize="1" noEditPoints="1" noAdjustHandles="1" noChangeArrowheads="1" noChangeShapeType="1"/>
              </p:cNvPicPr>
              <p:nvPr/>
            </p:nvPicPr>
            <p:blipFill>
              <a:blip r:embed="rId5"/>
              <a:stretch>
                <a:fillRect/>
              </a:stretch>
            </p:blipFill>
            <p:spPr>
              <a:xfrm>
                <a:off x="3477864" y="1285737"/>
                <a:ext cx="2203408" cy="2203408"/>
              </a:xfrm>
              <a:prstGeom prst="rect">
                <a:avLst/>
              </a:prstGeom>
            </p:spPr>
          </p:pic>
        </mc:Fallback>
      </mc:AlternateContent>
    </p:spTree>
    <p:extLst>
      <p:ext uri="{BB962C8B-B14F-4D97-AF65-F5344CB8AC3E}">
        <p14:creationId xmlns:p14="http://schemas.microsoft.com/office/powerpoint/2010/main" val="39268674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SIPUNCULA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354800" y="3776994"/>
            <a:ext cx="1054100" cy="76200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556175" y="1540564"/>
            <a:ext cx="4404248" cy="3267784"/>
          </a:xfrm>
          <a:prstGeom prst="rect">
            <a:avLst/>
          </a:prstGeom>
        </p:spPr>
        <p:txBody>
          <a:bodyPr spcFirstLastPara="1" wrap="square" lIns="91425" tIns="91425" rIns="91425" bIns="91425" anchor="t" anchorCtr="0">
            <a:noAutofit/>
          </a:bodyPr>
          <a:lstStyle/>
          <a:p>
            <a:pPr>
              <a:buSzPct val="100000"/>
            </a:pPr>
            <a:r>
              <a:rPr lang="es-MX" sz="1400" dirty="0"/>
              <a:t>Triblásticos</a:t>
            </a:r>
          </a:p>
          <a:p>
            <a:pPr>
              <a:buSzPct val="100000"/>
            </a:pPr>
            <a:r>
              <a:rPr lang="es-MX" sz="1400" dirty="0"/>
              <a:t>Celomados </a:t>
            </a:r>
          </a:p>
          <a:p>
            <a:pPr>
              <a:buSzPct val="100000"/>
            </a:pPr>
            <a:r>
              <a:rPr lang="es-MX" sz="1400" dirty="0"/>
              <a:t>Protostomados</a:t>
            </a:r>
          </a:p>
          <a:p>
            <a:pPr>
              <a:buSzPct val="100000"/>
            </a:pPr>
            <a:r>
              <a:rPr lang="es-MX" sz="1400" dirty="0"/>
              <a:t>Simetría bilateral</a:t>
            </a:r>
          </a:p>
          <a:p>
            <a:pPr>
              <a:buSzPct val="100000"/>
            </a:pPr>
            <a:r>
              <a:rPr lang="es-MX" sz="1400" dirty="0"/>
              <a:t>320 especies y 17 géneros</a:t>
            </a:r>
          </a:p>
          <a:p>
            <a:pPr>
              <a:buSzPct val="100000"/>
            </a:pPr>
            <a:r>
              <a:rPr lang="es-MX" sz="1400" dirty="0"/>
              <a:t>Coloración pardo oscura</a:t>
            </a:r>
          </a:p>
          <a:p>
            <a:pPr>
              <a:buSzPct val="100000"/>
            </a:pPr>
            <a:r>
              <a:rPr lang="es-MX" sz="1400" dirty="0"/>
              <a:t>Pueden ser encontrados en la mayoría de los hábitats marinos, generalmente enterrados o en grietas</a:t>
            </a:r>
          </a:p>
          <a:p>
            <a:pPr>
              <a:buSzPct val="100000"/>
            </a:pPr>
            <a:endParaRPr lang="es-MX" sz="1500" dirty="0"/>
          </a:p>
          <a:p>
            <a:pPr marL="520700" lvl="1" indent="0">
              <a:buNone/>
            </a:pPr>
            <a:endParaRPr lang="en" sz="1500" dirty="0"/>
          </a:p>
        </p:txBody>
      </p:sp>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74D76AC6-DAFB-DE4A-BD7D-5192D1CFA376}"/>
                  </a:ext>
                </a:extLst>
              </p:cNvPr>
              <p:cNvGraphicFramePr>
                <a:graphicFrameLocks noChangeAspect="1"/>
              </p:cNvGraphicFramePr>
              <p:nvPr>
                <p:extLst>
                  <p:ext uri="{D42A27DB-BD31-4B8C-83A1-F6EECF244321}">
                    <p14:modId xmlns:p14="http://schemas.microsoft.com/office/powerpoint/2010/main" val="1145450914"/>
                  </p:ext>
                </p:extLst>
              </p:nvPr>
            </p:nvGraphicFramePr>
            <p:xfrm>
              <a:off x="7408900" y="3511826"/>
              <a:ext cx="1159512" cy="1159512"/>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4"/>
                        <a:stretch>
                          <a:fillRect/>
                        </a:stretch>
                      </p166:blipFill>
                      <p166:spPr xmlns:p166="http://schemas.microsoft.com/office/powerpoint/2016/6/main">
                        <a:xfrm>
                          <a:off x="0" y="0"/>
                          <a:ext cx="1159512" cy="1159512"/>
                        </a:xfrm>
                        <a:prstGeom prst="rect">
                          <a:avLst/>
                        </a:prstGeom>
                      </p166:spPr>
                    </pslz:zmPr>
                  </pslz:sldZmObj>
                </pslz:sldZm>
              </a:graphicData>
            </a:graphic>
          </p:graphicFrame>
        </mc:Choice>
        <mc:Fallback xmlns="">
          <p:pic>
            <p:nvPicPr>
              <p:cNvPr id="10" name="Vista general de diapositiva 9">
                <a:hlinkClick r:id="rId8" action="ppaction://hlinksldjump"/>
                <a:extLst>
                  <a:ext uri="{FF2B5EF4-FFF2-40B4-BE49-F238E27FC236}">
                    <a16:creationId xmlns:a16="http://schemas.microsoft.com/office/drawing/2014/main" id="{74D76AC6-DAFB-DE4A-BD7D-5192D1CFA376}"/>
                  </a:ext>
                </a:extLst>
              </p:cNvPr>
              <p:cNvPicPr>
                <a:picLocks noGrp="1" noRot="1" noChangeAspect="1" noMove="1" noResize="1" noEditPoints="1" noAdjustHandles="1" noChangeArrowheads="1" noChangeShapeType="1"/>
              </p:cNvPicPr>
              <p:nvPr/>
            </p:nvPicPr>
            <p:blipFill>
              <a:blip r:embed="rId7"/>
              <a:stretch>
                <a:fillRect/>
              </a:stretch>
            </p:blipFill>
            <p:spPr>
              <a:xfrm>
                <a:off x="7408900" y="3511826"/>
                <a:ext cx="1159512" cy="1159512"/>
              </a:xfrm>
              <a:prstGeom prst="rect">
                <a:avLst/>
              </a:prstGeom>
            </p:spPr>
          </p:pic>
        </mc:Fallback>
      </mc:AlternateContent>
      <p:pic>
        <p:nvPicPr>
          <p:cNvPr id="12" name="Picture 2" descr="Fernanda López: Resumen de la clase (20-24,abril)">
            <a:extLst>
              <a:ext uri="{FF2B5EF4-FFF2-40B4-BE49-F238E27FC236}">
                <a16:creationId xmlns:a16="http://schemas.microsoft.com/office/drawing/2014/main" id="{78CF53FD-2676-9744-8370-5541EBFA980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13339" y="1591948"/>
            <a:ext cx="2542646" cy="15825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036715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SIPUNCULA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354800" y="3776994"/>
            <a:ext cx="1054100" cy="76200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681807" y="1403554"/>
            <a:ext cx="3652676" cy="3267784"/>
          </a:xfrm>
          <a:prstGeom prst="rect">
            <a:avLst/>
          </a:prstGeom>
        </p:spPr>
        <p:txBody>
          <a:bodyPr spcFirstLastPara="1" wrap="square" lIns="91425" tIns="91425" rIns="91425" bIns="91425" anchor="t" anchorCtr="0">
            <a:noAutofit/>
          </a:bodyPr>
          <a:lstStyle/>
          <a:p>
            <a:pPr marL="63500" indent="0">
              <a:buSzPct val="100000"/>
              <a:buNone/>
            </a:pPr>
            <a:r>
              <a:rPr lang="es-MX" sz="1500" b="1" dirty="0"/>
              <a:t>RESPIRACIÓN</a:t>
            </a:r>
          </a:p>
          <a:p>
            <a:pPr algn="just">
              <a:buSzPct val="100000"/>
            </a:pPr>
            <a:r>
              <a:rPr lang="es-MX" sz="1200" dirty="0"/>
              <a:t>El tipo de respiración de los sipúnculos es cutánea debido a que estos organismos no tienen un sistema respiratorio con órganos especializados</a:t>
            </a:r>
          </a:p>
          <a:p>
            <a:pPr algn="just">
              <a:buSzPct val="100000"/>
            </a:pPr>
            <a:endParaRPr lang="es-MX" sz="1200" dirty="0"/>
          </a:p>
          <a:p>
            <a:pPr algn="just">
              <a:buSzPct val="100000"/>
            </a:pPr>
            <a:r>
              <a:rPr lang="es-MX" sz="1200" dirty="0"/>
              <a:t>En la respiración cutánea, el intercambio de gases ocurre directamente a través de la piel del animal, la cual debe estar muy vascularizada y además húmeda. Esto último no es un inconveniente, ya que los sipúnculos se encuentran en hábitats acuáticos</a:t>
            </a:r>
          </a:p>
          <a:p>
            <a:pPr marL="520700" lvl="1" indent="0">
              <a:buNone/>
            </a:pPr>
            <a:endParaRPr lang="en" sz="1500" dirty="0"/>
          </a:p>
        </p:txBody>
      </p:sp>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74D76AC6-DAFB-DE4A-BD7D-5192D1CFA376}"/>
                  </a:ext>
                </a:extLst>
              </p:cNvPr>
              <p:cNvGraphicFramePr>
                <a:graphicFrameLocks noChangeAspect="1"/>
              </p:cNvGraphicFramePr>
              <p:nvPr/>
            </p:nvGraphicFramePr>
            <p:xfrm>
              <a:off x="7408900" y="3511826"/>
              <a:ext cx="1159512" cy="1159512"/>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4"/>
                        <a:stretch>
                          <a:fillRect/>
                        </a:stretch>
                      </p166:blipFill>
                      <p166:spPr xmlns:p166="http://schemas.microsoft.com/office/powerpoint/2016/6/main">
                        <a:xfrm>
                          <a:off x="0" y="0"/>
                          <a:ext cx="1159512" cy="1159512"/>
                        </a:xfrm>
                        <a:prstGeom prst="rect">
                          <a:avLst/>
                        </a:prstGeom>
                      </p166:spPr>
                    </pslz:zmPr>
                  </pslz:sldZmObj>
                </pslz:sldZm>
              </a:graphicData>
            </a:graphic>
          </p:graphicFrame>
        </mc:Choice>
        <mc:Fallback xmlns="">
          <p:pic>
            <p:nvPicPr>
              <p:cNvPr id="10" name="Vista general de diapositiva 9">
                <a:hlinkClick r:id="rId5" action="ppaction://hlinksldjump"/>
                <a:extLst>
                  <a:ext uri="{FF2B5EF4-FFF2-40B4-BE49-F238E27FC236}">
                    <a16:creationId xmlns:a16="http://schemas.microsoft.com/office/drawing/2014/main" id="{74D76AC6-DAFB-DE4A-BD7D-5192D1CFA376}"/>
                  </a:ext>
                </a:extLst>
              </p:cNvPr>
              <p:cNvPicPr>
                <a:picLocks noGrp="1" noRot="1" noChangeAspect="1" noMove="1" noResize="1" noEditPoints="1" noAdjustHandles="1" noChangeArrowheads="1" noChangeShapeType="1"/>
              </p:cNvPicPr>
              <p:nvPr/>
            </p:nvPicPr>
            <p:blipFill>
              <a:blip r:embed="rId6"/>
              <a:stretch>
                <a:fillRect/>
              </a:stretch>
            </p:blipFill>
            <p:spPr>
              <a:xfrm>
                <a:off x="7408900" y="3511826"/>
                <a:ext cx="1159512" cy="1159512"/>
              </a:xfrm>
              <a:prstGeom prst="rect">
                <a:avLst/>
              </a:prstGeom>
            </p:spPr>
          </p:pic>
        </mc:Fallback>
      </mc:AlternateContent>
      <p:pic>
        <p:nvPicPr>
          <p:cNvPr id="12" name="Picture 2" descr="Fernanda López: Resumen de la clase (20-24,abril)">
            <a:extLst>
              <a:ext uri="{FF2B5EF4-FFF2-40B4-BE49-F238E27FC236}">
                <a16:creationId xmlns:a16="http://schemas.microsoft.com/office/drawing/2014/main" id="{78CF53FD-2676-9744-8370-5541EBFA98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14939" y="1780496"/>
            <a:ext cx="2542646" cy="15825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Los 20 insectos más extraños del mundo">
            <a:extLst>
              <a:ext uri="{FF2B5EF4-FFF2-40B4-BE49-F238E27FC236}">
                <a16:creationId xmlns:a16="http://schemas.microsoft.com/office/drawing/2014/main" id="{7921396D-3AA4-0D4F-86F4-F7F54250F48F}"/>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5683787" y="1914017"/>
            <a:ext cx="2489188" cy="13119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Google Shape;127;p21">
            <a:extLst>
              <a:ext uri="{FF2B5EF4-FFF2-40B4-BE49-F238E27FC236}">
                <a16:creationId xmlns:a16="http://schemas.microsoft.com/office/drawing/2014/main" id="{E49A5520-2BDC-A141-A397-EEEEDFF91BE8}"/>
              </a:ext>
            </a:extLst>
          </p:cNvPr>
          <p:cNvSpPr/>
          <p:nvPr/>
        </p:nvSpPr>
        <p:spPr>
          <a:xfrm>
            <a:off x="5553856" y="1780496"/>
            <a:ext cx="2765686" cy="1598986"/>
          </a:xfrm>
          <a:prstGeom prst="rect">
            <a:avLst/>
          </a:prstGeom>
          <a:solidFill>
            <a:srgbClr val="000000">
              <a:alpha val="9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287776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5474194" y="1314602"/>
            <a:ext cx="2884612" cy="2036729"/>
          </a:xfrm>
          <a:prstGeom prst="rect">
            <a:avLst/>
          </a:prstGeom>
        </p:spPr>
        <p:txBody>
          <a:bodyPr spcFirstLastPara="1" wrap="square" lIns="91425" tIns="91425" rIns="91425" bIns="91425" anchor="t" anchorCtr="0">
            <a:noAutofit/>
          </a:bodyPr>
          <a:lstStyle/>
          <a:p>
            <a:pPr marL="63500" indent="0">
              <a:buSzPct val="100000"/>
              <a:buNone/>
            </a:pPr>
            <a:r>
              <a:rPr lang="es-MX" sz="1100" b="1" dirty="0"/>
              <a:t>SISTEMA DIGESTIVO</a:t>
            </a:r>
          </a:p>
          <a:p>
            <a:pPr algn="just">
              <a:buSzPct val="100000"/>
            </a:pPr>
            <a:r>
              <a:rPr lang="es-MX" sz="1100" dirty="0"/>
              <a:t>Es el sistema más desarrollado que presentan los sipúnculos</a:t>
            </a:r>
          </a:p>
          <a:p>
            <a:pPr algn="just">
              <a:buSzPct val="100000"/>
            </a:pPr>
            <a:r>
              <a:rPr lang="es-MX" sz="1100" dirty="0"/>
              <a:t>Desde la boca se desprende un tubo digestivo que consta del esófago, y un intestino que tiene forma contorneada, el cual termina en el ano, que se abre a un costado del animal</a:t>
            </a:r>
          </a:p>
          <a:p>
            <a:pPr algn="just">
              <a:buSzPct val="100000"/>
            </a:pPr>
            <a:r>
              <a:rPr lang="es-MX" sz="1100" dirty="0"/>
              <a:t>El sistema digestivo tiene forma de “U”</a:t>
            </a:r>
          </a:p>
          <a:p>
            <a:pPr marL="520700" lvl="1" indent="0">
              <a:buNone/>
            </a:pPr>
            <a:endParaRPr lang="en" sz="1400" dirty="0"/>
          </a:p>
        </p:txBody>
      </p:sp>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SIPUNCULA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354800" y="3776994"/>
            <a:ext cx="1054100" cy="762000"/>
          </a:xfrm>
          <a:prstGeom prst="rect">
            <a:avLst/>
          </a:prstGeom>
        </p:spPr>
      </p:pic>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74D76AC6-DAFB-DE4A-BD7D-5192D1CFA376}"/>
                  </a:ext>
                </a:extLst>
              </p:cNvPr>
              <p:cNvGraphicFramePr>
                <a:graphicFrameLocks noChangeAspect="1"/>
              </p:cNvGraphicFramePr>
              <p:nvPr/>
            </p:nvGraphicFramePr>
            <p:xfrm>
              <a:off x="7408900" y="3511826"/>
              <a:ext cx="1159512" cy="1159512"/>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4"/>
                        <a:stretch>
                          <a:fillRect/>
                        </a:stretch>
                      </p166:blipFill>
                      <p166:spPr xmlns:p166="http://schemas.microsoft.com/office/powerpoint/2016/6/main">
                        <a:xfrm>
                          <a:off x="0" y="0"/>
                          <a:ext cx="1159512" cy="1159512"/>
                        </a:xfrm>
                        <a:prstGeom prst="rect">
                          <a:avLst/>
                        </a:prstGeom>
                      </p166:spPr>
                    </pslz:zmPr>
                  </pslz:sldZmObj>
                </pslz:sldZm>
              </a:graphicData>
            </a:graphic>
          </p:graphicFrame>
        </mc:Choice>
        <mc:Fallback xmlns="">
          <p:pic>
            <p:nvPicPr>
              <p:cNvPr id="10" name="Vista general de diapositiva 9">
                <a:hlinkClick r:id="rId5" action="ppaction://hlinksldjump"/>
                <a:extLst>
                  <a:ext uri="{FF2B5EF4-FFF2-40B4-BE49-F238E27FC236}">
                    <a16:creationId xmlns:a16="http://schemas.microsoft.com/office/drawing/2014/main" id="{74D76AC6-DAFB-DE4A-BD7D-5192D1CFA376}"/>
                  </a:ext>
                </a:extLst>
              </p:cNvPr>
              <p:cNvPicPr>
                <a:picLocks noGrp="1" noRot="1" noChangeAspect="1" noMove="1" noResize="1" noEditPoints="1" noAdjustHandles="1" noChangeArrowheads="1" noChangeShapeType="1"/>
              </p:cNvPicPr>
              <p:nvPr/>
            </p:nvPicPr>
            <p:blipFill>
              <a:blip r:embed="rId6"/>
              <a:stretch>
                <a:fillRect/>
              </a:stretch>
            </p:blipFill>
            <p:spPr>
              <a:xfrm>
                <a:off x="7408900" y="3511826"/>
                <a:ext cx="1159512" cy="1159512"/>
              </a:xfrm>
              <a:prstGeom prst="rect">
                <a:avLst/>
              </a:prstGeom>
            </p:spPr>
          </p:pic>
        </mc:Fallback>
      </mc:AlternateContent>
      <p:pic>
        <p:nvPicPr>
          <p:cNvPr id="8" name="Picture 2" descr="Los 20 insectos más extraños del mundo">
            <a:extLst>
              <a:ext uri="{FF2B5EF4-FFF2-40B4-BE49-F238E27FC236}">
                <a16:creationId xmlns:a16="http://schemas.microsoft.com/office/drawing/2014/main" id="{7921396D-3AA4-0D4F-86F4-F7F54250F48F}"/>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1506810" y="2015867"/>
            <a:ext cx="2489188" cy="1311965"/>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93;p17">
            <a:extLst>
              <a:ext uri="{FF2B5EF4-FFF2-40B4-BE49-F238E27FC236}">
                <a16:creationId xmlns:a16="http://schemas.microsoft.com/office/drawing/2014/main" id="{E2C53F17-177B-8642-869A-94735EDCBEBF}"/>
              </a:ext>
            </a:extLst>
          </p:cNvPr>
          <p:cNvSpPr txBox="1">
            <a:spLocks/>
          </p:cNvSpPr>
          <p:nvPr/>
        </p:nvSpPr>
        <p:spPr>
          <a:xfrm>
            <a:off x="1735099" y="1291103"/>
            <a:ext cx="3560171" cy="279371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SzPct val="100000"/>
              <a:buFont typeface="Tinos"/>
              <a:buNone/>
            </a:pPr>
            <a:r>
              <a:rPr lang="es-MX" sz="1100" b="1" dirty="0"/>
              <a:t>SISTEMA NERVIOSO</a:t>
            </a:r>
          </a:p>
          <a:p>
            <a:pPr algn="just">
              <a:buSzPct val="100000"/>
            </a:pPr>
            <a:r>
              <a:rPr lang="es-MX" sz="1100" dirty="0"/>
              <a:t>Sistema nervioso rudimentario. Está conformado por un cordón nervioso ventral, además de un ganglio cerebral que se localiza por encima del esófago. En el resto del cuerpo del animal no hay presencia de ningún otro ganglio nervioso.</a:t>
            </a:r>
          </a:p>
          <a:p>
            <a:pPr algn="just">
              <a:buSzPct val="100000"/>
            </a:pPr>
            <a:r>
              <a:rPr lang="es-MX" sz="1100" dirty="0"/>
              <a:t>A nivel de la porción cefálica del animal se presentan una serie de fotorreceptores conocidos como ocelos, los cuales son primitivos y solo le permiten percibir ciertos destellos de luz provenientes de su ambiente circundante</a:t>
            </a:r>
          </a:p>
          <a:p>
            <a:pPr algn="just">
              <a:buSzPct val="100000"/>
            </a:pPr>
            <a:r>
              <a:rPr lang="es-MX" sz="1100" dirty="0"/>
              <a:t>Cerca del introvertido hay abundantes células de tipo sensorial que le permiten al animal orientarse y explorar el entorno que le rodea.</a:t>
            </a:r>
          </a:p>
          <a:p>
            <a:pPr marL="520700" lvl="1" indent="0">
              <a:buFont typeface="Tinos"/>
              <a:buNone/>
            </a:pPr>
            <a:endParaRPr lang="en" sz="1400" dirty="0"/>
          </a:p>
        </p:txBody>
      </p:sp>
      <p:sp>
        <p:nvSpPr>
          <p:cNvPr id="12" name="Rectángulo 11">
            <a:extLst>
              <a:ext uri="{FF2B5EF4-FFF2-40B4-BE49-F238E27FC236}">
                <a16:creationId xmlns:a16="http://schemas.microsoft.com/office/drawing/2014/main" id="{71B8033A-3AE9-DA4F-8985-6EB6259808F8}"/>
              </a:ext>
            </a:extLst>
          </p:cNvPr>
          <p:cNvSpPr/>
          <p:nvPr/>
        </p:nvSpPr>
        <p:spPr>
          <a:xfrm>
            <a:off x="1791325" y="1419275"/>
            <a:ext cx="3497037" cy="2665545"/>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Rectángulo 12">
            <a:extLst>
              <a:ext uri="{FF2B5EF4-FFF2-40B4-BE49-F238E27FC236}">
                <a16:creationId xmlns:a16="http://schemas.microsoft.com/office/drawing/2014/main" id="{640BD79A-B3DC-E449-A78D-2E5CA5D51255}"/>
              </a:ext>
            </a:extLst>
          </p:cNvPr>
          <p:cNvSpPr/>
          <p:nvPr/>
        </p:nvSpPr>
        <p:spPr>
          <a:xfrm>
            <a:off x="5464510" y="1419275"/>
            <a:ext cx="2884612" cy="1908557"/>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869716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SIPUNCULA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74D76AC6-DAFB-DE4A-BD7D-5192D1CFA376}"/>
                  </a:ext>
                </a:extLst>
              </p:cNvPr>
              <p:cNvGraphicFramePr>
                <a:graphicFrameLocks noChangeAspect="1"/>
              </p:cNvGraphicFramePr>
              <p:nvPr>
                <p:extLst>
                  <p:ext uri="{D42A27DB-BD31-4B8C-83A1-F6EECF244321}">
                    <p14:modId xmlns:p14="http://schemas.microsoft.com/office/powerpoint/2010/main" val="3925120497"/>
                  </p:ext>
                </p:extLst>
              </p:nvPr>
            </p:nvGraphicFramePr>
            <p:xfrm>
              <a:off x="7659756" y="3762682"/>
              <a:ext cx="908655" cy="908655"/>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3"/>
                        <a:stretch>
                          <a:fillRect/>
                        </a:stretch>
                      </p166:blipFill>
                      <p166:spPr xmlns:p166="http://schemas.microsoft.com/office/powerpoint/2016/6/main">
                        <a:xfrm>
                          <a:off x="0" y="0"/>
                          <a:ext cx="908655" cy="908655"/>
                        </a:xfrm>
                        <a:prstGeom prst="rect">
                          <a:avLst/>
                        </a:prstGeom>
                      </p166:spPr>
                    </pslz:zmPr>
                  </pslz:sldZmObj>
                </pslz:sldZm>
              </a:graphicData>
            </a:graphic>
          </p:graphicFrame>
        </mc:Choice>
        <mc:Fallback xmlns="">
          <p:pic>
            <p:nvPicPr>
              <p:cNvPr id="10" name="Vista general de diapositiva 9">
                <a:hlinkClick r:id="rId4" action="ppaction://hlinksldjump"/>
                <a:extLst>
                  <a:ext uri="{FF2B5EF4-FFF2-40B4-BE49-F238E27FC236}">
                    <a16:creationId xmlns:a16="http://schemas.microsoft.com/office/drawing/2014/main" id="{74D76AC6-DAFB-DE4A-BD7D-5192D1CFA376}"/>
                  </a:ext>
                </a:extLst>
              </p:cNvPr>
              <p:cNvPicPr>
                <a:picLocks noGrp="1" noRot="1" noChangeAspect="1" noMove="1" noResize="1" noEditPoints="1" noAdjustHandles="1" noChangeArrowheads="1" noChangeShapeType="1"/>
              </p:cNvPicPr>
              <p:nvPr/>
            </p:nvPicPr>
            <p:blipFill>
              <a:blip r:embed="rId5"/>
              <a:stretch>
                <a:fillRect/>
              </a:stretch>
            </p:blipFill>
            <p:spPr>
              <a:xfrm>
                <a:off x="7659756" y="3762682"/>
                <a:ext cx="908655" cy="908655"/>
              </a:xfrm>
              <a:prstGeom prst="rect">
                <a:avLst/>
              </a:prstGeom>
            </p:spPr>
          </p:pic>
        </mc:Fallback>
      </mc:AlternateContent>
      <p:sp>
        <p:nvSpPr>
          <p:cNvPr id="9" name="Google Shape;93;p17">
            <a:extLst>
              <a:ext uri="{FF2B5EF4-FFF2-40B4-BE49-F238E27FC236}">
                <a16:creationId xmlns:a16="http://schemas.microsoft.com/office/drawing/2014/main" id="{E2C53F17-177B-8642-869A-94735EDCBEBF}"/>
              </a:ext>
            </a:extLst>
          </p:cNvPr>
          <p:cNvSpPr txBox="1">
            <a:spLocks/>
          </p:cNvSpPr>
          <p:nvPr/>
        </p:nvSpPr>
        <p:spPr>
          <a:xfrm>
            <a:off x="1618937" y="1291103"/>
            <a:ext cx="3676333" cy="324789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SzPct val="100000"/>
              <a:buFont typeface="Tinos"/>
              <a:buNone/>
            </a:pPr>
            <a:r>
              <a:rPr lang="es-MX" sz="1200" b="1" dirty="0"/>
              <a:t>REPRODUCCIÓN</a:t>
            </a:r>
          </a:p>
          <a:p>
            <a:pPr algn="just">
              <a:buSzPct val="100000"/>
            </a:pPr>
            <a:r>
              <a:rPr lang="es-MX" sz="1100" dirty="0"/>
              <a:t>El tipo de reproducción más frecuente en estos organismos es la sexual, la cual involucra la fusión de gametos. La fecundación es externa</a:t>
            </a:r>
          </a:p>
          <a:p>
            <a:pPr algn="just">
              <a:buSzPct val="100000"/>
            </a:pPr>
            <a:r>
              <a:rPr lang="es-MX" sz="1100" dirty="0"/>
              <a:t>De manera general, una vez producidos los gametos, estos maduran en el celoma. Cuando se encuentran maduros son liberados al exterior. Fuera del cuerpo del gusano se encuentran el gameto femenino y masculino, ocurriendo la fecundación</a:t>
            </a:r>
          </a:p>
          <a:p>
            <a:pPr algn="just">
              <a:buSzPct val="100000"/>
            </a:pPr>
            <a:r>
              <a:rPr lang="es-MX" sz="1100" dirty="0"/>
              <a:t>El desarrollo es indirecto, ya que producto de la fecundación se forma una larva trocófora. Esta larva tiene forma de trompo o peonza y presenta en su extremo superior una serie de prolongaciones o pelos apicales. Además presenta varias líneas de cilios alrededor de su cuerpo</a:t>
            </a:r>
          </a:p>
          <a:p>
            <a:pPr algn="just">
              <a:buSzPct val="100000"/>
            </a:pPr>
            <a:endParaRPr lang="es-MX" sz="1100" dirty="0"/>
          </a:p>
          <a:p>
            <a:pPr marL="520700" lvl="1" indent="0">
              <a:buFont typeface="Tinos"/>
              <a:buNone/>
            </a:pPr>
            <a:endParaRPr lang="en" sz="1400" dirty="0"/>
          </a:p>
        </p:txBody>
      </p:sp>
      <p:pic>
        <p:nvPicPr>
          <p:cNvPr id="12" name="Marcador de contenido 3">
            <a:extLst>
              <a:ext uri="{FF2B5EF4-FFF2-40B4-BE49-F238E27FC236}">
                <a16:creationId xmlns:a16="http://schemas.microsoft.com/office/drawing/2014/main" id="{3A1B47F8-DB4E-F24C-B18A-7ABCCB7471C6}"/>
              </a:ext>
            </a:extLst>
          </p:cNvPr>
          <p:cNvPicPr>
            <a:picLocks/>
          </p:cNvPicPr>
          <p:nvPr/>
        </p:nvPicPr>
        <p:blipFill rotWithShape="1">
          <a:blip r:embed="rId6"/>
          <a:srcRect l="19009" t="20829" r="19891" b="7325"/>
          <a:stretch/>
        </p:blipFill>
        <p:spPr bwMode="auto">
          <a:xfrm>
            <a:off x="5466800" y="1534687"/>
            <a:ext cx="2706175" cy="21125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
        <p:nvSpPr>
          <p:cNvPr id="13" name="Google Shape;93;p17">
            <a:extLst>
              <a:ext uri="{FF2B5EF4-FFF2-40B4-BE49-F238E27FC236}">
                <a16:creationId xmlns:a16="http://schemas.microsoft.com/office/drawing/2014/main" id="{3EA57FE6-DC11-8F45-B32C-D9D65FEE1924}"/>
              </a:ext>
            </a:extLst>
          </p:cNvPr>
          <p:cNvSpPr txBox="1">
            <a:spLocks noGrp="1"/>
          </p:cNvSpPr>
          <p:nvPr>
            <p:ph type="body" idx="1"/>
          </p:nvPr>
        </p:nvSpPr>
        <p:spPr>
          <a:xfrm>
            <a:off x="-2050556" y="1634040"/>
            <a:ext cx="2884612" cy="2036729"/>
          </a:xfrm>
          <a:prstGeom prst="rect">
            <a:avLst/>
          </a:prstGeom>
        </p:spPr>
        <p:txBody>
          <a:bodyPr spcFirstLastPara="1" wrap="square" lIns="91425" tIns="91425" rIns="91425" bIns="91425" anchor="t" anchorCtr="0">
            <a:noAutofit/>
          </a:bodyPr>
          <a:lstStyle/>
          <a:p>
            <a:pPr marL="63500" indent="0">
              <a:buSzPct val="100000"/>
              <a:buNone/>
            </a:pPr>
            <a:r>
              <a:rPr lang="es-MX" sz="1100" b="1" dirty="0"/>
              <a:t>SISTEMA DIGESTIVO</a:t>
            </a:r>
          </a:p>
          <a:p>
            <a:pPr algn="just">
              <a:buSzPct val="100000"/>
            </a:pPr>
            <a:r>
              <a:rPr lang="es-MX" sz="1100" dirty="0"/>
              <a:t>Es el sistema más desarrollado que presentan los sipúnculos</a:t>
            </a:r>
          </a:p>
          <a:p>
            <a:pPr algn="just">
              <a:buSzPct val="100000"/>
            </a:pPr>
            <a:r>
              <a:rPr lang="es-MX" sz="1100" dirty="0"/>
              <a:t>Desde la boca se desprende un tubo digestivo que consta del esófago, y un intestino que tiene forma contorneada, el cual termina en el ano, que se abre a un costado del animal</a:t>
            </a:r>
          </a:p>
          <a:p>
            <a:pPr algn="just">
              <a:buSzPct val="100000"/>
            </a:pPr>
            <a:r>
              <a:rPr lang="es-MX" sz="1100" dirty="0"/>
              <a:t>El sistema digestivo tiene forma de “U”</a:t>
            </a:r>
          </a:p>
          <a:p>
            <a:pPr marL="520700" lvl="1" indent="0">
              <a:buNone/>
            </a:pPr>
            <a:endParaRPr lang="en" sz="1400" dirty="0"/>
          </a:p>
        </p:txBody>
      </p:sp>
      <p:sp>
        <p:nvSpPr>
          <p:cNvPr id="14" name="Rectángulo 13">
            <a:extLst>
              <a:ext uri="{FF2B5EF4-FFF2-40B4-BE49-F238E27FC236}">
                <a16:creationId xmlns:a16="http://schemas.microsoft.com/office/drawing/2014/main" id="{D0F38321-91ED-1947-86EB-8608C834B1D3}"/>
              </a:ext>
            </a:extLst>
          </p:cNvPr>
          <p:cNvSpPr/>
          <p:nvPr/>
        </p:nvSpPr>
        <p:spPr>
          <a:xfrm>
            <a:off x="-2060240" y="1738713"/>
            <a:ext cx="2884612" cy="1908557"/>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559641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SIPUNCULA </a:t>
            </a:r>
            <a:endParaRPr lang="en" sz="3600" dirty="0"/>
          </a:p>
        </p:txBody>
      </p:sp>
      <p:sp>
        <p:nvSpPr>
          <p:cNvPr id="129" name="Google Shape;129;p21"/>
          <p:cNvSpPr txBox="1">
            <a:spLocks noGrp="1"/>
          </p:cNvSpPr>
          <p:nvPr>
            <p:ph type="body" idx="1"/>
          </p:nvPr>
        </p:nvSpPr>
        <p:spPr>
          <a:xfrm>
            <a:off x="1553373" y="1355036"/>
            <a:ext cx="3679263" cy="3004850"/>
          </a:xfrm>
          <a:prstGeom prst="rect">
            <a:avLst/>
          </a:prstGeom>
        </p:spPr>
        <p:txBody>
          <a:bodyPr spcFirstLastPara="1" wrap="square" lIns="91425" tIns="91425" rIns="91425" bIns="91425" anchor="t" anchorCtr="0">
            <a:noAutofit/>
          </a:bodyPr>
          <a:lstStyle/>
          <a:p>
            <a:pPr marL="63500" indent="0" algn="just">
              <a:buSzPct val="100000"/>
              <a:buNone/>
            </a:pPr>
            <a:r>
              <a:rPr lang="es-MX" sz="1400" b="1" dirty="0"/>
              <a:t>ESTRUCTURA EXTERNA</a:t>
            </a:r>
          </a:p>
          <a:p>
            <a:pPr algn="just">
              <a:buSzPct val="100000"/>
            </a:pPr>
            <a:r>
              <a:rPr lang="es-MX" sz="1100" dirty="0"/>
              <a:t>No tienen su cuerpo segmentado y la mayor parte del mismo se encuentra conformado por tejido muscular. Presentan un extremo cefálico, con la boca como principal órgano y un extremo posterior</a:t>
            </a:r>
          </a:p>
          <a:p>
            <a:pPr algn="just">
              <a:buSzPct val="100000"/>
            </a:pPr>
            <a:endParaRPr lang="es-MX" sz="1100" dirty="0"/>
          </a:p>
          <a:p>
            <a:pPr marL="0" indent="0" algn="just">
              <a:buNone/>
            </a:pPr>
            <a:r>
              <a:rPr lang="es-MX" sz="1100" dirty="0"/>
              <a:t>El cuerpo está dividido en dos partes:</a:t>
            </a:r>
          </a:p>
          <a:p>
            <a:pPr algn="just">
              <a:buSzPct val="100000"/>
            </a:pPr>
            <a:r>
              <a:rPr lang="es-MX" sz="1100" dirty="0"/>
              <a:t>Introverto: Con boca y tentáculos. Puede poseer espinas o tubérculos. Puede retraerse en el tronco gracias a los músculos retractores del introverto</a:t>
            </a:r>
          </a:p>
          <a:p>
            <a:pPr algn="just">
              <a:buSzPct val="100000"/>
            </a:pPr>
            <a:r>
              <a:rPr lang="es-MX" sz="1100" dirty="0"/>
              <a:t>Tronco: Con el ano en posición dorsal y anterior y un par de nefridioporos. Puede poseer un espesamiento cuticular anterior y dorsal (escudo anal) o posterior (escudo caudal)</a:t>
            </a:r>
          </a:p>
          <a:p>
            <a:pPr>
              <a:buSzPct val="100000"/>
            </a:pPr>
            <a:endParaRPr dirty="0"/>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0DCCD2ED-C18F-5543-9265-AFCD9BA664AE}"/>
                  </a:ext>
                </a:extLst>
              </p:cNvPr>
              <p:cNvGraphicFramePr>
                <a:graphicFrameLocks noChangeAspect="1"/>
              </p:cNvGraphicFramePr>
              <p:nvPr>
                <p:extLst>
                  <p:ext uri="{D42A27DB-BD31-4B8C-83A1-F6EECF244321}">
                    <p14:modId xmlns:p14="http://schemas.microsoft.com/office/powerpoint/2010/main" val="2638244833"/>
                  </p:ext>
                </p:extLst>
              </p:nvPr>
            </p:nvGraphicFramePr>
            <p:xfrm>
              <a:off x="7408900" y="3511826"/>
              <a:ext cx="1159512" cy="1159512"/>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3"/>
                        <a:stretch>
                          <a:fillRect/>
                        </a:stretch>
                      </p166:blipFill>
                      <p166:spPr xmlns:p166="http://schemas.microsoft.com/office/powerpoint/2016/6/main">
                        <a:xfrm>
                          <a:off x="0" y="0"/>
                          <a:ext cx="1159512" cy="1159512"/>
                        </a:xfrm>
                        <a:prstGeom prst="rect">
                          <a:avLst/>
                        </a:prstGeom>
                      </p166:spPr>
                    </pslz:zmPr>
                  </pslz:sldZmObj>
                </pslz:sldZm>
              </a:graphicData>
            </a:graphic>
          </p:graphicFrame>
        </mc:Choice>
        <mc:Fallback xmlns="">
          <p:pic>
            <p:nvPicPr>
              <p:cNvPr id="6" name="Vista general de diapositiva 5">
                <a:hlinkClick r:id="rId7" action="ppaction://hlinksldjump"/>
                <a:extLst>
                  <a:ext uri="{FF2B5EF4-FFF2-40B4-BE49-F238E27FC236}">
                    <a16:creationId xmlns:a16="http://schemas.microsoft.com/office/drawing/2014/main" id="{0DCCD2ED-C18F-5543-9265-AFCD9BA664AE}"/>
                  </a:ext>
                </a:extLst>
              </p:cNvPr>
              <p:cNvPicPr>
                <a:picLocks noGrp="1" noRot="1" noChangeAspect="1" noMove="1" noResize="1" noEditPoints="1" noAdjustHandles="1" noChangeArrowheads="1" noChangeShapeType="1"/>
              </p:cNvPicPr>
              <p:nvPr/>
            </p:nvPicPr>
            <p:blipFill>
              <a:blip r:embed="rId6"/>
              <a:stretch>
                <a:fillRect/>
              </a:stretch>
            </p:blipFill>
            <p:spPr>
              <a:xfrm>
                <a:off x="7408900" y="3511826"/>
                <a:ext cx="1159512" cy="1159512"/>
              </a:xfrm>
              <a:prstGeom prst="rect">
                <a:avLst/>
              </a:prstGeom>
            </p:spPr>
          </p:pic>
        </mc:Fallback>
      </mc:AlternateContent>
      <p:pic>
        <p:nvPicPr>
          <p:cNvPr id="7" name="Picture 2" descr="Los Sipuncúlidos. Estructura externa">
            <a:extLst>
              <a:ext uri="{FF2B5EF4-FFF2-40B4-BE49-F238E27FC236}">
                <a16:creationId xmlns:a16="http://schemas.microsoft.com/office/drawing/2014/main" id="{8C0AE740-8B8B-364F-A22C-C11DFE1FD2F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78950" y="1656961"/>
            <a:ext cx="2594025" cy="17061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hlinkClick r:id="" action="ppaction://hlinkshowjump?jump=nextslide"/>
            <a:extLst>
              <a:ext uri="{FF2B5EF4-FFF2-40B4-BE49-F238E27FC236}">
                <a16:creationId xmlns:a16="http://schemas.microsoft.com/office/drawing/2014/main" id="{C74A4161-4866-B745-9B90-B35FDCF92E82}"/>
              </a:ext>
            </a:extLst>
          </p:cNvPr>
          <p:cNvPicPr>
            <a:picLocks noChangeAspect="1"/>
          </p:cNvPicPr>
          <p:nvPr/>
        </p:nvPicPr>
        <p:blipFill>
          <a:blip r:embed="rId9"/>
          <a:stretch>
            <a:fillRect/>
          </a:stretch>
        </p:blipFill>
        <p:spPr>
          <a:xfrm>
            <a:off x="6354800" y="3776994"/>
            <a:ext cx="1054100" cy="762000"/>
          </a:xfrm>
          <a:prstGeom prst="rect">
            <a:avLst/>
          </a:prstGeom>
        </p:spPr>
      </p:pic>
    </p:spTree>
    <p:extLst>
      <p:ext uri="{BB962C8B-B14F-4D97-AF65-F5344CB8AC3E}">
        <p14:creationId xmlns:p14="http://schemas.microsoft.com/office/powerpoint/2010/main" val="17938211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SIPUNCULA </a:t>
            </a:r>
            <a:endParaRPr lang="en" sz="3600" dirty="0"/>
          </a:p>
        </p:txBody>
      </p:sp>
      <p:sp>
        <p:nvSpPr>
          <p:cNvPr id="129" name="Google Shape;129;p21"/>
          <p:cNvSpPr txBox="1">
            <a:spLocks noGrp="1"/>
          </p:cNvSpPr>
          <p:nvPr>
            <p:ph type="body" idx="1"/>
          </p:nvPr>
        </p:nvSpPr>
        <p:spPr>
          <a:xfrm>
            <a:off x="1608642" y="1325056"/>
            <a:ext cx="4230028" cy="3004850"/>
          </a:xfrm>
          <a:prstGeom prst="rect">
            <a:avLst/>
          </a:prstGeom>
        </p:spPr>
        <p:txBody>
          <a:bodyPr spcFirstLastPara="1" wrap="square" lIns="91425" tIns="91425" rIns="91425" bIns="91425" anchor="t" anchorCtr="0">
            <a:noAutofit/>
          </a:bodyPr>
          <a:lstStyle/>
          <a:p>
            <a:pPr marL="63500" indent="0" algn="just">
              <a:buSzPct val="100000"/>
              <a:buNone/>
            </a:pPr>
            <a:r>
              <a:rPr lang="es-MX" sz="1400" b="1" dirty="0"/>
              <a:t>ESTRUCTURA INTERNA</a:t>
            </a:r>
          </a:p>
          <a:p>
            <a:pPr marL="171450" indent="-171450" algn="just">
              <a:buSzPct val="100000"/>
            </a:pPr>
            <a:r>
              <a:rPr lang="es-MX" sz="1200" dirty="0"/>
              <a:t>Paralelos al esófago del animal se presentan los músculos retractores del introvertido. Su función es hacer que el introvertido se estire fuera del animal o bien se oculte en el interior de este</a:t>
            </a:r>
          </a:p>
          <a:p>
            <a:pPr marL="171450" indent="-171450" algn="just">
              <a:buSzPct val="100000"/>
            </a:pPr>
            <a:r>
              <a:rPr lang="es-MX" sz="1200" dirty="0"/>
              <a:t>Es posible encontrar en el introvertido una especie de prolongaciones a modo de ganchos o espinas, las cuales se cree desempeñan un papel en el proceso de alimentación del animal</a:t>
            </a:r>
          </a:p>
          <a:p>
            <a:pPr marL="171450" indent="-171450" algn="just">
              <a:buSzPct val="100000"/>
            </a:pPr>
            <a:r>
              <a:rPr lang="es-MX" sz="1200" dirty="0"/>
              <a:t>La pared de este animal está conformada por varias capas. En primer lugar una cutícula que es bastante gruesa y ejerce funciones de protección; la epidermis que es de tipo glandular; capas musculares (circulares y longitudinales) y una dermis interna</a:t>
            </a:r>
          </a:p>
          <a:p>
            <a:pPr>
              <a:buSzPct val="100000"/>
            </a:pPr>
            <a:endParaRPr dirty="0"/>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0DCCD2ED-C18F-5543-9265-AFCD9BA664AE}"/>
                  </a:ext>
                </a:extLst>
              </p:cNvPr>
              <p:cNvGraphicFramePr>
                <a:graphicFrameLocks noChangeAspect="1"/>
              </p:cNvGraphicFramePr>
              <p:nvPr>
                <p:extLst>
                  <p:ext uri="{D42A27DB-BD31-4B8C-83A1-F6EECF244321}">
                    <p14:modId xmlns:p14="http://schemas.microsoft.com/office/powerpoint/2010/main" val="2285680376"/>
                  </p:ext>
                </p:extLst>
              </p:nvPr>
            </p:nvGraphicFramePr>
            <p:xfrm>
              <a:off x="7587824" y="3690750"/>
              <a:ext cx="980587" cy="980587"/>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3"/>
                        <a:stretch>
                          <a:fillRect/>
                        </a:stretch>
                      </p166:blipFill>
                      <p166:spPr xmlns:p166="http://schemas.microsoft.com/office/powerpoint/2016/6/main">
                        <a:xfrm>
                          <a:off x="0" y="0"/>
                          <a:ext cx="980587" cy="980587"/>
                        </a:xfrm>
                        <a:prstGeom prst="rect">
                          <a:avLst/>
                        </a:prstGeom>
                      </p166:spPr>
                    </pslz:zmPr>
                  </pslz:sldZmObj>
                </pslz:sldZm>
              </a:graphicData>
            </a:graphic>
          </p:graphicFrame>
        </mc:Choice>
        <mc:Fallback xmlns="">
          <p:pic>
            <p:nvPicPr>
              <p:cNvPr id="6" name="Vista general de diapositiva 5">
                <a:hlinkClick r:id="rId4" action="ppaction://hlinksldjump"/>
                <a:extLst>
                  <a:ext uri="{FF2B5EF4-FFF2-40B4-BE49-F238E27FC236}">
                    <a16:creationId xmlns:a16="http://schemas.microsoft.com/office/drawing/2014/main" id="{0DCCD2ED-C18F-5543-9265-AFCD9BA664AE}"/>
                  </a:ext>
                </a:extLst>
              </p:cNvPr>
              <p:cNvPicPr>
                <a:picLocks noGrp="1" noRot="1" noChangeAspect="1" noMove="1" noResize="1" noEditPoints="1" noAdjustHandles="1" noChangeArrowheads="1" noChangeShapeType="1"/>
              </p:cNvPicPr>
              <p:nvPr/>
            </p:nvPicPr>
            <p:blipFill>
              <a:blip r:embed="rId5"/>
              <a:stretch>
                <a:fillRect/>
              </a:stretch>
            </p:blipFill>
            <p:spPr>
              <a:xfrm>
                <a:off x="7587824" y="3690750"/>
                <a:ext cx="980587" cy="980587"/>
              </a:xfrm>
              <a:prstGeom prst="rect">
                <a:avLst/>
              </a:prstGeom>
            </p:spPr>
          </p:pic>
        </mc:Fallback>
      </mc:AlternateContent>
      <p:pic>
        <p:nvPicPr>
          <p:cNvPr id="7" name="Picture 2" descr="Los Sipuncúlidos. Estructura externa">
            <a:extLst>
              <a:ext uri="{FF2B5EF4-FFF2-40B4-BE49-F238E27FC236}">
                <a16:creationId xmlns:a16="http://schemas.microsoft.com/office/drawing/2014/main" id="{8C0AE740-8B8B-364F-A22C-C11DFE1FD2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78850" y="1478910"/>
            <a:ext cx="3090795" cy="2032916"/>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227609A7-1796-3A45-9E58-6939C5F0ECCE}"/>
              </a:ext>
            </a:extLst>
          </p:cNvPr>
          <p:cNvPicPr/>
          <p:nvPr/>
        </p:nvPicPr>
        <p:blipFill rotWithShape="1">
          <a:blip r:embed="rId7"/>
          <a:srcRect l="35133" t="14792" r="35845" b="9740"/>
          <a:stretch/>
        </p:blipFill>
        <p:spPr bwMode="auto">
          <a:xfrm>
            <a:off x="6063522" y="1419274"/>
            <a:ext cx="2109454" cy="22714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20902661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FILOGENIA SIPUNCULA </a:t>
            </a:r>
            <a:endParaRPr sz="3600" dirty="0"/>
          </a:p>
        </p:txBody>
      </p:sp>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8BA1F6D6-7817-894D-B085-659F37A6BD58}"/>
                  </a:ext>
                </a:extLst>
              </p:cNvPr>
              <p:cNvGraphicFramePr>
                <a:graphicFrameLocks noChangeAspect="1"/>
              </p:cNvGraphicFramePr>
              <p:nvPr>
                <p:extLst>
                  <p:ext uri="{D42A27DB-BD31-4B8C-83A1-F6EECF244321}">
                    <p14:modId xmlns:p14="http://schemas.microsoft.com/office/powerpoint/2010/main" val="3771132389"/>
                  </p:ext>
                </p:extLst>
              </p:nvPr>
            </p:nvGraphicFramePr>
            <p:xfrm>
              <a:off x="7573616" y="3676542"/>
              <a:ext cx="994795" cy="994795"/>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3"/>
                        <a:stretch>
                          <a:fillRect/>
                        </a:stretch>
                      </p166:blipFill>
                      <p166:spPr xmlns:p166="http://schemas.microsoft.com/office/powerpoint/2016/6/main">
                        <a:xfrm>
                          <a:off x="0" y="0"/>
                          <a:ext cx="994795" cy="994795"/>
                        </a:xfrm>
                        <a:prstGeom prst="rect">
                          <a:avLst/>
                        </a:prstGeom>
                      </p166:spPr>
                    </pslz:zmPr>
                  </pslz:sldZmObj>
                </pslz:sldZm>
              </a:graphicData>
            </a:graphic>
          </p:graphicFrame>
        </mc:Choice>
        <mc:Fallback xmlns="">
          <p:pic>
            <p:nvPicPr>
              <p:cNvPr id="5" name="Vista general de diapositiva 4">
                <a:hlinkClick r:id="rId7" action="ppaction://hlinksldjump"/>
                <a:extLst>
                  <a:ext uri="{FF2B5EF4-FFF2-40B4-BE49-F238E27FC236}">
                    <a16:creationId xmlns:a16="http://schemas.microsoft.com/office/drawing/2014/main" id="{8BA1F6D6-7817-894D-B085-659F37A6BD58}"/>
                  </a:ext>
                </a:extLst>
              </p:cNvPr>
              <p:cNvPicPr>
                <a:picLocks noGrp="1" noRot="1" noChangeAspect="1" noMove="1" noResize="1" noEditPoints="1" noAdjustHandles="1" noChangeArrowheads="1" noChangeShapeType="1"/>
              </p:cNvPicPr>
              <p:nvPr/>
            </p:nvPicPr>
            <p:blipFill>
              <a:blip r:embed="rId6"/>
              <a:stretch>
                <a:fillRect/>
              </a:stretch>
            </p:blipFill>
            <p:spPr>
              <a:xfrm>
                <a:off x="7573616" y="3676542"/>
                <a:ext cx="994795" cy="994795"/>
              </a:xfrm>
              <a:prstGeom prst="rect">
                <a:avLst/>
              </a:prstGeom>
            </p:spPr>
          </p:pic>
        </mc:Fallback>
      </mc:AlternateContent>
      <p:sp>
        <p:nvSpPr>
          <p:cNvPr id="7" name="Google Shape;129;p21">
            <a:extLst>
              <a:ext uri="{FF2B5EF4-FFF2-40B4-BE49-F238E27FC236}">
                <a16:creationId xmlns:a16="http://schemas.microsoft.com/office/drawing/2014/main" id="{B1CE067E-8407-2B47-9894-5ED97BACA787}"/>
              </a:ext>
            </a:extLst>
          </p:cNvPr>
          <p:cNvSpPr txBox="1">
            <a:spLocks noGrp="1"/>
          </p:cNvSpPr>
          <p:nvPr>
            <p:ph type="body" idx="1"/>
          </p:nvPr>
        </p:nvSpPr>
        <p:spPr>
          <a:xfrm>
            <a:off x="1372624" y="1273501"/>
            <a:ext cx="3981253" cy="3271995"/>
          </a:xfrm>
          <a:prstGeom prst="rect">
            <a:avLst/>
          </a:prstGeom>
        </p:spPr>
        <p:txBody>
          <a:bodyPr spcFirstLastPara="1" wrap="square" lIns="91425" tIns="91425" rIns="91425" bIns="91425" anchor="t" anchorCtr="0">
            <a:noAutofit/>
          </a:bodyPr>
          <a:lstStyle/>
          <a:p>
            <a:pPr algn="just">
              <a:buSzPct val="100000"/>
            </a:pPr>
            <a:r>
              <a:rPr lang="es-MX" sz="1050" dirty="0"/>
              <a:t>Su relación filogenética con otros grupos ha supuesto muchos problemas. Se los clasificó como anélidos en un principio, a pesar de su ausencia de segmentación u otras características de este grupo. Después se los relacionó con los moluscos por las características de su desarrollo larvario. Hoy se juntan estos dos filos en Lophotrochozoa, que también incluye anélidos, nemertinos y varios filos más.</a:t>
            </a:r>
          </a:p>
          <a:p>
            <a:pPr algn="just">
              <a:buSzPct val="100000"/>
            </a:pPr>
            <a:r>
              <a:rPr lang="es-MX" sz="1050" dirty="0"/>
              <a:t>Los análisis genéticos retomarían las viejas clasificaciones y los englobarían dentro del filo Annelida, como parte del grupo de los poliquetos, pese al escaso parecido morfológico. </a:t>
            </a:r>
          </a:p>
          <a:p>
            <a:pPr algn="just">
              <a:buSzPct val="100000"/>
            </a:pPr>
            <a:r>
              <a:rPr lang="es-MX" sz="1050" dirty="0"/>
              <a:t>Los análisis genéticos han dado la siguiente filogenia para los sipúnculidos donde se agrupan dentro del árbol de los anélidos.</a:t>
            </a:r>
          </a:p>
          <a:p>
            <a:pPr algn="just">
              <a:buSzPct val="100000"/>
            </a:pPr>
            <a:r>
              <a:rPr lang="es-MX" sz="1050" dirty="0"/>
              <a:t>Los poliquetos Amphinomida son el grupo hermano de Sipuncula.</a:t>
            </a:r>
          </a:p>
          <a:p>
            <a:pPr>
              <a:buSzPct val="100000"/>
            </a:pPr>
            <a:endParaRPr dirty="0"/>
          </a:p>
        </p:txBody>
      </p:sp>
      <p:pic>
        <p:nvPicPr>
          <p:cNvPr id="8" name="Imagen 7">
            <a:extLst>
              <a:ext uri="{FF2B5EF4-FFF2-40B4-BE49-F238E27FC236}">
                <a16:creationId xmlns:a16="http://schemas.microsoft.com/office/drawing/2014/main" id="{12DCF0EF-3491-5C46-8101-D6F1E25F545F}"/>
              </a:ext>
            </a:extLst>
          </p:cNvPr>
          <p:cNvPicPr>
            <a:picLocks noChangeAspect="1"/>
          </p:cNvPicPr>
          <p:nvPr/>
        </p:nvPicPr>
        <p:blipFill rotWithShape="1">
          <a:blip r:embed="rId8"/>
          <a:srcRect l="22738" t="11198" r="27262" b="6645"/>
          <a:stretch/>
        </p:blipFill>
        <p:spPr>
          <a:xfrm>
            <a:off x="5412644" y="1484959"/>
            <a:ext cx="2822629" cy="21258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91153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7" name="Google Shape;86;p16">
            <a:extLst>
              <a:ext uri="{FF2B5EF4-FFF2-40B4-BE49-F238E27FC236}">
                <a16:creationId xmlns:a16="http://schemas.microsoft.com/office/drawing/2014/main" id="{6BD467BF-DB4B-894B-A48D-BF9A93D3AB33}"/>
              </a:ext>
            </a:extLst>
          </p:cNvPr>
          <p:cNvSpPr txBox="1">
            <a:spLocks/>
          </p:cNvSpPr>
          <p:nvPr/>
        </p:nvSpPr>
        <p:spPr>
          <a:xfrm>
            <a:off x="1769172" y="3287613"/>
            <a:ext cx="6678878" cy="12680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0" indent="0" algn="ctr">
              <a:buNone/>
            </a:pPr>
            <a:r>
              <a:rPr lang="es-MX" sz="1800" dirty="0"/>
              <a:t>Los nemertinos son un filo de gusanos con el cuerpo alargado y algo aplanado, comunmente conocidos como gusanos cinta. Poseen un órgano característico, la probóscide o trompa evaginable</a:t>
            </a:r>
            <a:endParaRPr lang="es-MX" sz="1800" dirty="0">
              <a:solidFill>
                <a:schemeClr val="tx1"/>
              </a:solidFill>
            </a:endParaRPr>
          </a:p>
        </p:txBody>
      </p:sp>
      <p:sp>
        <p:nvSpPr>
          <p:cNvPr id="10" name="Google Shape;56;p12">
            <a:extLst>
              <a:ext uri="{FF2B5EF4-FFF2-40B4-BE49-F238E27FC236}">
                <a16:creationId xmlns:a16="http://schemas.microsoft.com/office/drawing/2014/main" id="{86839C0E-30C4-ED40-BCC5-D5E1C9ECC02E}"/>
              </a:ext>
            </a:extLst>
          </p:cNvPr>
          <p:cNvSpPr txBox="1">
            <a:spLocks/>
          </p:cNvSpPr>
          <p:nvPr/>
        </p:nvSpPr>
        <p:spPr>
          <a:xfrm>
            <a:off x="1258957" y="381001"/>
            <a:ext cx="7189093"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5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PHYLUM NEMERTEA </a:t>
            </a:r>
          </a:p>
        </p:txBody>
      </p:sp>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9CD7D9B1-7066-844D-B23D-93D70F43E30D}"/>
                  </a:ext>
                </a:extLst>
              </p:cNvPr>
              <p:cNvGraphicFramePr>
                <a:graphicFrameLocks noChangeAspect="1"/>
              </p:cNvGraphicFramePr>
              <p:nvPr>
                <p:extLst>
                  <p:ext uri="{D42A27DB-BD31-4B8C-83A1-F6EECF244321}">
                    <p14:modId xmlns:p14="http://schemas.microsoft.com/office/powerpoint/2010/main" val="4165971978"/>
                  </p:ext>
                </p:extLst>
              </p:nvPr>
            </p:nvGraphicFramePr>
            <p:xfrm>
              <a:off x="2963167" y="1278232"/>
              <a:ext cx="3217665" cy="2380191"/>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3"/>
                        <a:stretch>
                          <a:fillRect/>
                        </a:stretch>
                      </p166:blipFill>
                      <p166:spPr xmlns:p166="http://schemas.microsoft.com/office/powerpoint/2016/6/main">
                        <a:xfrm>
                          <a:off x="0" y="0"/>
                          <a:ext cx="3217665" cy="2380191"/>
                        </a:xfrm>
                        <a:prstGeom prst="rect">
                          <a:avLst/>
                        </a:prstGeom>
                      </p166:spPr>
                    </pslz:zmPr>
                  </pslz:sldZmObj>
                </pslz:sldZm>
              </a:graphicData>
            </a:graphic>
          </p:graphicFrame>
        </mc:Choice>
        <mc:Fallback xmlns="">
          <p:pic>
            <p:nvPicPr>
              <p:cNvPr id="5" name="Vista general de diapositiva 4">
                <a:hlinkClick r:id="rId6" action="ppaction://hlinksldjump"/>
                <a:extLst>
                  <a:ext uri="{FF2B5EF4-FFF2-40B4-BE49-F238E27FC236}">
                    <a16:creationId xmlns:a16="http://schemas.microsoft.com/office/drawing/2014/main" id="{9CD7D9B1-7066-844D-B23D-93D70F43E30D}"/>
                  </a:ext>
                </a:extLst>
              </p:cNvPr>
              <p:cNvPicPr>
                <a:picLocks noGrp="1" noRot="1" noChangeAspect="1" noMove="1" noResize="1" noEditPoints="1" noAdjustHandles="1" noChangeArrowheads="1" noChangeShapeType="1"/>
              </p:cNvPicPr>
              <p:nvPr/>
            </p:nvPicPr>
            <p:blipFill>
              <a:blip r:embed="rId5"/>
              <a:stretch>
                <a:fillRect/>
              </a:stretch>
            </p:blipFill>
            <p:spPr>
              <a:xfrm>
                <a:off x="2963167" y="1278232"/>
                <a:ext cx="3217665" cy="2380191"/>
              </a:xfrm>
              <a:prstGeom prst="rect">
                <a:avLst/>
              </a:prstGeom>
            </p:spPr>
          </p:pic>
        </mc:Fallback>
      </mc:AlternateContent>
    </p:spTree>
    <p:extLst>
      <p:ext uri="{BB962C8B-B14F-4D97-AF65-F5344CB8AC3E}">
        <p14:creationId xmlns:p14="http://schemas.microsoft.com/office/powerpoint/2010/main" val="17489613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NEMERTEA</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206328" y="3929269"/>
            <a:ext cx="910408" cy="658126"/>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95651" y="1419275"/>
            <a:ext cx="3854283" cy="3267784"/>
          </a:xfrm>
          <a:prstGeom prst="rect">
            <a:avLst/>
          </a:prstGeom>
        </p:spPr>
        <p:txBody>
          <a:bodyPr spcFirstLastPara="1" wrap="square" lIns="91425" tIns="91425" rIns="91425" bIns="91425" anchor="t" anchorCtr="0">
            <a:noAutofit/>
          </a:bodyPr>
          <a:lstStyle/>
          <a:p>
            <a:pPr>
              <a:buSzPct val="100000"/>
            </a:pPr>
            <a:r>
              <a:rPr lang="es-MX" sz="1400" dirty="0"/>
              <a:t>Acelomado</a:t>
            </a:r>
          </a:p>
          <a:p>
            <a:pPr>
              <a:buSzPct val="100000"/>
            </a:pPr>
            <a:r>
              <a:rPr lang="es-MX" sz="1400" dirty="0"/>
              <a:t>Triblástico</a:t>
            </a:r>
          </a:p>
          <a:p>
            <a:pPr>
              <a:buSzPct val="100000"/>
            </a:pPr>
            <a:r>
              <a:rPr lang="es-MX" sz="1400" dirty="0"/>
              <a:t>Simetría bilateral</a:t>
            </a:r>
          </a:p>
          <a:p>
            <a:pPr>
              <a:buSzPct val="100000"/>
            </a:pPr>
            <a:r>
              <a:rPr lang="es-MX" sz="1400" dirty="0"/>
              <a:t>Cuerpo cilíndrico anteriormente y aplanado posteriormente</a:t>
            </a:r>
          </a:p>
          <a:p>
            <a:pPr>
              <a:buSzPct val="100000"/>
            </a:pPr>
            <a:r>
              <a:rPr lang="es-MX" sz="1400" dirty="0"/>
              <a:t>Sin segmentación</a:t>
            </a:r>
          </a:p>
          <a:p>
            <a:pPr>
              <a:buSzPct val="100000"/>
            </a:pPr>
            <a:endParaRPr lang="es-MX" sz="1400" dirty="0"/>
          </a:p>
          <a:p>
            <a:pPr marL="63500" indent="0" algn="ctr">
              <a:buSzPct val="100000"/>
              <a:buNone/>
            </a:pPr>
            <a:r>
              <a:rPr lang="es-MX" sz="1400" b="1" dirty="0"/>
              <a:t>Se caracterizan por tener una probóscide eversible y un rincocele </a:t>
            </a:r>
          </a:p>
          <a:p>
            <a:pPr>
              <a:buSzPct val="100000"/>
            </a:pPr>
            <a:endParaRPr lang="es-MX" sz="1400" dirty="0">
              <a:latin typeface="Century Gothic" panose="020B0502020202020204" pitchFamily="34" charset="0"/>
            </a:endParaRPr>
          </a:p>
          <a:p>
            <a:pPr marL="520700" lvl="1" indent="0">
              <a:buNone/>
            </a:pPr>
            <a:endParaRPr lang="en" sz="1300" dirty="0"/>
          </a:p>
        </p:txBody>
      </p:sp>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10BBDCE4-667A-2341-A976-9386AF7181C1}"/>
                  </a:ext>
                </a:extLst>
              </p:cNvPr>
              <p:cNvGraphicFramePr>
                <a:graphicFrameLocks noChangeAspect="1"/>
              </p:cNvGraphicFramePr>
              <p:nvPr>
                <p:extLst>
                  <p:ext uri="{D42A27DB-BD31-4B8C-83A1-F6EECF244321}">
                    <p14:modId xmlns:p14="http://schemas.microsoft.com/office/powerpoint/2010/main" val="3856544667"/>
                  </p:ext>
                </p:extLst>
              </p:nvPr>
            </p:nvGraphicFramePr>
            <p:xfrm>
              <a:off x="7335236" y="3724226"/>
              <a:ext cx="1237930" cy="915729"/>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4"/>
                        <a:stretch>
                          <a:fillRect/>
                        </a:stretch>
                      </p166:blipFill>
                      <p166:spPr xmlns:p166="http://schemas.microsoft.com/office/powerpoint/2016/6/main">
                        <a:xfrm>
                          <a:off x="0" y="0"/>
                          <a:ext cx="1237930" cy="915729"/>
                        </a:xfrm>
                        <a:prstGeom prst="rect">
                          <a:avLst/>
                        </a:prstGeom>
                      </p166:spPr>
                    </pslz:zmPr>
                  </pslz:sldZmObj>
                </pslz:sldZm>
              </a:graphicData>
            </a:graphic>
          </p:graphicFrame>
        </mc:Choice>
        <mc:Fallback xmlns="">
          <p:pic>
            <p:nvPicPr>
              <p:cNvPr id="9" name="Vista general de diapositiva 8">
                <a:hlinkClick r:id="rId8" action="ppaction://hlinksldjump"/>
                <a:extLst>
                  <a:ext uri="{FF2B5EF4-FFF2-40B4-BE49-F238E27FC236}">
                    <a16:creationId xmlns:a16="http://schemas.microsoft.com/office/drawing/2014/main" id="{10BBDCE4-667A-2341-A976-9386AF7181C1}"/>
                  </a:ext>
                </a:extLst>
              </p:cNvPr>
              <p:cNvPicPr>
                <a:picLocks noGrp="1" noRot="1" noChangeAspect="1" noMove="1" noResize="1" noEditPoints="1" noAdjustHandles="1" noChangeArrowheads="1" noChangeShapeType="1"/>
              </p:cNvPicPr>
              <p:nvPr/>
            </p:nvPicPr>
            <p:blipFill>
              <a:blip r:embed="rId7"/>
              <a:stretch>
                <a:fillRect/>
              </a:stretch>
            </p:blipFill>
            <p:spPr>
              <a:xfrm>
                <a:off x="7335236" y="3724226"/>
                <a:ext cx="1237930" cy="915729"/>
              </a:xfrm>
              <a:prstGeom prst="rect">
                <a:avLst/>
              </a:prstGeom>
            </p:spPr>
          </p:pic>
        </mc:Fallback>
      </mc:AlternateContent>
      <p:pic>
        <p:nvPicPr>
          <p:cNvPr id="12" name="Imagen 11" descr="Imagen que contiene alimentos&#10;&#10;Descripción generada automáticamente">
            <a:extLst>
              <a:ext uri="{FF2B5EF4-FFF2-40B4-BE49-F238E27FC236}">
                <a16:creationId xmlns:a16="http://schemas.microsoft.com/office/drawing/2014/main" id="{BEB6BE5E-6AC4-C941-B0CE-AB56D17C887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90284" y="1520550"/>
            <a:ext cx="3062204" cy="2283184"/>
          </a:xfrm>
          <a:prstGeom prst="ellipse">
            <a:avLst/>
          </a:prstGeom>
          <a:ln>
            <a:noFill/>
          </a:ln>
          <a:effectLst>
            <a:softEdge rad="112500"/>
          </a:effectLst>
        </p:spPr>
      </p:pic>
    </p:spTree>
    <p:extLst>
      <p:ext uri="{BB962C8B-B14F-4D97-AF65-F5344CB8AC3E}">
        <p14:creationId xmlns:p14="http://schemas.microsoft.com/office/powerpoint/2010/main" val="42740104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12" name="Google Shape;93;p17">
            <a:extLst>
              <a:ext uri="{FF2B5EF4-FFF2-40B4-BE49-F238E27FC236}">
                <a16:creationId xmlns:a16="http://schemas.microsoft.com/office/drawing/2014/main" id="{4C8F3C4F-3B99-164D-A1B3-FFA337AAB044}"/>
              </a:ext>
            </a:extLst>
          </p:cNvPr>
          <p:cNvSpPr txBox="1">
            <a:spLocks noGrp="1"/>
          </p:cNvSpPr>
          <p:nvPr>
            <p:ph type="body" idx="1"/>
          </p:nvPr>
        </p:nvSpPr>
        <p:spPr>
          <a:xfrm>
            <a:off x="1446587" y="1320902"/>
            <a:ext cx="7037846" cy="3267784"/>
          </a:xfrm>
          <a:prstGeom prst="rect">
            <a:avLst/>
          </a:prstGeom>
        </p:spPr>
        <p:txBody>
          <a:bodyPr spcFirstLastPara="1" wrap="square" lIns="91425" tIns="91425" rIns="91425" bIns="91425" anchor="t" anchorCtr="0">
            <a:noAutofit/>
          </a:bodyPr>
          <a:lstStyle/>
          <a:p>
            <a:pPr marL="63500" indent="0" algn="just">
              <a:buSzPct val="100000"/>
              <a:buNone/>
            </a:pPr>
            <a:r>
              <a:rPr lang="es-MX" sz="1400" b="1" dirty="0"/>
              <a:t>ALIMENTACIÓN</a:t>
            </a:r>
          </a:p>
          <a:p>
            <a:pPr algn="just">
              <a:buSzPct val="100000"/>
            </a:pPr>
            <a:r>
              <a:rPr lang="es-MX" sz="1200" dirty="0"/>
              <a:t>Muy pocas especies son comensales o parásitos, la mayoría son depredadores invertebrados pequeños</a:t>
            </a:r>
          </a:p>
          <a:p>
            <a:pPr algn="just">
              <a:buSzPct val="100000"/>
            </a:pPr>
            <a:r>
              <a:rPr lang="es-MX" sz="1200" dirty="0"/>
              <a:t>Algunas especies parece que son capaces de detectar a las presas solamente cuando chocan con ellas</a:t>
            </a:r>
          </a:p>
          <a:p>
            <a:pPr algn="just">
              <a:buSzPct val="100000"/>
            </a:pPr>
            <a:r>
              <a:rPr lang="es-MX" sz="1200" dirty="0"/>
              <a:t>Cuando encuentran a la presa, el nemertino la atrapa con su probóscide</a:t>
            </a:r>
          </a:p>
          <a:p>
            <a:pPr algn="just">
              <a:buSzPct val="100000"/>
            </a:pPr>
            <a:r>
              <a:rPr lang="es-MX" sz="1200" dirty="0"/>
              <a:t>La digestión es principalmente extracelular, pero concluye intracelularmente</a:t>
            </a:r>
          </a:p>
          <a:p>
            <a:pPr algn="just">
              <a:buSzPct val="100000"/>
            </a:pPr>
            <a:r>
              <a:rPr lang="es-MX" sz="1200" dirty="0"/>
              <a:t>Las presas favoritas de la mayoría de los nemertinos son los anélidos y otros invertebrados pequeños. Aunque las dietas pueden ser muy especializadas o extremadamente variadas</a:t>
            </a:r>
          </a:p>
          <a:p>
            <a:pPr algn="just">
              <a:buSzPct val="100000"/>
            </a:pPr>
            <a:endParaRPr lang="es-MX" sz="1000" dirty="0"/>
          </a:p>
        </p:txBody>
      </p:sp>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NEMERTEA</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206328" y="3929269"/>
            <a:ext cx="910408" cy="658126"/>
          </a:xfrm>
          <a:prstGeom prst="rect">
            <a:avLst/>
          </a:prstGeom>
        </p:spPr>
      </p:pic>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10BBDCE4-667A-2341-A976-9386AF7181C1}"/>
                  </a:ext>
                </a:extLst>
              </p:cNvPr>
              <p:cNvGraphicFramePr>
                <a:graphicFrameLocks noChangeAspect="1"/>
              </p:cNvGraphicFramePr>
              <p:nvPr/>
            </p:nvGraphicFramePr>
            <p:xfrm>
              <a:off x="7335236" y="3724226"/>
              <a:ext cx="1237930" cy="915729"/>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4"/>
                        <a:stretch>
                          <a:fillRect/>
                        </a:stretch>
                      </p166:blipFill>
                      <p166:spPr xmlns:p166="http://schemas.microsoft.com/office/powerpoint/2016/6/main">
                        <a:xfrm>
                          <a:off x="0" y="0"/>
                          <a:ext cx="1237930" cy="915729"/>
                        </a:xfrm>
                        <a:prstGeom prst="rect">
                          <a:avLst/>
                        </a:prstGeom>
                      </p166:spPr>
                    </pslz:zmPr>
                  </pslz:sldZmObj>
                </pslz:sldZm>
              </a:graphicData>
            </a:graphic>
          </p:graphicFrame>
        </mc:Choice>
        <mc:Fallback xmlns="">
          <p:pic>
            <p:nvPicPr>
              <p:cNvPr id="9" name="Vista general de diapositiva 8">
                <a:hlinkClick r:id="rId5" action="ppaction://hlinksldjump"/>
                <a:extLst>
                  <a:ext uri="{FF2B5EF4-FFF2-40B4-BE49-F238E27FC236}">
                    <a16:creationId xmlns:a16="http://schemas.microsoft.com/office/drawing/2014/main" id="{10BBDCE4-667A-2341-A976-9386AF7181C1}"/>
                  </a:ext>
                </a:extLst>
              </p:cNvPr>
              <p:cNvPicPr>
                <a:picLocks noGrp="1" noRot="1" noChangeAspect="1" noMove="1" noResize="1" noEditPoints="1" noAdjustHandles="1" noChangeArrowheads="1" noChangeShapeType="1"/>
              </p:cNvPicPr>
              <p:nvPr/>
            </p:nvPicPr>
            <p:blipFill>
              <a:blip r:embed="rId6"/>
              <a:stretch>
                <a:fillRect/>
              </a:stretch>
            </p:blipFill>
            <p:spPr>
              <a:xfrm>
                <a:off x="7335236" y="3724226"/>
                <a:ext cx="1237930" cy="915729"/>
              </a:xfrm>
              <a:prstGeom prst="rect">
                <a:avLst/>
              </a:prstGeom>
            </p:spPr>
          </p:pic>
        </mc:Fallback>
      </mc:AlternateContent>
      <p:pic>
        <p:nvPicPr>
          <p:cNvPr id="13" name="Imagen 12" descr="Imagen que contiene alimentos&#10;&#10;Descripción generada automáticamente">
            <a:extLst>
              <a:ext uri="{FF2B5EF4-FFF2-40B4-BE49-F238E27FC236}">
                <a16:creationId xmlns:a16="http://schemas.microsoft.com/office/drawing/2014/main" id="{66F89059-98E4-6A4A-A6A1-45758E24A2B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72516" y="1354861"/>
            <a:ext cx="3062204" cy="2283184"/>
          </a:xfrm>
          <a:prstGeom prst="ellipse">
            <a:avLst/>
          </a:prstGeom>
          <a:ln>
            <a:noFill/>
          </a:ln>
          <a:effectLst>
            <a:softEdge rad="112500"/>
          </a:effectLst>
        </p:spPr>
      </p:pic>
      <p:pic>
        <p:nvPicPr>
          <p:cNvPr id="8" name="Picture 4" descr="100 mejores imágenes de Animales en 2020 | animales, parasitologia  veterinaria, nematodos">
            <a:extLst>
              <a:ext uri="{FF2B5EF4-FFF2-40B4-BE49-F238E27FC236}">
                <a16:creationId xmlns:a16="http://schemas.microsoft.com/office/drawing/2014/main" id="{838B4045-9376-084A-A2C2-3257F4716899}"/>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3309335" y="3334150"/>
            <a:ext cx="2323452" cy="1089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887313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NEMERTEA</a:t>
            </a:r>
            <a:endParaRPr sz="3000" dirty="0"/>
          </a:p>
        </p:txBody>
      </p:sp>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66466" y="1266603"/>
            <a:ext cx="4162342" cy="3267784"/>
          </a:xfrm>
          <a:prstGeom prst="rect">
            <a:avLst/>
          </a:prstGeom>
        </p:spPr>
        <p:txBody>
          <a:bodyPr spcFirstLastPara="1" wrap="square" lIns="91425" tIns="91425" rIns="91425" bIns="91425" anchor="t" anchorCtr="0">
            <a:noAutofit/>
          </a:bodyPr>
          <a:lstStyle/>
          <a:p>
            <a:pPr marL="63500" indent="0">
              <a:buSzPct val="100000"/>
              <a:buNone/>
            </a:pPr>
            <a:r>
              <a:rPr lang="es-MX" sz="1400" b="1" dirty="0"/>
              <a:t>REPRODUCCIÓN </a:t>
            </a:r>
          </a:p>
          <a:p>
            <a:pPr algn="just">
              <a:buSzPct val="100000"/>
            </a:pPr>
            <a:r>
              <a:rPr lang="es-MX" sz="1400" b="1" dirty="0"/>
              <a:t>Reproducción asexual</a:t>
            </a:r>
            <a:r>
              <a:rPr lang="es-MX" sz="1400" dirty="0"/>
              <a:t>: Fragmentación (estallando) y regeneración</a:t>
            </a:r>
          </a:p>
          <a:p>
            <a:pPr algn="just">
              <a:buSzPct val="100000"/>
            </a:pPr>
            <a:endParaRPr lang="es-MX" sz="1400" dirty="0"/>
          </a:p>
          <a:p>
            <a:pPr algn="just">
              <a:buSzPct val="100000"/>
            </a:pPr>
            <a:r>
              <a:rPr lang="es-MX" sz="1400" b="1" dirty="0"/>
              <a:t>Reproducción sexual</a:t>
            </a:r>
            <a:r>
              <a:rPr lang="es-MX" sz="1400" dirty="0"/>
              <a:t>: La mayoría de las especies son dioicas y la fecundación es frecuentemente externa. Algunas especies son hermafroditas y otras presentan fecundación interna, e incluso algunas tiene desarrollo ovovivíparo</a:t>
            </a:r>
          </a:p>
          <a:p>
            <a:endParaRPr lang="es-MX" sz="1400" dirty="0">
              <a:latin typeface="Century Gothic" panose="020B0502020202020204" pitchFamily="34" charset="0"/>
            </a:endParaRPr>
          </a:p>
          <a:p>
            <a:pPr>
              <a:buSzPct val="100000"/>
            </a:pPr>
            <a:endParaRPr lang="es-MX" sz="1400" dirty="0">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a:p>
            <a:pPr marL="63500" indent="0">
              <a:buSzPct val="100000"/>
              <a:buNone/>
            </a:pPr>
            <a:endParaRPr lang="es-MX" sz="1300" dirty="0"/>
          </a:p>
          <a:p>
            <a:pPr>
              <a:buSzPct val="100000"/>
            </a:pPr>
            <a:endParaRPr lang="es-MX" sz="1300" dirty="0"/>
          </a:p>
          <a:p>
            <a:pPr>
              <a:buSzPct val="100000"/>
            </a:pPr>
            <a:endParaRPr lang="es-MX" sz="1300" dirty="0">
              <a:latin typeface="Century Gothic" panose="020B0502020202020204" pitchFamily="34" charset="0"/>
            </a:endParaRPr>
          </a:p>
          <a:p>
            <a:pPr marL="520700" lvl="1" indent="0">
              <a:buNone/>
            </a:pPr>
            <a:endParaRPr lang="en" sz="1300" dirty="0"/>
          </a:p>
        </p:txBody>
      </p:sp>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10BBDCE4-667A-2341-A976-9386AF7181C1}"/>
                  </a:ext>
                </a:extLst>
              </p:cNvPr>
              <p:cNvGraphicFramePr>
                <a:graphicFrameLocks noChangeAspect="1"/>
              </p:cNvGraphicFramePr>
              <p:nvPr/>
            </p:nvGraphicFramePr>
            <p:xfrm>
              <a:off x="7335236" y="3724226"/>
              <a:ext cx="1237930" cy="915729"/>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3"/>
                        <a:stretch>
                          <a:fillRect/>
                        </a:stretch>
                      </p166:blipFill>
                      <p166:spPr xmlns:p166="http://schemas.microsoft.com/office/powerpoint/2016/6/main">
                        <a:xfrm>
                          <a:off x="0" y="0"/>
                          <a:ext cx="1237930" cy="915729"/>
                        </a:xfrm>
                        <a:prstGeom prst="rect">
                          <a:avLst/>
                        </a:prstGeom>
                      </p166:spPr>
                    </pslz:zmPr>
                  </pslz:sldZmObj>
                </pslz:sldZm>
              </a:graphicData>
            </a:graphic>
          </p:graphicFrame>
        </mc:Choice>
        <mc:Fallback xmlns="">
          <p:pic>
            <p:nvPicPr>
              <p:cNvPr id="9" name="Vista general de diapositiva 8">
                <a:hlinkClick r:id="rId5" action="ppaction://hlinksldjump"/>
                <a:extLst>
                  <a:ext uri="{FF2B5EF4-FFF2-40B4-BE49-F238E27FC236}">
                    <a16:creationId xmlns:a16="http://schemas.microsoft.com/office/drawing/2014/main" id="{10BBDCE4-667A-2341-A976-9386AF7181C1}"/>
                  </a:ext>
                </a:extLst>
              </p:cNvPr>
              <p:cNvPicPr>
                <a:picLocks noGrp="1" noRot="1" noChangeAspect="1" noMove="1" noResize="1" noEditPoints="1" noAdjustHandles="1" noChangeArrowheads="1" noChangeShapeType="1"/>
              </p:cNvPicPr>
              <p:nvPr/>
            </p:nvPicPr>
            <p:blipFill>
              <a:blip r:embed="rId4"/>
              <a:stretch>
                <a:fillRect/>
              </a:stretch>
            </p:blipFill>
            <p:spPr>
              <a:xfrm>
                <a:off x="7335236" y="3724226"/>
                <a:ext cx="1237930" cy="915729"/>
              </a:xfrm>
              <a:prstGeom prst="rect">
                <a:avLst/>
              </a:prstGeom>
            </p:spPr>
          </p:pic>
        </mc:Fallback>
      </mc:AlternateContent>
      <p:pic>
        <p:nvPicPr>
          <p:cNvPr id="13" name="Imagen 12">
            <a:extLst>
              <a:ext uri="{FF2B5EF4-FFF2-40B4-BE49-F238E27FC236}">
                <a16:creationId xmlns:a16="http://schemas.microsoft.com/office/drawing/2014/main" id="{59EE88B4-1358-7A48-BA54-1F8B51C00E64}"/>
              </a:ext>
            </a:extLst>
          </p:cNvPr>
          <p:cNvPicPr>
            <a:picLocks noChangeAspect="1"/>
          </p:cNvPicPr>
          <p:nvPr/>
        </p:nvPicPr>
        <p:blipFill>
          <a:blip r:embed="rId6">
            <a:duotone>
              <a:prstClr val="black"/>
              <a:srgbClr val="D9C3A5">
                <a:tint val="50000"/>
                <a:satMod val="180000"/>
              </a:srgbClr>
            </a:duotone>
          </a:blip>
          <a:stretch>
            <a:fillRect/>
          </a:stretch>
        </p:blipFill>
        <p:spPr>
          <a:xfrm>
            <a:off x="6195447" y="1651207"/>
            <a:ext cx="1917567" cy="19909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93;p17">
            <a:extLst>
              <a:ext uri="{FF2B5EF4-FFF2-40B4-BE49-F238E27FC236}">
                <a16:creationId xmlns:a16="http://schemas.microsoft.com/office/drawing/2014/main" id="{88B6D177-DDB0-264C-825F-7BDEE3EAB6EA}"/>
              </a:ext>
            </a:extLst>
          </p:cNvPr>
          <p:cNvSpPr txBox="1">
            <a:spLocks/>
          </p:cNvSpPr>
          <p:nvPr/>
        </p:nvSpPr>
        <p:spPr>
          <a:xfrm>
            <a:off x="-6006860" y="1419275"/>
            <a:ext cx="7037846" cy="32677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lgn="just">
              <a:buSzPct val="100000"/>
              <a:buFont typeface="Tinos"/>
              <a:buNone/>
            </a:pPr>
            <a:r>
              <a:rPr lang="es-MX" sz="1400" b="1"/>
              <a:t>ALIMENTACIÓN</a:t>
            </a:r>
          </a:p>
          <a:p>
            <a:pPr algn="just">
              <a:buSzPct val="100000"/>
            </a:pPr>
            <a:r>
              <a:rPr lang="es-MX" sz="1200"/>
              <a:t>Muy pocas especies son comensales o parásitos, la mayoría son depredadores invertebrados pequeños</a:t>
            </a:r>
          </a:p>
          <a:p>
            <a:pPr algn="just">
              <a:buSzPct val="100000"/>
            </a:pPr>
            <a:r>
              <a:rPr lang="es-MX" sz="1200"/>
              <a:t>Algunas especies parece que son capaces de detectar a las presas solamente cuando chocan con ellas</a:t>
            </a:r>
          </a:p>
          <a:p>
            <a:pPr algn="just">
              <a:buSzPct val="100000"/>
            </a:pPr>
            <a:r>
              <a:rPr lang="es-MX" sz="1200"/>
              <a:t>Cuando encuentran a la presa, el nemertino la atrapa con su probóscide</a:t>
            </a:r>
          </a:p>
          <a:p>
            <a:pPr algn="just">
              <a:buSzPct val="100000"/>
            </a:pPr>
            <a:r>
              <a:rPr lang="es-MX" sz="1200"/>
              <a:t>La digestión es principalmente extracelular, pero concluye intracelularmente</a:t>
            </a:r>
          </a:p>
          <a:p>
            <a:pPr algn="just">
              <a:buSzPct val="100000"/>
            </a:pPr>
            <a:r>
              <a:rPr lang="es-MX" sz="1200"/>
              <a:t>Las presas favoritas de la mayoría de los nemertinos son los anélidos y otros invertebrados pequeños. Aunque las dietas pueden ser muy especializadas o extremadamente variadas</a:t>
            </a:r>
          </a:p>
          <a:p>
            <a:pPr algn="just">
              <a:buSzPct val="100000"/>
            </a:pPr>
            <a:endParaRPr lang="es-MX" sz="1000" dirty="0"/>
          </a:p>
        </p:txBody>
      </p:sp>
    </p:spTree>
    <p:extLst>
      <p:ext uri="{BB962C8B-B14F-4D97-AF65-F5344CB8AC3E}">
        <p14:creationId xmlns:p14="http://schemas.microsoft.com/office/powerpoint/2010/main" val="2095089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NEMERTEA</a:t>
            </a:r>
            <a:endParaRPr lang="en" sz="3600" dirty="0"/>
          </a:p>
        </p:txBody>
      </p:sp>
      <p:pic>
        <p:nvPicPr>
          <p:cNvPr id="9" name="Imagen 8">
            <a:hlinkClick r:id="" action="ppaction://hlinkshowjump?jump=nextslide"/>
            <a:extLst>
              <a:ext uri="{FF2B5EF4-FFF2-40B4-BE49-F238E27FC236}">
                <a16:creationId xmlns:a16="http://schemas.microsoft.com/office/drawing/2014/main" id="{9125A990-8535-A44A-9463-FB47371E0E17}"/>
              </a:ext>
            </a:extLst>
          </p:cNvPr>
          <p:cNvPicPr>
            <a:picLocks noChangeAspect="1"/>
          </p:cNvPicPr>
          <p:nvPr/>
        </p:nvPicPr>
        <p:blipFill>
          <a:blip r:embed="rId3"/>
          <a:stretch>
            <a:fillRect/>
          </a:stretch>
        </p:blipFill>
        <p:spPr>
          <a:xfrm>
            <a:off x="6068707" y="3917124"/>
            <a:ext cx="1037769" cy="750195"/>
          </a:xfrm>
          <a:prstGeom prst="rect">
            <a:avLst/>
          </a:prstGeom>
        </p:spPr>
      </p:pic>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187C38E0-9A36-0E4A-B89B-13F5B27DDAF0}"/>
                  </a:ext>
                </a:extLst>
              </p:cNvPr>
              <p:cNvGraphicFramePr>
                <a:graphicFrameLocks noChangeAspect="1"/>
              </p:cNvGraphicFramePr>
              <p:nvPr>
                <p:extLst>
                  <p:ext uri="{D42A27DB-BD31-4B8C-83A1-F6EECF244321}">
                    <p14:modId xmlns:p14="http://schemas.microsoft.com/office/powerpoint/2010/main" val="3782014774"/>
                  </p:ext>
                </p:extLst>
              </p:nvPr>
            </p:nvGraphicFramePr>
            <p:xfrm>
              <a:off x="7335236" y="3724226"/>
              <a:ext cx="1237930" cy="915729"/>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4"/>
                        <a:stretch>
                          <a:fillRect/>
                        </a:stretch>
                      </p166:blipFill>
                      <p166:spPr xmlns:p166="http://schemas.microsoft.com/office/powerpoint/2016/6/main">
                        <a:xfrm>
                          <a:off x="0" y="0"/>
                          <a:ext cx="1237930" cy="915729"/>
                        </a:xfrm>
                        <a:prstGeom prst="rect">
                          <a:avLst/>
                        </a:prstGeom>
                      </p166:spPr>
                    </pslz:zmPr>
                  </pslz:sldZmObj>
                </pslz:sldZm>
              </a:graphicData>
            </a:graphic>
          </p:graphicFrame>
        </mc:Choice>
        <mc:Fallback xmlns="">
          <p:pic>
            <p:nvPicPr>
              <p:cNvPr id="8" name="Vista general de diapositiva 7">
                <a:hlinkClick r:id="rId8" action="ppaction://hlinksldjump"/>
                <a:extLst>
                  <a:ext uri="{FF2B5EF4-FFF2-40B4-BE49-F238E27FC236}">
                    <a16:creationId xmlns:a16="http://schemas.microsoft.com/office/drawing/2014/main" id="{187C38E0-9A36-0E4A-B89B-13F5B27DDAF0}"/>
                  </a:ext>
                </a:extLst>
              </p:cNvPr>
              <p:cNvPicPr>
                <a:picLocks noGrp="1" noRot="1" noChangeAspect="1" noMove="1" noResize="1" noEditPoints="1" noAdjustHandles="1" noChangeArrowheads="1" noChangeShapeType="1"/>
              </p:cNvPicPr>
              <p:nvPr/>
            </p:nvPicPr>
            <p:blipFill>
              <a:blip r:embed="rId7"/>
              <a:stretch>
                <a:fillRect/>
              </a:stretch>
            </p:blipFill>
            <p:spPr>
              <a:xfrm>
                <a:off x="7335236" y="3724226"/>
                <a:ext cx="1237930" cy="915729"/>
              </a:xfrm>
              <a:prstGeom prst="rect">
                <a:avLst/>
              </a:prstGeom>
            </p:spPr>
          </p:pic>
        </mc:Fallback>
      </mc:AlternateContent>
      <p:sp>
        <p:nvSpPr>
          <p:cNvPr id="10" name="Google Shape;93;p17">
            <a:extLst>
              <a:ext uri="{FF2B5EF4-FFF2-40B4-BE49-F238E27FC236}">
                <a16:creationId xmlns:a16="http://schemas.microsoft.com/office/drawing/2014/main" id="{AE803C20-703D-8D4A-86CC-89B9745E0C6B}"/>
              </a:ext>
            </a:extLst>
          </p:cNvPr>
          <p:cNvSpPr txBox="1">
            <a:spLocks/>
          </p:cNvSpPr>
          <p:nvPr/>
        </p:nvSpPr>
        <p:spPr>
          <a:xfrm>
            <a:off x="1556175" y="1372171"/>
            <a:ext cx="3483222" cy="32677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SzPct val="100000"/>
              <a:buFont typeface="Tinos"/>
              <a:buNone/>
            </a:pPr>
            <a:r>
              <a:rPr lang="es-MX" sz="1300" b="1" dirty="0"/>
              <a:t>ESTRUCTURA EXTERNA</a:t>
            </a:r>
          </a:p>
          <a:p>
            <a:pPr algn="just">
              <a:buSzPct val="100000"/>
            </a:pPr>
            <a:r>
              <a:rPr lang="es-MX" sz="1200" dirty="0"/>
              <a:t>En general, los nemertinos miden menos de 20 cm de longitud, aunque algunos pocos alcanzan varios metros</a:t>
            </a:r>
          </a:p>
          <a:p>
            <a:pPr algn="just">
              <a:buSzPct val="100000"/>
            </a:pPr>
            <a:r>
              <a:rPr lang="es-MX" sz="1200" dirty="0"/>
              <a:t>Son gusanos con forma de cinta o de hilo</a:t>
            </a:r>
          </a:p>
          <a:p>
            <a:pPr algn="just">
              <a:buSzPct val="100000"/>
            </a:pPr>
            <a:r>
              <a:rPr lang="es-MX" sz="1200" dirty="0"/>
              <a:t>Son largos y frágiles</a:t>
            </a:r>
          </a:p>
          <a:p>
            <a:pPr algn="just">
              <a:buSzPct val="100000"/>
            </a:pPr>
            <a:r>
              <a:rPr lang="es-MX" sz="1200" dirty="0"/>
              <a:t>La pared del cuerpo comprende una epidermis ciliada, con rabditos y capas de musculatura circular y longitudinal</a:t>
            </a:r>
          </a:p>
          <a:p>
            <a:pPr algn="just">
              <a:buSzPct val="100000"/>
            </a:pPr>
            <a:r>
              <a:rPr lang="es-MX" sz="1200" dirty="0"/>
              <a:t>Con hendiduras cefálicas a cada lado de la cabeza, que comunican el exterior con el cerebro; órganos táctiles y ocelos (en algunos)</a:t>
            </a:r>
          </a:p>
          <a:p>
            <a:pPr>
              <a:buSzPct val="100000"/>
            </a:pPr>
            <a:endParaRPr lang="es-MX" sz="1300" dirty="0"/>
          </a:p>
          <a:p>
            <a:pPr>
              <a:buSzPct val="100000"/>
            </a:pPr>
            <a:endParaRPr lang="es-MX" sz="1300" dirty="0"/>
          </a:p>
          <a:p>
            <a:pPr>
              <a:buSzPct val="100000"/>
            </a:pPr>
            <a:endParaRPr lang="es-MX" sz="1300" dirty="0">
              <a:latin typeface="Century Gothic" panose="020B0502020202020204" pitchFamily="34" charset="0"/>
            </a:endParaRPr>
          </a:p>
          <a:p>
            <a:pPr marL="520700" lvl="1" indent="0">
              <a:buFont typeface="Tinos"/>
              <a:buNone/>
            </a:pPr>
            <a:endParaRPr lang="en" sz="1300" dirty="0"/>
          </a:p>
        </p:txBody>
      </p:sp>
      <p:pic>
        <p:nvPicPr>
          <p:cNvPr id="11" name="Imagen 10">
            <a:extLst>
              <a:ext uri="{FF2B5EF4-FFF2-40B4-BE49-F238E27FC236}">
                <a16:creationId xmlns:a16="http://schemas.microsoft.com/office/drawing/2014/main" id="{8A771FAB-B8AF-B842-A420-CDFD02E6DE45}"/>
              </a:ext>
            </a:extLst>
          </p:cNvPr>
          <p:cNvPicPr>
            <a:picLocks noChangeAspect="1"/>
          </p:cNvPicPr>
          <p:nvPr/>
        </p:nvPicPr>
        <p:blipFill rotWithShape="1">
          <a:blip r:embed="rId9"/>
          <a:srcRect l="7296" r="3182" b="7891"/>
          <a:stretch/>
        </p:blipFill>
        <p:spPr>
          <a:xfrm>
            <a:off x="5180602" y="1534267"/>
            <a:ext cx="2961860" cy="19335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050932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NEMERTEA</a:t>
            </a:r>
            <a:endParaRPr lang="en" sz="3600" dirty="0"/>
          </a:p>
        </p:txBody>
      </p:sp>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187C38E0-9A36-0E4A-B89B-13F5B27DDAF0}"/>
                  </a:ext>
                </a:extLst>
              </p:cNvPr>
              <p:cNvGraphicFramePr>
                <a:graphicFrameLocks noChangeAspect="1"/>
              </p:cNvGraphicFramePr>
              <p:nvPr/>
            </p:nvGraphicFramePr>
            <p:xfrm>
              <a:off x="7335236" y="3724226"/>
              <a:ext cx="1237930" cy="915729"/>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3"/>
                        <a:stretch>
                          <a:fillRect/>
                        </a:stretch>
                      </p166:blipFill>
                      <p166:spPr xmlns:p166="http://schemas.microsoft.com/office/powerpoint/2016/6/main">
                        <a:xfrm>
                          <a:off x="0" y="0"/>
                          <a:ext cx="1237930" cy="915729"/>
                        </a:xfrm>
                        <a:prstGeom prst="rect">
                          <a:avLst/>
                        </a:prstGeom>
                      </p166:spPr>
                    </pslz:zmPr>
                  </pslz:sldZmObj>
                </pslz:sldZm>
              </a:graphicData>
            </a:graphic>
          </p:graphicFrame>
        </mc:Choice>
        <mc:Fallback xmlns="">
          <p:pic>
            <p:nvPicPr>
              <p:cNvPr id="8" name="Vista general de diapositiva 7">
                <a:hlinkClick r:id="rId4" action="ppaction://hlinksldjump"/>
                <a:extLst>
                  <a:ext uri="{FF2B5EF4-FFF2-40B4-BE49-F238E27FC236}">
                    <a16:creationId xmlns:a16="http://schemas.microsoft.com/office/drawing/2014/main" id="{187C38E0-9A36-0E4A-B89B-13F5B27DDAF0}"/>
                  </a:ext>
                </a:extLst>
              </p:cNvPr>
              <p:cNvPicPr>
                <a:picLocks noGrp="1" noRot="1" noChangeAspect="1" noMove="1" noResize="1" noEditPoints="1" noAdjustHandles="1" noChangeArrowheads="1" noChangeShapeType="1"/>
              </p:cNvPicPr>
              <p:nvPr/>
            </p:nvPicPr>
            <p:blipFill>
              <a:blip r:embed="rId5"/>
              <a:stretch>
                <a:fillRect/>
              </a:stretch>
            </p:blipFill>
            <p:spPr>
              <a:xfrm>
                <a:off x="7335236" y="3724226"/>
                <a:ext cx="1237930" cy="915729"/>
              </a:xfrm>
              <a:prstGeom prst="rect">
                <a:avLst/>
              </a:prstGeom>
            </p:spPr>
          </p:pic>
        </mc:Fallback>
      </mc:AlternateContent>
      <p:sp>
        <p:nvSpPr>
          <p:cNvPr id="10" name="Google Shape;93;p17">
            <a:extLst>
              <a:ext uri="{FF2B5EF4-FFF2-40B4-BE49-F238E27FC236}">
                <a16:creationId xmlns:a16="http://schemas.microsoft.com/office/drawing/2014/main" id="{AE803C20-703D-8D4A-86CC-89B9745E0C6B}"/>
              </a:ext>
            </a:extLst>
          </p:cNvPr>
          <p:cNvSpPr txBox="1">
            <a:spLocks/>
          </p:cNvSpPr>
          <p:nvPr/>
        </p:nvSpPr>
        <p:spPr>
          <a:xfrm>
            <a:off x="1466465" y="1266603"/>
            <a:ext cx="3483222" cy="32677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SzPct val="100000"/>
              <a:buFont typeface="Tinos"/>
              <a:buNone/>
            </a:pPr>
            <a:r>
              <a:rPr lang="es-MX" sz="1300" b="1" dirty="0"/>
              <a:t>ESTRUCTURA INTERNA</a:t>
            </a:r>
          </a:p>
          <a:p>
            <a:pPr>
              <a:buSzPct val="100000"/>
            </a:pPr>
            <a:endParaRPr lang="es-MX" sz="1300" dirty="0"/>
          </a:p>
          <a:p>
            <a:pPr>
              <a:buSzPct val="100000"/>
            </a:pPr>
            <a:endParaRPr lang="es-MX" sz="1300" dirty="0"/>
          </a:p>
          <a:p>
            <a:pPr>
              <a:buSzPct val="100000"/>
            </a:pPr>
            <a:endParaRPr lang="es-MX" sz="1300" dirty="0">
              <a:latin typeface="Century Gothic" panose="020B0502020202020204" pitchFamily="34" charset="0"/>
            </a:endParaRPr>
          </a:p>
          <a:p>
            <a:pPr marL="520700" lvl="1" indent="0">
              <a:buFont typeface="Tinos"/>
              <a:buNone/>
            </a:pPr>
            <a:endParaRPr lang="en" sz="1300" dirty="0"/>
          </a:p>
        </p:txBody>
      </p:sp>
      <p:pic>
        <p:nvPicPr>
          <p:cNvPr id="11" name="Imagen 10">
            <a:extLst>
              <a:ext uri="{FF2B5EF4-FFF2-40B4-BE49-F238E27FC236}">
                <a16:creationId xmlns:a16="http://schemas.microsoft.com/office/drawing/2014/main" id="{8A771FAB-B8AF-B842-A420-CDFD02E6DE45}"/>
              </a:ext>
            </a:extLst>
          </p:cNvPr>
          <p:cNvPicPr>
            <a:picLocks noChangeAspect="1"/>
          </p:cNvPicPr>
          <p:nvPr/>
        </p:nvPicPr>
        <p:blipFill rotWithShape="1">
          <a:blip r:embed="rId6"/>
          <a:srcRect l="7296" r="3182" b="7891"/>
          <a:stretch/>
        </p:blipFill>
        <p:spPr>
          <a:xfrm>
            <a:off x="-2061711" y="1604987"/>
            <a:ext cx="2961860" cy="1933526"/>
          </a:xfrm>
          <a:prstGeom prst="rect">
            <a:avLst/>
          </a:prstGeom>
          <a:solidFill>
            <a:schemeClr val="bg1"/>
          </a:solidFill>
        </p:spPr>
      </p:pic>
      <p:pic>
        <p:nvPicPr>
          <p:cNvPr id="7" name="Picture 2" descr="NEMERTEA o RYNCHOCOELA">
            <a:extLst>
              <a:ext uri="{FF2B5EF4-FFF2-40B4-BE49-F238E27FC236}">
                <a16:creationId xmlns:a16="http://schemas.microsoft.com/office/drawing/2014/main" id="{B1A4B069-7718-0A4D-9F4A-88F03C6DDF5C}"/>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477359" y="1690381"/>
            <a:ext cx="2158999" cy="2746529"/>
          </a:xfrm>
          <a:prstGeom prst="rect">
            <a:avLst/>
          </a:prstGeom>
          <a:ln>
            <a:noFill/>
          </a:ln>
          <a:effectLst>
            <a:outerShdw blurRad="292100" dist="139700" dir="2700000" algn="tl" rotWithShape="0">
              <a:srgbClr val="333333">
                <a:alpha val="65000"/>
              </a:srgbClr>
            </a:outerShdw>
          </a:effectLst>
        </p:spPr>
      </p:pic>
      <p:pic>
        <p:nvPicPr>
          <p:cNvPr id="12" name="Imagen 11">
            <a:extLst>
              <a:ext uri="{FF2B5EF4-FFF2-40B4-BE49-F238E27FC236}">
                <a16:creationId xmlns:a16="http://schemas.microsoft.com/office/drawing/2014/main" id="{8B8B08A7-99F4-764F-A328-FE313012D369}"/>
              </a:ext>
            </a:extLst>
          </p:cNvPr>
          <p:cNvPicPr>
            <a:picLocks noChangeAspect="1"/>
          </p:cNvPicPr>
          <p:nvPr/>
        </p:nvPicPr>
        <p:blipFill rotWithShape="1">
          <a:blip r:embed="rId9">
            <a:duotone>
              <a:prstClr val="black"/>
              <a:srgbClr val="D9C3A5">
                <a:tint val="50000"/>
                <a:satMod val="180000"/>
              </a:srgbClr>
            </a:duotone>
          </a:blip>
          <a:srcRect l="41196" t="23206" r="23913" b="27527"/>
          <a:stretch/>
        </p:blipFill>
        <p:spPr>
          <a:xfrm>
            <a:off x="6258597" y="1419274"/>
            <a:ext cx="2092516" cy="1661205"/>
          </a:xfrm>
          <a:prstGeom prst="rect">
            <a:avLst/>
          </a:prstGeom>
          <a:ln>
            <a:noFill/>
          </a:ln>
          <a:effectLst>
            <a:outerShdw blurRad="292100" dist="139700" dir="2700000" algn="tl" rotWithShape="0">
              <a:srgbClr val="333333">
                <a:alpha val="65000"/>
              </a:srgbClr>
            </a:outerShdw>
          </a:effectLst>
        </p:spPr>
      </p:pic>
      <p:pic>
        <p:nvPicPr>
          <p:cNvPr id="13" name="Imagen 12">
            <a:extLst>
              <a:ext uri="{FF2B5EF4-FFF2-40B4-BE49-F238E27FC236}">
                <a16:creationId xmlns:a16="http://schemas.microsoft.com/office/drawing/2014/main" id="{4503D875-D8A1-EA49-B699-9AC26836B613}"/>
              </a:ext>
            </a:extLst>
          </p:cNvPr>
          <p:cNvPicPr>
            <a:picLocks noChangeAspect="1"/>
          </p:cNvPicPr>
          <p:nvPr/>
        </p:nvPicPr>
        <p:blipFill>
          <a:blip r:embed="rId10">
            <a:duotone>
              <a:prstClr val="black"/>
              <a:srgbClr val="D9C3A5">
                <a:tint val="50000"/>
                <a:satMod val="180000"/>
              </a:srgbClr>
            </a:duotone>
            <a:extLst>
              <a:ext uri="{BEBA8EAE-BF5A-486C-A8C5-ECC9F3942E4B}">
                <a14:imgProps xmlns:a14="http://schemas.microsoft.com/office/drawing/2010/main">
                  <a14:imgLayer r:embed="rId11">
                    <a14:imgEffect>
                      <a14:sharpenSoften amount="50000"/>
                    </a14:imgEffect>
                  </a14:imgLayer>
                </a14:imgProps>
              </a:ext>
            </a:extLst>
          </a:blip>
          <a:stretch>
            <a:fillRect/>
          </a:stretch>
        </p:blipFill>
        <p:spPr>
          <a:xfrm>
            <a:off x="3718707" y="1677596"/>
            <a:ext cx="2214649" cy="27593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954133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7" name="Imagen 6">
            <a:extLst>
              <a:ext uri="{FF2B5EF4-FFF2-40B4-BE49-F238E27FC236}">
                <a16:creationId xmlns:a16="http://schemas.microsoft.com/office/drawing/2014/main" id="{AFB0C57B-3DD6-764D-BE2D-81D03AC19EE1}"/>
              </a:ext>
            </a:extLst>
          </p:cNvPr>
          <p:cNvPicPr>
            <a:picLocks noChangeAspect="1"/>
          </p:cNvPicPr>
          <p:nvPr/>
        </p:nvPicPr>
        <p:blipFill rotWithShape="1">
          <a:blip r:embed="rId3"/>
          <a:srcRect l="59375" t="34437" r="7500" b="20263"/>
          <a:stretch/>
        </p:blipFill>
        <p:spPr>
          <a:xfrm>
            <a:off x="5509050" y="1490953"/>
            <a:ext cx="2663925" cy="1901047"/>
          </a:xfrm>
          <a:prstGeom prst="rect">
            <a:avLst/>
          </a:prstGeom>
          <a:ln>
            <a:noFill/>
          </a:ln>
          <a:effectLst>
            <a:outerShdw blurRad="292100" dist="139700" dir="2700000" algn="tl" rotWithShape="0">
              <a:srgbClr val="333333">
                <a:alpha val="65000"/>
              </a:srgbClr>
            </a:outerShdw>
          </a:effectLst>
        </p:spPr>
      </p:pic>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FILOGENIA NEMERTEA</a:t>
            </a:r>
            <a:endParaRPr sz="3600" dirty="0"/>
          </a:p>
        </p:txBody>
      </p:sp>
      <p:sp>
        <p:nvSpPr>
          <p:cNvPr id="93" name="Google Shape;93;p17"/>
          <p:cNvSpPr txBox="1">
            <a:spLocks noGrp="1"/>
          </p:cNvSpPr>
          <p:nvPr>
            <p:ph type="body" idx="1"/>
          </p:nvPr>
        </p:nvSpPr>
        <p:spPr>
          <a:xfrm>
            <a:off x="1363474" y="1232292"/>
            <a:ext cx="3877218" cy="2955372"/>
          </a:xfrm>
          <a:prstGeom prst="rect">
            <a:avLst/>
          </a:prstGeom>
        </p:spPr>
        <p:txBody>
          <a:bodyPr spcFirstLastPara="1" wrap="square" lIns="91425" tIns="91425" rIns="91425" bIns="91425" anchor="t" anchorCtr="0">
            <a:noAutofit/>
          </a:bodyPr>
          <a:lstStyle/>
          <a:p>
            <a:pPr marL="285750" indent="-285750" algn="just">
              <a:buSzPct val="100000"/>
            </a:pPr>
            <a:r>
              <a:rPr lang="es-MX" sz="1100" dirty="0"/>
              <a:t>A pesar de la variedad de similitud que puede compartir los nemertinos con los platelmintos, por lo que se puede pensar que evolucionaron a partir de un ancestro acelomado común, los nemertinos no son animales acelomados avanzados si no que derivan de los celomados, esto se basa en una serie de nuevos hechos</a:t>
            </a:r>
          </a:p>
          <a:p>
            <a:pPr algn="just">
              <a:buSzPct val="100000"/>
            </a:pPr>
            <a:r>
              <a:rPr lang="es-MX" sz="1100" dirty="0"/>
              <a:t>El sistema sanguíneo de los nemertinos no es un sistema sanguíneo vascular en si, sino más bien un celoma modificado como el rincocele, esto basado en las características de los vasos sanguíneos de los nemertinos que se desarrollen por esquizocelia a partir  de bandas mesodérmicas sólidas</a:t>
            </a:r>
          </a:p>
          <a:p>
            <a:pPr algn="just">
              <a:buSzPct val="100000"/>
            </a:pPr>
            <a:r>
              <a:rPr lang="es-MX" sz="1100" dirty="0"/>
              <a:t> Comparación que realizo en la secuencia de ARN ribosómico de platelmintos, nemertinos y varios invertebrados celomados, los cuales apunta que los nemertinos están estrechamente emparentados con los celomados y solo remotamente con los platelmintos </a:t>
            </a:r>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DD52DD6A-FC4A-E74F-A3E9-030F2140B205}"/>
                  </a:ext>
                </a:extLst>
              </p:cNvPr>
              <p:cNvGraphicFramePr>
                <a:graphicFrameLocks noChangeAspect="1"/>
              </p:cNvGraphicFramePr>
              <p:nvPr>
                <p:extLst>
                  <p:ext uri="{D42A27DB-BD31-4B8C-83A1-F6EECF244321}">
                    <p14:modId xmlns:p14="http://schemas.microsoft.com/office/powerpoint/2010/main" val="226445370"/>
                  </p:ext>
                </p:extLst>
              </p:nvPr>
            </p:nvGraphicFramePr>
            <p:xfrm>
              <a:off x="7328610" y="3724226"/>
              <a:ext cx="1237930" cy="915729"/>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4"/>
                        <a:stretch>
                          <a:fillRect/>
                        </a:stretch>
                      </p166:blipFill>
                      <p166:spPr xmlns:p166="http://schemas.microsoft.com/office/powerpoint/2016/6/main">
                        <a:xfrm>
                          <a:off x="0" y="0"/>
                          <a:ext cx="1237930" cy="915729"/>
                        </a:xfrm>
                        <a:prstGeom prst="rect">
                          <a:avLst/>
                        </a:prstGeom>
                      </p166:spPr>
                    </pslz:zmPr>
                  </pslz:sldZmObj>
                </pslz:sldZm>
              </a:graphicData>
            </a:graphic>
          </p:graphicFrame>
        </mc:Choice>
        <mc:Fallback xmlns="">
          <p:pic>
            <p:nvPicPr>
              <p:cNvPr id="6" name="Vista general de diapositiva 5">
                <a:hlinkClick r:id="rId6" action="ppaction://hlinksldjump"/>
                <a:extLst>
                  <a:ext uri="{FF2B5EF4-FFF2-40B4-BE49-F238E27FC236}">
                    <a16:creationId xmlns:a16="http://schemas.microsoft.com/office/drawing/2014/main" id="{DD52DD6A-FC4A-E74F-A3E9-030F2140B205}"/>
                  </a:ext>
                </a:extLst>
              </p:cNvPr>
              <p:cNvPicPr>
                <a:picLocks noGrp="1" noRot="1" noChangeAspect="1" noMove="1" noResize="1" noEditPoints="1" noAdjustHandles="1" noChangeArrowheads="1" noChangeShapeType="1"/>
              </p:cNvPicPr>
              <p:nvPr/>
            </p:nvPicPr>
            <p:blipFill>
              <a:blip r:embed="rId5"/>
              <a:stretch>
                <a:fillRect/>
              </a:stretch>
            </p:blipFill>
            <p:spPr>
              <a:xfrm>
                <a:off x="7328610" y="3724226"/>
                <a:ext cx="1237930" cy="915729"/>
              </a:xfrm>
              <a:prstGeom prst="rect">
                <a:avLst/>
              </a:prstGeom>
            </p:spPr>
          </p:pic>
        </mc:Fallback>
      </mc:AlternateContent>
      <p:pic>
        <p:nvPicPr>
          <p:cNvPr id="9218" name="Picture 2" descr="La verdad sobre los gusanos extraterrestres">
            <a:extLst>
              <a:ext uri="{FF2B5EF4-FFF2-40B4-BE49-F238E27FC236}">
                <a16:creationId xmlns:a16="http://schemas.microsoft.com/office/drawing/2014/main" id="{C1F8B602-DFDF-FF47-ADE5-805B40692E9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98098" y="3463678"/>
            <a:ext cx="1730512" cy="91572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546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7" name="Google Shape;86;p16">
            <a:extLst>
              <a:ext uri="{FF2B5EF4-FFF2-40B4-BE49-F238E27FC236}">
                <a16:creationId xmlns:a16="http://schemas.microsoft.com/office/drawing/2014/main" id="{6BD467BF-DB4B-894B-A48D-BF9A93D3AB33}"/>
              </a:ext>
            </a:extLst>
          </p:cNvPr>
          <p:cNvSpPr txBox="1">
            <a:spLocks/>
          </p:cNvSpPr>
          <p:nvPr/>
        </p:nvSpPr>
        <p:spPr>
          <a:xfrm>
            <a:off x="1590261" y="3219045"/>
            <a:ext cx="6679095" cy="12680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0" indent="0" algn="ctr">
              <a:buNone/>
            </a:pPr>
            <a:r>
              <a:rPr lang="es-MX" sz="2200" dirty="0"/>
              <a:t>Los equiuroideos o equiuros son marinos, viven en la arena, fango o fisuras de rocas. Son comunmente llamados gusanos cuchara.</a:t>
            </a:r>
          </a:p>
        </p:txBody>
      </p:sp>
      <p:sp>
        <p:nvSpPr>
          <p:cNvPr id="10" name="Google Shape;56;p12">
            <a:extLst>
              <a:ext uri="{FF2B5EF4-FFF2-40B4-BE49-F238E27FC236}">
                <a16:creationId xmlns:a16="http://schemas.microsoft.com/office/drawing/2014/main" id="{86839C0E-30C4-ED40-BCC5-D5E1C9ECC02E}"/>
              </a:ext>
            </a:extLst>
          </p:cNvPr>
          <p:cNvSpPr txBox="1">
            <a:spLocks/>
          </p:cNvSpPr>
          <p:nvPr/>
        </p:nvSpPr>
        <p:spPr>
          <a:xfrm>
            <a:off x="1258957" y="381001"/>
            <a:ext cx="7189093"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5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PHYLUM ECHIURA </a:t>
            </a:r>
          </a:p>
        </p:txBody>
      </p:sp>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1DE03EE1-720E-1847-B076-1C784898D797}"/>
                  </a:ext>
                </a:extLst>
              </p:cNvPr>
              <p:cNvGraphicFramePr>
                <a:graphicFrameLocks noChangeAspect="1"/>
              </p:cNvGraphicFramePr>
              <p:nvPr>
                <p:extLst>
                  <p:ext uri="{D42A27DB-BD31-4B8C-83A1-F6EECF244321}">
                    <p14:modId xmlns:p14="http://schemas.microsoft.com/office/powerpoint/2010/main" val="2689973979"/>
                  </p:ext>
                </p:extLst>
              </p:nvPr>
            </p:nvGraphicFramePr>
            <p:xfrm>
              <a:off x="3495652" y="1141962"/>
              <a:ext cx="2715702" cy="2314519"/>
            </p:xfrm>
            <a:graphic>
              <a:graphicData uri="http://schemas.microsoft.com/office/powerpoint/2016/slidezoom">
                <pslz:sldZm>
                  <pslz:sldZmObj sldId="369" cId="4224551910">
                    <pslz:zmPr id="{5B34031D-9353-4F48-89E3-E16B227CB223}" returnToParent="0" imageType="cover" transitionDur="1000">
                      <p166:blipFill xmlns:p166="http://schemas.microsoft.com/office/powerpoint/2016/6/main">
                        <a:blip r:embed="rId3"/>
                        <a:stretch>
                          <a:fillRect/>
                        </a:stretch>
                      </p166:blipFill>
                      <p166:spPr xmlns:p166="http://schemas.microsoft.com/office/powerpoint/2016/6/main">
                        <a:xfrm>
                          <a:off x="0" y="0"/>
                          <a:ext cx="2715702" cy="2314519"/>
                        </a:xfrm>
                        <a:prstGeom prst="rect">
                          <a:avLst/>
                        </a:prstGeom>
                      </p166:spPr>
                    </pslz:zmPr>
                  </pslz:sldZmObj>
                </pslz:sldZm>
              </a:graphicData>
            </a:graphic>
          </p:graphicFrame>
        </mc:Choice>
        <mc:Fallback xmlns="">
          <p:pic>
            <p:nvPicPr>
              <p:cNvPr id="3" name="Vista general de diapositiva 2">
                <a:hlinkClick r:id="rId4" action="ppaction://hlinksldjump"/>
                <a:extLst>
                  <a:ext uri="{FF2B5EF4-FFF2-40B4-BE49-F238E27FC236}">
                    <a16:creationId xmlns:a16="http://schemas.microsoft.com/office/drawing/2014/main" id="{1DE03EE1-720E-1847-B076-1C784898D797}"/>
                  </a:ext>
                </a:extLst>
              </p:cNvPr>
              <p:cNvPicPr>
                <a:picLocks noGrp="1" noRot="1" noChangeAspect="1" noMove="1" noResize="1" noEditPoints="1" noAdjustHandles="1" noChangeArrowheads="1" noChangeShapeType="1"/>
              </p:cNvPicPr>
              <p:nvPr/>
            </p:nvPicPr>
            <p:blipFill>
              <a:blip r:embed="rId5"/>
              <a:stretch>
                <a:fillRect/>
              </a:stretch>
            </p:blipFill>
            <p:spPr>
              <a:xfrm>
                <a:off x="3495652" y="1141962"/>
                <a:ext cx="2715702" cy="2314519"/>
              </a:xfrm>
              <a:prstGeom prst="rect">
                <a:avLst/>
              </a:prstGeom>
            </p:spPr>
          </p:pic>
        </mc:Fallback>
      </mc:AlternateContent>
    </p:spTree>
    <p:extLst>
      <p:ext uri="{BB962C8B-B14F-4D97-AF65-F5344CB8AC3E}">
        <p14:creationId xmlns:p14="http://schemas.microsoft.com/office/powerpoint/2010/main" val="34927992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10" name="Picture 2" descr="Organismo ID: Gusanos cuchara (equiuroideos ) - THE BIOLOGIST APPRENTICE">
            <a:extLst>
              <a:ext uri="{FF2B5EF4-FFF2-40B4-BE49-F238E27FC236}">
                <a16:creationId xmlns:a16="http://schemas.microsoft.com/office/drawing/2014/main" id="{7E9CD9E5-D292-234B-8BF7-41AEE80C71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3188" y="1602786"/>
            <a:ext cx="2412067" cy="21214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ECHIURA</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4"/>
          <a:stretch>
            <a:fillRect/>
          </a:stretch>
        </p:blipFill>
        <p:spPr>
          <a:xfrm>
            <a:off x="6621305" y="3907150"/>
            <a:ext cx="910408" cy="658126"/>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612287" y="1358499"/>
            <a:ext cx="3889103" cy="3267784"/>
          </a:xfrm>
          <a:prstGeom prst="rect">
            <a:avLst/>
          </a:prstGeom>
        </p:spPr>
        <p:txBody>
          <a:bodyPr spcFirstLastPara="1" wrap="square" lIns="91425" tIns="91425" rIns="91425" bIns="91425" anchor="t" anchorCtr="0">
            <a:noAutofit/>
          </a:bodyPr>
          <a:lstStyle/>
          <a:p>
            <a:pPr>
              <a:buSzPct val="100000"/>
            </a:pPr>
            <a:r>
              <a:rPr lang="es-MX" sz="1300" dirty="0">
                <a:solidFill>
                  <a:schemeClr val="tx1"/>
                </a:solidFill>
              </a:rPr>
              <a:t>Triblásticos</a:t>
            </a:r>
          </a:p>
          <a:p>
            <a:pPr algn="just">
              <a:buSzPct val="100000"/>
            </a:pPr>
            <a:r>
              <a:rPr lang="es-MX" sz="1300" dirty="0">
                <a:solidFill>
                  <a:schemeClr val="tx1"/>
                </a:solidFill>
              </a:rPr>
              <a:t>Protostomados</a:t>
            </a:r>
          </a:p>
          <a:p>
            <a:pPr algn="just">
              <a:buSzPct val="100000"/>
            </a:pPr>
            <a:r>
              <a:rPr lang="es-MX" sz="1300" dirty="0">
                <a:solidFill>
                  <a:schemeClr val="tx1"/>
                </a:solidFill>
              </a:rPr>
              <a:t>Simetría bilateral</a:t>
            </a:r>
          </a:p>
          <a:p>
            <a:pPr algn="just">
              <a:buSzPct val="100000"/>
            </a:pPr>
            <a:r>
              <a:rPr lang="es-MX" sz="1300" dirty="0">
                <a:solidFill>
                  <a:schemeClr val="tx1"/>
                </a:solidFill>
              </a:rPr>
              <a:t>Gusanos celomados no segmentados</a:t>
            </a:r>
          </a:p>
          <a:p>
            <a:pPr algn="just">
              <a:buSzPct val="100000"/>
            </a:pPr>
            <a:r>
              <a:rPr lang="es-MX" sz="1300" dirty="0">
                <a:solidFill>
                  <a:schemeClr val="tx1"/>
                </a:solidFill>
              </a:rPr>
              <a:t>Poseen el modelo de organización de los anélidos, pero carecen de metámeros</a:t>
            </a:r>
          </a:p>
          <a:p>
            <a:pPr algn="just">
              <a:buSzPct val="100000"/>
            </a:pPr>
            <a:r>
              <a:rPr lang="es-MX" sz="1300" dirty="0">
                <a:solidFill>
                  <a:schemeClr val="tx1"/>
                </a:solidFill>
              </a:rPr>
              <a:t>El desarrollo es indirecto</a:t>
            </a:r>
          </a:p>
          <a:p>
            <a:pPr algn="just">
              <a:buSzPct val="100000"/>
            </a:pPr>
            <a:r>
              <a:rPr lang="es-MX" sz="1300" dirty="0">
                <a:solidFill>
                  <a:schemeClr val="tx1"/>
                </a:solidFill>
              </a:rPr>
              <a:t>Sistema excretor con metanefridios</a:t>
            </a:r>
          </a:p>
          <a:p>
            <a:pPr algn="just">
              <a:buSzPct val="100000"/>
            </a:pPr>
            <a:r>
              <a:rPr lang="es-MX" sz="1300" dirty="0">
                <a:solidFill>
                  <a:schemeClr val="tx1"/>
                </a:solidFill>
              </a:rPr>
              <a:t>Sistema digestivo completo </a:t>
            </a:r>
          </a:p>
          <a:p>
            <a:pPr>
              <a:buSzPct val="100000"/>
            </a:pPr>
            <a:endParaRPr lang="es-MX" sz="1000" dirty="0">
              <a:solidFill>
                <a:schemeClr val="bg1"/>
              </a:solidFill>
            </a:endParaRPr>
          </a:p>
          <a:p>
            <a:pPr marL="520700" lvl="1" indent="0">
              <a:buNone/>
            </a:pPr>
            <a:endParaRPr lang="en" sz="1300" dirty="0"/>
          </a:p>
        </p:txBody>
      </p:sp>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473DA054-3B88-0B4D-B2CB-A5A4D73A9F36}"/>
                  </a:ext>
                </a:extLst>
              </p:cNvPr>
              <p:cNvGraphicFramePr>
                <a:graphicFrameLocks noChangeAspect="1"/>
              </p:cNvGraphicFramePr>
              <p:nvPr>
                <p:extLst>
                  <p:ext uri="{D42A27DB-BD31-4B8C-83A1-F6EECF244321}">
                    <p14:modId xmlns:p14="http://schemas.microsoft.com/office/powerpoint/2010/main" val="492528282"/>
                  </p:ext>
                </p:extLst>
              </p:nvPr>
            </p:nvGraphicFramePr>
            <p:xfrm>
              <a:off x="7472079" y="3724226"/>
              <a:ext cx="945761" cy="806046"/>
            </p:xfrm>
            <a:graphic>
              <a:graphicData uri="http://schemas.microsoft.com/office/powerpoint/2016/slidezoom">
                <pslz:sldZm>
                  <pslz:sldZmObj sldId="369" cId="4224551910">
                    <pslz:zmPr id="{5B34031D-9353-4F48-89E3-E16B227CB223}" returnToParent="0" imageType="cover" transitionDur="1000">
                      <p166:blipFill xmlns:p166="http://schemas.microsoft.com/office/powerpoint/2016/6/main">
                        <a:blip r:embed="rId5"/>
                        <a:stretch>
                          <a:fillRect/>
                        </a:stretch>
                      </p166:blipFill>
                      <p166:spPr xmlns:p166="http://schemas.microsoft.com/office/powerpoint/2016/6/main">
                        <a:xfrm>
                          <a:off x="0" y="0"/>
                          <a:ext cx="945761" cy="806046"/>
                        </a:xfrm>
                        <a:prstGeom prst="rect">
                          <a:avLst/>
                        </a:prstGeom>
                      </p166:spPr>
                    </pslz:zmPr>
                  </pslz:sldZmObj>
                </pslz:sldZm>
              </a:graphicData>
            </a:graphic>
          </p:graphicFrame>
        </mc:Choice>
        <mc:Fallback xmlns="">
          <p:pic>
            <p:nvPicPr>
              <p:cNvPr id="9" name="Vista general de diapositiva 8">
                <a:hlinkClick r:id="rId6" action="ppaction://hlinksldjump"/>
                <a:extLst>
                  <a:ext uri="{FF2B5EF4-FFF2-40B4-BE49-F238E27FC236}">
                    <a16:creationId xmlns:a16="http://schemas.microsoft.com/office/drawing/2014/main" id="{473DA054-3B88-0B4D-B2CB-A5A4D73A9F36}"/>
                  </a:ext>
                </a:extLst>
              </p:cNvPr>
              <p:cNvPicPr>
                <a:picLocks noGrp="1" noRot="1" noChangeAspect="1" noMove="1" noResize="1" noEditPoints="1" noAdjustHandles="1" noChangeArrowheads="1" noChangeShapeType="1"/>
              </p:cNvPicPr>
              <p:nvPr/>
            </p:nvPicPr>
            <p:blipFill>
              <a:blip r:embed="rId7"/>
              <a:stretch>
                <a:fillRect/>
              </a:stretch>
            </p:blipFill>
            <p:spPr>
              <a:xfrm>
                <a:off x="7472079" y="3724226"/>
                <a:ext cx="945761" cy="806046"/>
              </a:xfrm>
              <a:prstGeom prst="rect">
                <a:avLst/>
              </a:prstGeom>
            </p:spPr>
          </p:pic>
        </mc:Fallback>
      </mc:AlternateContent>
    </p:spTree>
    <p:extLst>
      <p:ext uri="{BB962C8B-B14F-4D97-AF65-F5344CB8AC3E}">
        <p14:creationId xmlns:p14="http://schemas.microsoft.com/office/powerpoint/2010/main" val="724242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10" name="Picture 2" descr="Organismo ID: Gusanos cuchara (equiuroideos ) - THE BIOLOGIST APPRENTICE">
            <a:extLst>
              <a:ext uri="{FF2B5EF4-FFF2-40B4-BE49-F238E27FC236}">
                <a16:creationId xmlns:a16="http://schemas.microsoft.com/office/drawing/2014/main" id="{7E9CD9E5-D292-234B-8BF7-41AEE80C71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7533" y="1419275"/>
            <a:ext cx="2412067" cy="2121440"/>
          </a:xfrm>
          <a:prstGeom prst="roundRect">
            <a:avLst>
              <a:gd name="adj" fmla="val 4167"/>
            </a:avLst>
          </a:prstGeom>
          <a:solidFill>
            <a:srgbClr val="FFFFFF"/>
          </a:solidFill>
          <a:ln w="76200" cap="sq">
            <a:no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ECHIURA</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4"/>
          <a:stretch>
            <a:fillRect/>
          </a:stretch>
        </p:blipFill>
        <p:spPr>
          <a:xfrm>
            <a:off x="6621305" y="3907150"/>
            <a:ext cx="910408" cy="658126"/>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661762" y="1478420"/>
            <a:ext cx="3710636" cy="3267784"/>
          </a:xfrm>
          <a:prstGeom prst="rect">
            <a:avLst/>
          </a:prstGeom>
        </p:spPr>
        <p:txBody>
          <a:bodyPr spcFirstLastPara="1" wrap="square" lIns="91425" tIns="91425" rIns="91425" bIns="91425" anchor="t" anchorCtr="0">
            <a:noAutofit/>
          </a:bodyPr>
          <a:lstStyle/>
          <a:p>
            <a:pPr marL="63500" indent="0">
              <a:buSzPct val="100000"/>
              <a:buNone/>
            </a:pPr>
            <a:r>
              <a:rPr lang="es-MX" sz="1200" b="1" dirty="0"/>
              <a:t>ALIMENTACIÓN</a:t>
            </a:r>
          </a:p>
          <a:p>
            <a:pPr algn="just">
              <a:buSzPct val="100000"/>
            </a:pPr>
            <a:r>
              <a:rPr lang="es-ES" altLang="es-MX" sz="1200" dirty="0"/>
              <a:t>La mayoría de los </a:t>
            </a:r>
            <a:r>
              <a:rPr lang="es-ES" altLang="es-MX" sz="1200" dirty="0" err="1"/>
              <a:t>echiuranos</a:t>
            </a:r>
            <a:r>
              <a:rPr lang="es-ES" altLang="es-MX" sz="1200" dirty="0"/>
              <a:t> se alimentan de detritos</a:t>
            </a:r>
          </a:p>
          <a:p>
            <a:pPr algn="just">
              <a:buSzPct val="100000"/>
            </a:pPr>
            <a:r>
              <a:rPr lang="es-ES" altLang="es-MX" sz="1200" dirty="0"/>
              <a:t>El moco y las sustancias alimenticias se mueven por acción ciliar</a:t>
            </a:r>
          </a:p>
          <a:p>
            <a:pPr algn="just">
              <a:buSzPct val="100000"/>
            </a:pPr>
            <a:r>
              <a:rPr lang="es-ES" altLang="es-MX" sz="1200" dirty="0"/>
              <a:t>Extienda su probóscide larga hasta 300 veces o más la longitud del tronco fuera de la madriguera</a:t>
            </a:r>
          </a:p>
          <a:p>
            <a:pPr algn="just">
              <a:buSzPct val="100000"/>
            </a:pPr>
            <a:r>
              <a:rPr lang="es-ES" altLang="es-MX" sz="1200" dirty="0"/>
              <a:t>Para alimentarse, produce esta red de mucosidad cónica</a:t>
            </a:r>
          </a:p>
          <a:p>
            <a:pPr>
              <a:buSzPct val="100000"/>
            </a:pPr>
            <a:endParaRPr lang="es-MX" sz="1200" dirty="0"/>
          </a:p>
          <a:p>
            <a:pPr lvl="1"/>
            <a:endParaRPr lang="en" dirty="0"/>
          </a:p>
        </p:txBody>
      </p:sp>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473DA054-3B88-0B4D-B2CB-A5A4D73A9F36}"/>
                  </a:ext>
                </a:extLst>
              </p:cNvPr>
              <p:cNvGraphicFramePr>
                <a:graphicFrameLocks noChangeAspect="1"/>
              </p:cNvGraphicFramePr>
              <p:nvPr/>
            </p:nvGraphicFramePr>
            <p:xfrm>
              <a:off x="7472079" y="3724226"/>
              <a:ext cx="945761" cy="806046"/>
            </p:xfrm>
            <a:graphic>
              <a:graphicData uri="http://schemas.microsoft.com/office/powerpoint/2016/slidezoom">
                <pslz:sldZm>
                  <pslz:sldZmObj sldId="369" cId="4224551910">
                    <pslz:zmPr id="{5B34031D-9353-4F48-89E3-E16B227CB223}" returnToParent="0" imageType="cover" transitionDur="1000">
                      <p166:blipFill xmlns:p166="http://schemas.microsoft.com/office/powerpoint/2016/6/main">
                        <a:blip r:embed="rId5"/>
                        <a:stretch>
                          <a:fillRect/>
                        </a:stretch>
                      </p166:blipFill>
                      <p166:spPr xmlns:p166="http://schemas.microsoft.com/office/powerpoint/2016/6/main">
                        <a:xfrm>
                          <a:off x="0" y="0"/>
                          <a:ext cx="945761" cy="806046"/>
                        </a:xfrm>
                        <a:prstGeom prst="rect">
                          <a:avLst/>
                        </a:prstGeom>
                      </p166:spPr>
                    </pslz:zmPr>
                  </pslz:sldZmObj>
                </pslz:sldZm>
              </a:graphicData>
            </a:graphic>
          </p:graphicFrame>
        </mc:Choice>
        <mc:Fallback xmlns="">
          <p:pic>
            <p:nvPicPr>
              <p:cNvPr id="9" name="Vista general de diapositiva 8">
                <a:hlinkClick r:id="rId6" action="ppaction://hlinksldjump"/>
                <a:extLst>
                  <a:ext uri="{FF2B5EF4-FFF2-40B4-BE49-F238E27FC236}">
                    <a16:creationId xmlns:a16="http://schemas.microsoft.com/office/drawing/2014/main" id="{473DA054-3B88-0B4D-B2CB-A5A4D73A9F36}"/>
                  </a:ext>
                </a:extLst>
              </p:cNvPr>
              <p:cNvPicPr>
                <a:picLocks noGrp="1" noRot="1" noChangeAspect="1" noMove="1" noResize="1" noEditPoints="1" noAdjustHandles="1" noChangeArrowheads="1" noChangeShapeType="1"/>
              </p:cNvPicPr>
              <p:nvPr/>
            </p:nvPicPr>
            <p:blipFill>
              <a:blip r:embed="rId7"/>
              <a:stretch>
                <a:fillRect/>
              </a:stretch>
            </p:blipFill>
            <p:spPr>
              <a:xfrm>
                <a:off x="7472079" y="3724226"/>
                <a:ext cx="945761" cy="806046"/>
              </a:xfrm>
              <a:prstGeom prst="rect">
                <a:avLst/>
              </a:prstGeom>
            </p:spPr>
          </p:pic>
        </mc:Fallback>
      </mc:AlternateContent>
      <p:pic>
        <p:nvPicPr>
          <p:cNvPr id="8" name="Imagen 7">
            <a:extLst>
              <a:ext uri="{FF2B5EF4-FFF2-40B4-BE49-F238E27FC236}">
                <a16:creationId xmlns:a16="http://schemas.microsoft.com/office/drawing/2014/main" id="{5A3724B7-87FE-5C47-9696-C149DCCE0F97}"/>
              </a:ext>
            </a:extLst>
          </p:cNvPr>
          <p:cNvPicPr>
            <a:picLocks noChangeAspect="1"/>
          </p:cNvPicPr>
          <p:nvPr/>
        </p:nvPicPr>
        <p:blipFill>
          <a:blip r:embed="rId8"/>
          <a:stretch>
            <a:fillRect/>
          </a:stretch>
        </p:blipFill>
        <p:spPr>
          <a:xfrm>
            <a:off x="5883637" y="1471163"/>
            <a:ext cx="2226692" cy="1049300"/>
          </a:xfrm>
          <a:prstGeom prst="rect">
            <a:avLst/>
          </a:prstGeom>
        </p:spPr>
      </p:pic>
      <p:pic>
        <p:nvPicPr>
          <p:cNvPr id="12" name="Picture 2" descr="Marine Worms">
            <a:extLst>
              <a:ext uri="{FF2B5EF4-FFF2-40B4-BE49-F238E27FC236}">
                <a16:creationId xmlns:a16="http://schemas.microsoft.com/office/drawing/2014/main" id="{3A06697B-0B2B-7948-A107-CDA008951DA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83638" y="2645453"/>
            <a:ext cx="2226691" cy="1078773"/>
          </a:xfrm>
          <a:prstGeom prst="rect">
            <a:avLst/>
          </a:prstGeom>
          <a:noFill/>
          <a:extLst>
            <a:ext uri="{909E8E84-426E-40DD-AFC4-6F175D3DCCD1}">
              <a14:hiddenFill xmlns:a14="http://schemas.microsoft.com/office/drawing/2010/main">
                <a:solidFill>
                  <a:srgbClr val="FFFFFF"/>
                </a:solidFill>
              </a14:hiddenFill>
            </a:ext>
          </a:extLst>
        </p:spPr>
      </p:pic>
      <p:sp>
        <p:nvSpPr>
          <p:cNvPr id="13" name="Google Shape;127;p21">
            <a:extLst>
              <a:ext uri="{FF2B5EF4-FFF2-40B4-BE49-F238E27FC236}">
                <a16:creationId xmlns:a16="http://schemas.microsoft.com/office/drawing/2014/main" id="{61AA5FD5-EA1F-554E-8F55-4726343EAF24}"/>
              </a:ext>
            </a:extLst>
          </p:cNvPr>
          <p:cNvSpPr/>
          <p:nvPr/>
        </p:nvSpPr>
        <p:spPr>
          <a:xfrm>
            <a:off x="5778066" y="1413483"/>
            <a:ext cx="2412067" cy="2386524"/>
          </a:xfrm>
          <a:prstGeom prst="rect">
            <a:avLst/>
          </a:prstGeom>
          <a:solidFill>
            <a:srgbClr val="000000">
              <a:alpha val="9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334345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ECHIURA</a:t>
            </a:r>
            <a:endParaRPr sz="3000" dirty="0"/>
          </a:p>
        </p:txBody>
      </p:sp>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59839" y="1365994"/>
            <a:ext cx="4275339" cy="3267784"/>
          </a:xfrm>
          <a:prstGeom prst="rect">
            <a:avLst/>
          </a:prstGeom>
        </p:spPr>
        <p:txBody>
          <a:bodyPr spcFirstLastPara="1" wrap="square" lIns="91425" tIns="91425" rIns="91425" bIns="91425" anchor="t" anchorCtr="0">
            <a:noAutofit/>
          </a:bodyPr>
          <a:lstStyle/>
          <a:p>
            <a:pPr marL="63500" indent="0">
              <a:buSzPct val="100000"/>
              <a:buNone/>
            </a:pPr>
            <a:r>
              <a:rPr lang="es-MX" sz="1200" b="1" dirty="0"/>
              <a:t>REPRODUCCIÓN</a:t>
            </a:r>
          </a:p>
          <a:p>
            <a:pPr>
              <a:buSzPct val="100000"/>
            </a:pPr>
            <a:r>
              <a:rPr lang="es-MX" sz="1200" dirty="0"/>
              <a:t>Sexo alterna dependiendo de compañía</a:t>
            </a:r>
          </a:p>
          <a:p>
            <a:pPr>
              <a:buSzPct val="100000"/>
            </a:pPr>
            <a:r>
              <a:rPr lang="es-MX" sz="1200" dirty="0"/>
              <a:t>Fertilización externa</a:t>
            </a:r>
          </a:p>
          <a:p>
            <a:pPr>
              <a:buSzPct val="100000"/>
            </a:pPr>
            <a:r>
              <a:rPr lang="es-MX" sz="1200" dirty="0"/>
              <a:t>Etapa larvaria inicial: Trocóforo</a:t>
            </a:r>
          </a:p>
          <a:p>
            <a:pPr>
              <a:buSzPct val="100000"/>
            </a:pPr>
            <a:r>
              <a:rPr lang="es-MX" sz="1200" dirty="0"/>
              <a:t>Larvas se desplazan en forma de Plancton</a:t>
            </a:r>
          </a:p>
          <a:p>
            <a:pPr>
              <a:buSzPct val="100000"/>
            </a:pPr>
            <a:r>
              <a:rPr lang="es-MX" sz="1200" dirty="0"/>
              <a:t>Desarrollo larvario de 2-3 meses</a:t>
            </a:r>
          </a:p>
          <a:p>
            <a:pPr>
              <a:buSzPct val="100000"/>
            </a:pPr>
            <a:r>
              <a:rPr lang="es-MX" sz="1200" dirty="0"/>
              <a:t>Viven alrededor de 25 años.</a:t>
            </a:r>
          </a:p>
          <a:p>
            <a:pPr>
              <a:buSzPct val="100000"/>
            </a:pPr>
            <a:r>
              <a:rPr lang="es-MX" sz="1200" dirty="0"/>
              <a:t>Poligámicos</a:t>
            </a:r>
          </a:p>
          <a:p>
            <a:pPr>
              <a:buSzPct val="100000"/>
            </a:pPr>
            <a:endParaRPr lang="es-MX" sz="1200" dirty="0"/>
          </a:p>
          <a:p>
            <a:pPr lvl="1"/>
            <a:endParaRPr lang="en" dirty="0"/>
          </a:p>
        </p:txBody>
      </p:sp>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473DA054-3B88-0B4D-B2CB-A5A4D73A9F36}"/>
                  </a:ext>
                </a:extLst>
              </p:cNvPr>
              <p:cNvGraphicFramePr>
                <a:graphicFrameLocks noChangeAspect="1"/>
              </p:cNvGraphicFramePr>
              <p:nvPr/>
            </p:nvGraphicFramePr>
            <p:xfrm>
              <a:off x="7472079" y="3724226"/>
              <a:ext cx="945761" cy="806046"/>
            </p:xfrm>
            <a:graphic>
              <a:graphicData uri="http://schemas.microsoft.com/office/powerpoint/2016/slidezoom">
                <pslz:sldZm>
                  <pslz:sldZmObj sldId="369" cId="4224551910">
                    <pslz:zmPr id="{5B34031D-9353-4F48-89E3-E16B227CB223}" returnToParent="0" imageType="cover" transitionDur="1000">
                      <p166:blipFill xmlns:p166="http://schemas.microsoft.com/office/powerpoint/2016/6/main">
                        <a:blip r:embed="rId3"/>
                        <a:stretch>
                          <a:fillRect/>
                        </a:stretch>
                      </p166:blipFill>
                      <p166:spPr xmlns:p166="http://schemas.microsoft.com/office/powerpoint/2016/6/main">
                        <a:xfrm>
                          <a:off x="0" y="0"/>
                          <a:ext cx="945761" cy="806046"/>
                        </a:xfrm>
                        <a:prstGeom prst="rect">
                          <a:avLst/>
                        </a:prstGeom>
                      </p166:spPr>
                    </pslz:zmPr>
                  </pslz:sldZmObj>
                </pslz:sldZm>
              </a:graphicData>
            </a:graphic>
          </p:graphicFrame>
        </mc:Choice>
        <mc:Fallback xmlns="">
          <p:pic>
            <p:nvPicPr>
              <p:cNvPr id="9" name="Vista general de diapositiva 8">
                <a:hlinkClick r:id="rId5" action="ppaction://hlinksldjump"/>
                <a:extLst>
                  <a:ext uri="{FF2B5EF4-FFF2-40B4-BE49-F238E27FC236}">
                    <a16:creationId xmlns:a16="http://schemas.microsoft.com/office/drawing/2014/main" id="{473DA054-3B88-0B4D-B2CB-A5A4D73A9F36}"/>
                  </a:ext>
                </a:extLst>
              </p:cNvPr>
              <p:cNvPicPr>
                <a:picLocks noGrp="1" noRot="1" noChangeAspect="1" noMove="1" noResize="1" noEditPoints="1" noAdjustHandles="1" noChangeArrowheads="1" noChangeShapeType="1"/>
              </p:cNvPicPr>
              <p:nvPr/>
            </p:nvPicPr>
            <p:blipFill>
              <a:blip r:embed="rId4"/>
              <a:stretch>
                <a:fillRect/>
              </a:stretch>
            </p:blipFill>
            <p:spPr>
              <a:xfrm>
                <a:off x="7472079" y="3724226"/>
                <a:ext cx="945761" cy="806046"/>
              </a:xfrm>
              <a:prstGeom prst="rect">
                <a:avLst/>
              </a:prstGeom>
            </p:spPr>
          </p:pic>
        </mc:Fallback>
      </mc:AlternateContent>
      <p:pic>
        <p:nvPicPr>
          <p:cNvPr id="8" name="Imagen 7">
            <a:extLst>
              <a:ext uri="{FF2B5EF4-FFF2-40B4-BE49-F238E27FC236}">
                <a16:creationId xmlns:a16="http://schemas.microsoft.com/office/drawing/2014/main" id="{5A3724B7-87FE-5C47-9696-C149DCCE0F97}"/>
              </a:ext>
            </a:extLst>
          </p:cNvPr>
          <p:cNvPicPr>
            <a:picLocks noChangeAspect="1"/>
          </p:cNvPicPr>
          <p:nvPr/>
        </p:nvPicPr>
        <p:blipFill>
          <a:blip r:embed="rId6"/>
          <a:stretch>
            <a:fillRect/>
          </a:stretch>
        </p:blipFill>
        <p:spPr>
          <a:xfrm>
            <a:off x="-1906185" y="1419275"/>
            <a:ext cx="2791326" cy="1227720"/>
          </a:xfrm>
          <a:prstGeom prst="rect">
            <a:avLst/>
          </a:prstGeom>
        </p:spPr>
      </p:pic>
      <p:pic>
        <p:nvPicPr>
          <p:cNvPr id="12" name="Picture 2" descr="Marine Worms">
            <a:extLst>
              <a:ext uri="{FF2B5EF4-FFF2-40B4-BE49-F238E27FC236}">
                <a16:creationId xmlns:a16="http://schemas.microsoft.com/office/drawing/2014/main" id="{3A06697B-0B2B-7948-A107-CDA008951DA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48992" y="2705013"/>
            <a:ext cx="2375152" cy="1150698"/>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n 12">
            <a:extLst>
              <a:ext uri="{FF2B5EF4-FFF2-40B4-BE49-F238E27FC236}">
                <a16:creationId xmlns:a16="http://schemas.microsoft.com/office/drawing/2014/main" id="{98C637EE-2727-B946-95F0-BE249045E5A1}"/>
              </a:ext>
            </a:extLst>
          </p:cNvPr>
          <p:cNvPicPr>
            <a:picLocks noChangeAspect="1"/>
          </p:cNvPicPr>
          <p:nvPr/>
        </p:nvPicPr>
        <p:blipFill>
          <a:blip r:embed="rId8"/>
          <a:stretch>
            <a:fillRect/>
          </a:stretch>
        </p:blipFill>
        <p:spPr>
          <a:xfrm>
            <a:off x="5079414" y="1418628"/>
            <a:ext cx="3340561" cy="1814902"/>
          </a:xfrm>
          <a:prstGeom prst="rect">
            <a:avLst/>
          </a:prstGeom>
        </p:spPr>
      </p:pic>
      <p:pic>
        <p:nvPicPr>
          <p:cNvPr id="14" name="Imagen 13">
            <a:extLst>
              <a:ext uri="{FF2B5EF4-FFF2-40B4-BE49-F238E27FC236}">
                <a16:creationId xmlns:a16="http://schemas.microsoft.com/office/drawing/2014/main" id="{7661800A-58A1-AA42-BCF8-9D664E130AAE}"/>
              </a:ext>
            </a:extLst>
          </p:cNvPr>
          <p:cNvPicPr>
            <a:picLocks noChangeAspect="1"/>
          </p:cNvPicPr>
          <p:nvPr/>
        </p:nvPicPr>
        <p:blipFill>
          <a:blip r:embed="rId9"/>
          <a:stretch>
            <a:fillRect/>
          </a:stretch>
        </p:blipFill>
        <p:spPr>
          <a:xfrm>
            <a:off x="4214191" y="3321813"/>
            <a:ext cx="2160105" cy="1102312"/>
          </a:xfrm>
          <a:prstGeom prst="rect">
            <a:avLst/>
          </a:prstGeom>
        </p:spPr>
      </p:pic>
      <p:sp>
        <p:nvSpPr>
          <p:cNvPr id="10" name="Google Shape;127;p21">
            <a:extLst>
              <a:ext uri="{FF2B5EF4-FFF2-40B4-BE49-F238E27FC236}">
                <a16:creationId xmlns:a16="http://schemas.microsoft.com/office/drawing/2014/main" id="{55CC28D7-54DA-8C4A-B555-BC523014879C}"/>
              </a:ext>
            </a:extLst>
          </p:cNvPr>
          <p:cNvSpPr/>
          <p:nvPr/>
        </p:nvSpPr>
        <p:spPr>
          <a:xfrm>
            <a:off x="-1430590" y="1337702"/>
            <a:ext cx="2412067" cy="2586598"/>
          </a:xfrm>
          <a:prstGeom prst="rect">
            <a:avLst/>
          </a:prstGeom>
          <a:solidFill>
            <a:srgbClr val="000000">
              <a:alpha val="9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73760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ECHIURA</a:t>
            </a:r>
            <a:endParaRPr lang="en" sz="3600" dirty="0"/>
          </a:p>
        </p:txBody>
      </p:sp>
      <p:sp>
        <p:nvSpPr>
          <p:cNvPr id="129" name="Google Shape;129;p21"/>
          <p:cNvSpPr txBox="1">
            <a:spLocks noGrp="1"/>
          </p:cNvSpPr>
          <p:nvPr>
            <p:ph type="body" idx="1"/>
          </p:nvPr>
        </p:nvSpPr>
        <p:spPr>
          <a:xfrm>
            <a:off x="1467871" y="1288663"/>
            <a:ext cx="3533547" cy="3004850"/>
          </a:xfrm>
          <a:prstGeom prst="rect">
            <a:avLst/>
          </a:prstGeom>
        </p:spPr>
        <p:txBody>
          <a:bodyPr spcFirstLastPara="1" wrap="square" lIns="91425" tIns="91425" rIns="91425" bIns="91425" anchor="t" anchorCtr="0">
            <a:noAutofit/>
          </a:bodyPr>
          <a:lstStyle/>
          <a:p>
            <a:pPr marL="0" indent="0" algn="just">
              <a:buSzPct val="100000"/>
              <a:buNone/>
            </a:pPr>
            <a:r>
              <a:rPr lang="es-MX" sz="1400" b="1" dirty="0"/>
              <a:t>ESTRUCTURA EXTERNA</a:t>
            </a:r>
          </a:p>
          <a:p>
            <a:pPr algn="just">
              <a:buSzPct val="100000"/>
            </a:pPr>
            <a:r>
              <a:rPr lang="es-MX" sz="1200" dirty="0"/>
              <a:t>El cuerpo vermiforme se divide en extremo oral, preoral y en un tronco alargado</a:t>
            </a:r>
          </a:p>
          <a:p>
            <a:pPr algn="just">
              <a:buSzPct val="100000"/>
            </a:pPr>
            <a:r>
              <a:rPr lang="es-MX" sz="1200" dirty="0"/>
              <a:t>Boca situada en la posición anterior a la base de la probóscide y el ano en el extremo posterior</a:t>
            </a:r>
          </a:p>
          <a:p>
            <a:pPr algn="just">
              <a:buSzPct val="100000"/>
            </a:pPr>
            <a:r>
              <a:rPr lang="es-MX" sz="1200" dirty="0"/>
              <a:t>La cubierta superficial del tronco es un epitelio cuticular, con o sin muchas papilas</a:t>
            </a:r>
          </a:p>
          <a:p>
            <a:pPr algn="just">
              <a:buSzPct val="100000"/>
            </a:pPr>
            <a:r>
              <a:rPr lang="es-MX" sz="1200" dirty="0"/>
              <a:t>Suele haber un par de setas en la superficie ventral del cuerpo, justo detrás de la boca</a:t>
            </a:r>
          </a:p>
          <a:p>
            <a:pPr algn="just">
              <a:buSzPct val="100000"/>
            </a:pPr>
            <a:r>
              <a:rPr lang="es-MX" sz="1200" dirty="0"/>
              <a:t>Unos o dos anillos de setas anales rodean la región posterior en algunos géneros</a:t>
            </a:r>
          </a:p>
        </p:txBody>
      </p:sp>
      <p:pic>
        <p:nvPicPr>
          <p:cNvPr id="9" name="Imagen 8">
            <a:hlinkClick r:id="" action="ppaction://hlinkshowjump?jump=nextslide"/>
            <a:extLst>
              <a:ext uri="{FF2B5EF4-FFF2-40B4-BE49-F238E27FC236}">
                <a16:creationId xmlns:a16="http://schemas.microsoft.com/office/drawing/2014/main" id="{9125A990-8535-A44A-9463-FB47371E0E17}"/>
              </a:ext>
            </a:extLst>
          </p:cNvPr>
          <p:cNvPicPr>
            <a:picLocks noChangeAspect="1"/>
          </p:cNvPicPr>
          <p:nvPr/>
        </p:nvPicPr>
        <p:blipFill>
          <a:blip r:embed="rId3"/>
          <a:stretch>
            <a:fillRect/>
          </a:stretch>
        </p:blipFill>
        <p:spPr>
          <a:xfrm>
            <a:off x="6068707" y="3917124"/>
            <a:ext cx="1037769" cy="750195"/>
          </a:xfrm>
          <a:prstGeom prst="rect">
            <a:avLst/>
          </a:prstGeom>
        </p:spPr>
      </p:pic>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83649770-5D5A-054A-A7C1-053C48740FD5}"/>
                  </a:ext>
                </a:extLst>
              </p:cNvPr>
              <p:cNvGraphicFramePr>
                <a:graphicFrameLocks noChangeAspect="1"/>
              </p:cNvGraphicFramePr>
              <p:nvPr/>
            </p:nvGraphicFramePr>
            <p:xfrm>
              <a:off x="7472079" y="3724226"/>
              <a:ext cx="945761" cy="806046"/>
            </p:xfrm>
            <a:graphic>
              <a:graphicData uri="http://schemas.microsoft.com/office/powerpoint/2016/slidezoom">
                <pslz:sldZm>
                  <pslz:sldZmObj sldId="369" cId="4224551910">
                    <pslz:zmPr id="{5B34031D-9353-4F48-89E3-E16B227CB223}" returnToParent="0" imageType="cover" transitionDur="1000">
                      <p166:blipFill xmlns:p166="http://schemas.microsoft.com/office/powerpoint/2016/6/main">
                        <a:blip r:embed="rId4"/>
                        <a:stretch>
                          <a:fillRect/>
                        </a:stretch>
                      </p166:blipFill>
                      <p166:spPr xmlns:p166="http://schemas.microsoft.com/office/powerpoint/2016/6/main">
                        <a:xfrm>
                          <a:off x="0" y="0"/>
                          <a:ext cx="945761" cy="806046"/>
                        </a:xfrm>
                        <a:prstGeom prst="rect">
                          <a:avLst/>
                        </a:prstGeom>
                      </p166:spPr>
                    </pslz:zmPr>
                  </pslz:sldZmObj>
                </pslz:sldZm>
              </a:graphicData>
            </a:graphic>
          </p:graphicFrame>
        </mc:Choice>
        <mc:Fallback xmlns="">
          <p:pic>
            <p:nvPicPr>
              <p:cNvPr id="8" name="Vista general de diapositiva 7">
                <a:hlinkClick r:id="rId5" action="ppaction://hlinksldjump"/>
                <a:extLst>
                  <a:ext uri="{FF2B5EF4-FFF2-40B4-BE49-F238E27FC236}">
                    <a16:creationId xmlns:a16="http://schemas.microsoft.com/office/drawing/2014/main" id="{83649770-5D5A-054A-A7C1-053C48740FD5}"/>
                  </a:ext>
                </a:extLst>
              </p:cNvPr>
              <p:cNvPicPr>
                <a:picLocks noGrp="1" noRot="1" noChangeAspect="1" noMove="1" noResize="1" noEditPoints="1" noAdjustHandles="1" noChangeArrowheads="1" noChangeShapeType="1"/>
              </p:cNvPicPr>
              <p:nvPr/>
            </p:nvPicPr>
            <p:blipFill>
              <a:blip r:embed="rId6"/>
              <a:stretch>
                <a:fillRect/>
              </a:stretch>
            </p:blipFill>
            <p:spPr>
              <a:xfrm>
                <a:off x="7472079" y="3724226"/>
                <a:ext cx="945761" cy="806046"/>
              </a:xfrm>
              <a:prstGeom prst="rect">
                <a:avLst/>
              </a:prstGeom>
            </p:spPr>
          </p:pic>
        </mc:Fallback>
      </mc:AlternateContent>
      <p:pic>
        <p:nvPicPr>
          <p:cNvPr id="10" name="Imagen 9">
            <a:extLst>
              <a:ext uri="{FF2B5EF4-FFF2-40B4-BE49-F238E27FC236}">
                <a16:creationId xmlns:a16="http://schemas.microsoft.com/office/drawing/2014/main" id="{C48F92B5-B7CB-954C-BF82-CA94E8A897F8}"/>
              </a:ext>
            </a:extLst>
          </p:cNvPr>
          <p:cNvPicPr>
            <a:picLocks noChangeAspect="1"/>
          </p:cNvPicPr>
          <p:nvPr/>
        </p:nvPicPr>
        <p:blipFill>
          <a:blip r:embed="rId7"/>
          <a:stretch>
            <a:fillRect/>
          </a:stretch>
        </p:blipFill>
        <p:spPr>
          <a:xfrm>
            <a:off x="5184219" y="1499015"/>
            <a:ext cx="1104155" cy="25604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2" descr="Index of /images/animals/echiura">
            <a:extLst>
              <a:ext uri="{FF2B5EF4-FFF2-40B4-BE49-F238E27FC236}">
                <a16:creationId xmlns:a16="http://schemas.microsoft.com/office/drawing/2014/main" id="{3816E3C6-C9BF-A44C-8D6C-A42ED9B88B6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93171" y="1910991"/>
            <a:ext cx="1773797" cy="14616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562748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ECHIURA</a:t>
            </a:r>
            <a:endParaRPr lang="en" sz="3600" dirty="0"/>
          </a:p>
        </p:txBody>
      </p:sp>
      <p:sp>
        <p:nvSpPr>
          <p:cNvPr id="129" name="Google Shape;129;p21"/>
          <p:cNvSpPr txBox="1">
            <a:spLocks noGrp="1"/>
          </p:cNvSpPr>
          <p:nvPr>
            <p:ph type="body" idx="1"/>
          </p:nvPr>
        </p:nvSpPr>
        <p:spPr>
          <a:xfrm>
            <a:off x="1401501" y="1227736"/>
            <a:ext cx="4152356" cy="3004850"/>
          </a:xfrm>
          <a:prstGeom prst="rect">
            <a:avLst/>
          </a:prstGeom>
        </p:spPr>
        <p:txBody>
          <a:bodyPr spcFirstLastPara="1" wrap="square" lIns="91425" tIns="91425" rIns="91425" bIns="91425" anchor="t" anchorCtr="0">
            <a:noAutofit/>
          </a:bodyPr>
          <a:lstStyle/>
          <a:p>
            <a:pPr marL="0" indent="0" algn="just">
              <a:buSzPct val="100000"/>
              <a:buNone/>
            </a:pPr>
            <a:r>
              <a:rPr lang="es-MX" sz="1400" b="1" dirty="0"/>
              <a:t>ESTRUCTURA INTERNA</a:t>
            </a:r>
            <a:endParaRPr lang="es-MX" sz="1400" dirty="0"/>
          </a:p>
          <a:p>
            <a:pPr algn="just">
              <a:buSzPct val="100000"/>
            </a:pPr>
            <a:r>
              <a:rPr lang="es-MX" sz="1200" dirty="0"/>
              <a:t>Sistema nervioso anelidiano (sencillo y sin segmentación)</a:t>
            </a:r>
          </a:p>
          <a:p>
            <a:pPr algn="just">
              <a:buSzPct val="100000"/>
            </a:pPr>
            <a:r>
              <a:rPr lang="es-MX" sz="1200" dirty="0"/>
              <a:t>Espaciosa cavidad del cuerpo, numerosos mesenterios</a:t>
            </a:r>
          </a:p>
          <a:p>
            <a:pPr algn="just">
              <a:buSzPct val="100000"/>
            </a:pPr>
            <a:r>
              <a:rPr lang="es-ES" altLang="es-MX" sz="1200" dirty="0"/>
              <a:t>La cavidad </a:t>
            </a:r>
            <a:r>
              <a:rPr lang="es-ES" altLang="es-MX" sz="1200" dirty="0" err="1"/>
              <a:t>celómica</a:t>
            </a:r>
            <a:r>
              <a:rPr lang="es-ES" altLang="es-MX" sz="1200" dirty="0"/>
              <a:t> es grande y no está segmentada, aunque existen separaciones mesentéricas parciales entre el intestino y la pared corporal</a:t>
            </a:r>
            <a:endParaRPr lang="es-MX" altLang="es-MX" sz="1200" dirty="0"/>
          </a:p>
          <a:p>
            <a:pPr algn="just">
              <a:buSzPct val="100000"/>
            </a:pPr>
            <a:r>
              <a:rPr lang="es-MX" sz="1200" dirty="0"/>
              <a:t>En el interior de la región del tronco hay de uno a varios metanefridios </a:t>
            </a:r>
          </a:p>
          <a:p>
            <a:pPr algn="just">
              <a:buSzPct val="100000"/>
            </a:pPr>
            <a:r>
              <a:rPr lang="es-MX" sz="1200" dirty="0"/>
              <a:t>Poseen una probóscide muscular y sensitiva</a:t>
            </a:r>
          </a:p>
          <a:p>
            <a:pPr algn="just">
              <a:buSzPct val="100000"/>
            </a:pPr>
            <a:r>
              <a:rPr lang="es-MX" sz="1200" dirty="0"/>
              <a:t>No poseen pigmentos sanguíneos</a:t>
            </a:r>
          </a:p>
          <a:p>
            <a:pPr algn="just">
              <a:buSzPct val="100000"/>
            </a:pPr>
            <a:r>
              <a:rPr lang="es-MX" sz="1200" dirty="0"/>
              <a:t>Liquido celomático en un tronco alargado</a:t>
            </a:r>
          </a:p>
        </p:txBody>
      </p:sp>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83649770-5D5A-054A-A7C1-053C48740FD5}"/>
                  </a:ext>
                </a:extLst>
              </p:cNvPr>
              <p:cNvGraphicFramePr>
                <a:graphicFrameLocks noChangeAspect="1"/>
              </p:cNvGraphicFramePr>
              <p:nvPr>
                <p:extLst>
                  <p:ext uri="{D42A27DB-BD31-4B8C-83A1-F6EECF244321}">
                    <p14:modId xmlns:p14="http://schemas.microsoft.com/office/powerpoint/2010/main" val="4096270224"/>
                  </p:ext>
                </p:extLst>
              </p:nvPr>
            </p:nvGraphicFramePr>
            <p:xfrm>
              <a:off x="7472079" y="3724226"/>
              <a:ext cx="945761" cy="806046"/>
            </p:xfrm>
            <a:graphic>
              <a:graphicData uri="http://schemas.microsoft.com/office/powerpoint/2016/slidezoom">
                <pslz:sldZm>
                  <pslz:sldZmObj sldId="369" cId="4224551910">
                    <pslz:zmPr id="{5B34031D-9353-4F48-89E3-E16B227CB223}" returnToParent="0" imageType="cover" transitionDur="1000">
                      <p166:blipFill xmlns:p166="http://schemas.microsoft.com/office/powerpoint/2016/6/main">
                        <a:blip r:embed="rId3"/>
                        <a:stretch>
                          <a:fillRect/>
                        </a:stretch>
                      </p166:blipFill>
                      <p166:spPr xmlns:p166="http://schemas.microsoft.com/office/powerpoint/2016/6/main">
                        <a:xfrm>
                          <a:off x="0" y="0"/>
                          <a:ext cx="945761" cy="806046"/>
                        </a:xfrm>
                        <a:prstGeom prst="rect">
                          <a:avLst/>
                        </a:prstGeom>
                      </p166:spPr>
                    </pslz:zmPr>
                  </pslz:sldZmObj>
                </pslz:sldZm>
              </a:graphicData>
            </a:graphic>
          </p:graphicFrame>
        </mc:Choice>
        <mc:Fallback xmlns="">
          <p:pic>
            <p:nvPicPr>
              <p:cNvPr id="8" name="Vista general de diapositiva 7">
                <a:hlinkClick r:id="rId5" action="ppaction://hlinksldjump"/>
                <a:extLst>
                  <a:ext uri="{FF2B5EF4-FFF2-40B4-BE49-F238E27FC236}">
                    <a16:creationId xmlns:a16="http://schemas.microsoft.com/office/drawing/2014/main" id="{83649770-5D5A-054A-A7C1-053C48740FD5}"/>
                  </a:ext>
                </a:extLst>
              </p:cNvPr>
              <p:cNvPicPr>
                <a:picLocks noGrp="1" noRot="1" noChangeAspect="1" noMove="1" noResize="1" noEditPoints="1" noAdjustHandles="1" noChangeArrowheads="1" noChangeShapeType="1"/>
              </p:cNvPicPr>
              <p:nvPr/>
            </p:nvPicPr>
            <p:blipFill>
              <a:blip r:embed="rId6"/>
              <a:stretch>
                <a:fillRect/>
              </a:stretch>
            </p:blipFill>
            <p:spPr>
              <a:xfrm>
                <a:off x="7472079" y="3724226"/>
                <a:ext cx="945761" cy="806046"/>
              </a:xfrm>
              <a:prstGeom prst="rect">
                <a:avLst/>
              </a:prstGeom>
            </p:spPr>
          </p:pic>
        </mc:Fallback>
      </mc:AlternateContent>
      <p:pic>
        <p:nvPicPr>
          <p:cNvPr id="11" name="Picture 2" descr="Index of /images/animals/echiura">
            <a:extLst>
              <a:ext uri="{FF2B5EF4-FFF2-40B4-BE49-F238E27FC236}">
                <a16:creationId xmlns:a16="http://schemas.microsoft.com/office/drawing/2014/main" id="{3816E3C6-C9BF-A44C-8D6C-A42ED9B88B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7031" y="1742333"/>
            <a:ext cx="2013050" cy="1658834"/>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a:extLst>
              <a:ext uri="{FF2B5EF4-FFF2-40B4-BE49-F238E27FC236}">
                <a16:creationId xmlns:a16="http://schemas.microsoft.com/office/drawing/2014/main" id="{DFF2215C-F392-F142-B344-E90692D22E52}"/>
              </a:ext>
            </a:extLst>
          </p:cNvPr>
          <p:cNvPicPr>
            <a:picLocks noChangeAspect="1"/>
          </p:cNvPicPr>
          <p:nvPr/>
        </p:nvPicPr>
        <p:blipFill>
          <a:blip r:embed="rId8"/>
          <a:stretch>
            <a:fillRect/>
          </a:stretch>
        </p:blipFill>
        <p:spPr>
          <a:xfrm>
            <a:off x="6039865" y="1536492"/>
            <a:ext cx="1627985" cy="21922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899340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FILOGENIA ECHIURA</a:t>
            </a:r>
            <a:endParaRPr sz="3600" dirty="0"/>
          </a:p>
        </p:txBody>
      </p:sp>
      <p:sp>
        <p:nvSpPr>
          <p:cNvPr id="93" name="Google Shape;93;p17"/>
          <p:cNvSpPr txBox="1">
            <a:spLocks noGrp="1"/>
          </p:cNvSpPr>
          <p:nvPr>
            <p:ph type="body" idx="1"/>
          </p:nvPr>
        </p:nvSpPr>
        <p:spPr>
          <a:xfrm>
            <a:off x="1556175" y="1428242"/>
            <a:ext cx="3795119" cy="2699007"/>
          </a:xfrm>
          <a:prstGeom prst="rect">
            <a:avLst/>
          </a:prstGeom>
        </p:spPr>
        <p:txBody>
          <a:bodyPr spcFirstLastPara="1" wrap="square" lIns="91425" tIns="91425" rIns="91425" bIns="91425" anchor="t" anchorCtr="0">
            <a:noAutofit/>
          </a:bodyPr>
          <a:lstStyle/>
          <a:p>
            <a:pPr marL="285750" indent="-285750" algn="just">
              <a:buSzPct val="100000"/>
            </a:pPr>
            <a:r>
              <a:rPr lang="es-ES" sz="1200" dirty="0"/>
              <a:t>Los caracteres morfológicos los relacionan con los protóstomos, ejemplo, la epidermis </a:t>
            </a:r>
            <a:r>
              <a:rPr lang="es-ES" sz="1200" dirty="0" err="1"/>
              <a:t>multiciliada</a:t>
            </a:r>
            <a:r>
              <a:rPr lang="es-ES" sz="1200" dirty="0"/>
              <a:t> similar a la de Rotíferos </a:t>
            </a:r>
          </a:p>
          <a:p>
            <a:pPr marL="285750" indent="-285750" algn="just">
              <a:buSzPct val="100000"/>
            </a:pPr>
            <a:r>
              <a:rPr lang="es-MX" sz="1200" dirty="0"/>
              <a:t>Debate muy grande sobre la posición filogenética. Así como su agrupación</a:t>
            </a:r>
          </a:p>
          <a:p>
            <a:pPr marL="285750" indent="-285750" algn="just">
              <a:buSzPct val="100000"/>
            </a:pPr>
            <a:r>
              <a:rPr lang="es-MX" sz="1200" dirty="0"/>
              <a:t>Estrechamente relacionados con el phylum annelida y sipuncula</a:t>
            </a:r>
          </a:p>
          <a:p>
            <a:pPr marL="285750" indent="-285750" algn="just">
              <a:buSzPct val="100000"/>
            </a:pPr>
            <a:r>
              <a:rPr lang="es-MX" sz="1200" dirty="0"/>
              <a:t>Sinapomorfías: </a:t>
            </a:r>
          </a:p>
          <a:p>
            <a:pPr marL="742950" lvl="1" indent="-285750" algn="just">
              <a:buSzPct val="100000"/>
            </a:pPr>
            <a:r>
              <a:rPr lang="es-ES" altLang="es-MX" sz="1200" dirty="0"/>
              <a:t>Probóscide anterior expansible, en forma de cuchara </a:t>
            </a:r>
          </a:p>
          <a:p>
            <a:pPr marL="742950" lvl="1" indent="-285750" algn="just">
              <a:buSzPct val="100000"/>
            </a:pPr>
            <a:r>
              <a:rPr lang="es-ES" altLang="es-MX" sz="1200" dirty="0"/>
              <a:t>Órganos excretores posteriores conspicuos</a:t>
            </a:r>
          </a:p>
          <a:p>
            <a:pPr marL="742950" lvl="1" indent="-285750" algn="just">
              <a:buSzPct val="100000"/>
            </a:pPr>
            <a:r>
              <a:rPr lang="es-ES" altLang="es-MX" sz="1200" dirty="0"/>
              <a:t> Pérdida de segmentación corporal </a:t>
            </a:r>
          </a:p>
          <a:p>
            <a:pPr marL="285750" indent="-285750" algn="just"/>
            <a:endParaRPr lang="es-MX" sz="1200" dirty="0"/>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F164B04C-EB79-A442-80EE-A52F4155C40B}"/>
                  </a:ext>
                </a:extLst>
              </p:cNvPr>
              <p:cNvGraphicFramePr>
                <a:graphicFrameLocks noChangeAspect="1"/>
              </p:cNvGraphicFramePr>
              <p:nvPr>
                <p:extLst>
                  <p:ext uri="{D42A27DB-BD31-4B8C-83A1-F6EECF244321}">
                    <p14:modId xmlns:p14="http://schemas.microsoft.com/office/powerpoint/2010/main" val="4096270224"/>
                  </p:ext>
                </p:extLst>
              </p:nvPr>
            </p:nvGraphicFramePr>
            <p:xfrm>
              <a:off x="7472079" y="3724226"/>
              <a:ext cx="945761" cy="806046"/>
            </p:xfrm>
            <a:graphic>
              <a:graphicData uri="http://schemas.microsoft.com/office/powerpoint/2016/slidezoom">
                <pslz:sldZm>
                  <pslz:sldZmObj sldId="369" cId="4224551910">
                    <pslz:zmPr id="{5B34031D-9353-4F48-89E3-E16B227CB223}" returnToParent="0" imageType="cover" transitionDur="1000">
                      <p166:blipFill xmlns:p166="http://schemas.microsoft.com/office/powerpoint/2016/6/main">
                        <a:blip r:embed="rId3"/>
                        <a:stretch>
                          <a:fillRect/>
                        </a:stretch>
                      </p166:blipFill>
                      <p166:spPr xmlns:p166="http://schemas.microsoft.com/office/powerpoint/2016/6/main">
                        <a:xfrm>
                          <a:off x="0" y="0"/>
                          <a:ext cx="945761" cy="806046"/>
                        </a:xfrm>
                        <a:prstGeom prst="rect">
                          <a:avLst/>
                        </a:prstGeom>
                      </p166:spPr>
                    </pslz:zmPr>
                  </pslz:sldZmObj>
                </pslz:sldZm>
              </a:graphicData>
            </a:graphic>
          </p:graphicFrame>
        </mc:Choice>
        <mc:Fallback xmlns="">
          <p:pic>
            <p:nvPicPr>
              <p:cNvPr id="6" name="Vista general de diapositiva 5">
                <a:hlinkClick r:id="rId4" action="ppaction://hlinksldjump"/>
                <a:extLst>
                  <a:ext uri="{FF2B5EF4-FFF2-40B4-BE49-F238E27FC236}">
                    <a16:creationId xmlns:a16="http://schemas.microsoft.com/office/drawing/2014/main" id="{F164B04C-EB79-A442-80EE-A52F4155C40B}"/>
                  </a:ext>
                </a:extLst>
              </p:cNvPr>
              <p:cNvPicPr>
                <a:picLocks noGrp="1" noRot="1" noChangeAspect="1" noMove="1" noResize="1" noEditPoints="1" noAdjustHandles="1" noChangeArrowheads="1" noChangeShapeType="1"/>
              </p:cNvPicPr>
              <p:nvPr/>
            </p:nvPicPr>
            <p:blipFill>
              <a:blip r:embed="rId5"/>
              <a:stretch>
                <a:fillRect/>
              </a:stretch>
            </p:blipFill>
            <p:spPr>
              <a:xfrm>
                <a:off x="7472079" y="3724226"/>
                <a:ext cx="945761" cy="806046"/>
              </a:xfrm>
              <a:prstGeom prst="rect">
                <a:avLst/>
              </a:prstGeom>
            </p:spPr>
          </p:pic>
        </mc:Fallback>
      </mc:AlternateContent>
      <p:pic>
        <p:nvPicPr>
          <p:cNvPr id="7" name="Picture 2" descr="Annelida">
            <a:extLst>
              <a:ext uri="{FF2B5EF4-FFF2-40B4-BE49-F238E27FC236}">
                <a16:creationId xmlns:a16="http://schemas.microsoft.com/office/drawing/2014/main" id="{8B108662-48D8-F446-B9E8-CDB65A21BD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10058" y="1489660"/>
            <a:ext cx="2562917" cy="22345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77556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7" name="Google Shape;86;p16">
            <a:extLst>
              <a:ext uri="{FF2B5EF4-FFF2-40B4-BE49-F238E27FC236}">
                <a16:creationId xmlns:a16="http://schemas.microsoft.com/office/drawing/2014/main" id="{6BD467BF-DB4B-894B-A48D-BF9A93D3AB33}"/>
              </a:ext>
            </a:extLst>
          </p:cNvPr>
          <p:cNvSpPr txBox="1">
            <a:spLocks/>
          </p:cNvSpPr>
          <p:nvPr/>
        </p:nvSpPr>
        <p:spPr>
          <a:xfrm>
            <a:off x="1768839" y="3268361"/>
            <a:ext cx="6388243" cy="12680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0" indent="0" algn="ctr">
              <a:buNone/>
            </a:pPr>
            <a:r>
              <a:rPr lang="es-MX" sz="2000" dirty="0"/>
              <a:t>Los foronídeos (Phoronida) son un pequeño phylum de lofoforados vermiformes tubícolas. Se conocen dos géneros y unas 20 especies. </a:t>
            </a:r>
          </a:p>
          <a:p>
            <a:pPr marL="0" indent="0" algn="ctr">
              <a:buNone/>
            </a:pPr>
            <a:endParaRPr lang="es-MX" sz="1800" dirty="0">
              <a:solidFill>
                <a:schemeClr val="tx1"/>
              </a:solidFill>
            </a:endParaRPr>
          </a:p>
        </p:txBody>
      </p:sp>
      <p:sp>
        <p:nvSpPr>
          <p:cNvPr id="10" name="Google Shape;56;p12">
            <a:extLst>
              <a:ext uri="{FF2B5EF4-FFF2-40B4-BE49-F238E27FC236}">
                <a16:creationId xmlns:a16="http://schemas.microsoft.com/office/drawing/2014/main" id="{86839C0E-30C4-ED40-BCC5-D5E1C9ECC02E}"/>
              </a:ext>
            </a:extLst>
          </p:cNvPr>
          <p:cNvSpPr txBox="1">
            <a:spLocks/>
          </p:cNvSpPr>
          <p:nvPr/>
        </p:nvSpPr>
        <p:spPr>
          <a:xfrm>
            <a:off x="1258957" y="381001"/>
            <a:ext cx="7189093"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5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PHYLUM PHORONIDA </a:t>
            </a:r>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7F7EB76E-BC60-ED4C-8A23-23ACC241973E}"/>
                  </a:ext>
                </a:extLst>
              </p:cNvPr>
              <p:cNvGraphicFramePr>
                <a:graphicFrameLocks noChangeAspect="1"/>
              </p:cNvGraphicFramePr>
              <p:nvPr>
                <p:extLst>
                  <p:ext uri="{D42A27DB-BD31-4B8C-83A1-F6EECF244321}">
                    <p14:modId xmlns:p14="http://schemas.microsoft.com/office/powerpoint/2010/main" val="1070720547"/>
                  </p:ext>
                </p:extLst>
              </p:nvPr>
            </p:nvGraphicFramePr>
            <p:xfrm>
              <a:off x="4171770" y="1244302"/>
              <a:ext cx="1761979" cy="2184272"/>
            </p:xfrm>
            <a:graphic>
              <a:graphicData uri="http://schemas.microsoft.com/office/powerpoint/2016/slidezoom">
                <pslz:sldZm>
                  <pslz:sldZmObj sldId="369" cId="4224551910">
                    <pslz:zmPr id="{5B34031D-9353-4F48-89E3-E16B227CB223}" returnToParent="0" imageType="cover" transitionDur="1000">
                      <p166:blipFill xmlns:p166="http://schemas.microsoft.com/office/powerpoint/2016/6/main">
                        <a:blip r:embed="rId3"/>
                        <a:stretch>
                          <a:fillRect/>
                        </a:stretch>
                      </p166:blipFill>
                      <p166:spPr xmlns:p166="http://schemas.microsoft.com/office/powerpoint/2016/6/main">
                        <a:xfrm>
                          <a:off x="0" y="0"/>
                          <a:ext cx="1761979" cy="2184272"/>
                        </a:xfrm>
                        <a:prstGeom prst="rect">
                          <a:avLst/>
                        </a:prstGeom>
                      </p166:spPr>
                    </pslz:zmPr>
                  </pslz:sldZmObj>
                </pslz:sldZm>
              </a:graphicData>
            </a:graphic>
          </p:graphicFrame>
        </mc:Choice>
        <mc:Fallback xmlns="">
          <p:pic>
            <p:nvPicPr>
              <p:cNvPr id="6" name="Vista general de diapositiva 5">
                <a:hlinkClick r:id="rId4" action="ppaction://hlinksldjump"/>
                <a:extLst>
                  <a:ext uri="{FF2B5EF4-FFF2-40B4-BE49-F238E27FC236}">
                    <a16:creationId xmlns:a16="http://schemas.microsoft.com/office/drawing/2014/main" id="{7F7EB76E-BC60-ED4C-8A23-23ACC241973E}"/>
                  </a:ext>
                </a:extLst>
              </p:cNvPr>
              <p:cNvPicPr>
                <a:picLocks noGrp="1" noRot="1" noChangeAspect="1" noMove="1" noResize="1" noEditPoints="1" noAdjustHandles="1" noChangeArrowheads="1" noChangeShapeType="1"/>
              </p:cNvPicPr>
              <p:nvPr/>
            </p:nvPicPr>
            <p:blipFill>
              <a:blip r:embed="rId5"/>
              <a:stretch>
                <a:fillRect/>
              </a:stretch>
            </p:blipFill>
            <p:spPr>
              <a:xfrm>
                <a:off x="4171770" y="1244302"/>
                <a:ext cx="1761979" cy="2184272"/>
              </a:xfrm>
              <a:prstGeom prst="rect">
                <a:avLst/>
              </a:prstGeom>
            </p:spPr>
          </p:pic>
        </mc:Fallback>
      </mc:AlternateContent>
    </p:spTree>
    <p:extLst>
      <p:ext uri="{BB962C8B-B14F-4D97-AF65-F5344CB8AC3E}">
        <p14:creationId xmlns:p14="http://schemas.microsoft.com/office/powerpoint/2010/main" val="1633966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PHORONIDA</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935198" y="3876260"/>
            <a:ext cx="910408" cy="658126"/>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73090" y="1266602"/>
            <a:ext cx="4629535" cy="3267784"/>
          </a:xfrm>
          <a:prstGeom prst="rect">
            <a:avLst/>
          </a:prstGeom>
        </p:spPr>
        <p:txBody>
          <a:bodyPr spcFirstLastPara="1" wrap="square" lIns="91425" tIns="91425" rIns="91425" bIns="91425" anchor="t" anchorCtr="0">
            <a:noAutofit/>
          </a:bodyPr>
          <a:lstStyle/>
          <a:p>
            <a:pPr marL="0" lvl="0" indent="0" algn="just">
              <a:spcBef>
                <a:spcPts val="0"/>
              </a:spcBef>
              <a:spcAft>
                <a:spcPts val="600"/>
              </a:spcAft>
              <a:buSzPct val="100000"/>
            </a:pPr>
            <a:r>
              <a:rPr lang="es-MX" sz="1200" dirty="0"/>
              <a:t>Triblásticos</a:t>
            </a:r>
          </a:p>
          <a:p>
            <a:pPr marL="0" lvl="0" indent="0" algn="just">
              <a:spcBef>
                <a:spcPts val="0"/>
              </a:spcBef>
              <a:spcAft>
                <a:spcPts val="600"/>
              </a:spcAft>
              <a:buSzPct val="100000"/>
            </a:pPr>
            <a:r>
              <a:rPr lang="es-MX" sz="1200" dirty="0"/>
              <a:t>Celomados</a:t>
            </a:r>
          </a:p>
          <a:p>
            <a:pPr marL="0" lvl="0" indent="0" algn="just">
              <a:spcBef>
                <a:spcPts val="0"/>
              </a:spcBef>
              <a:spcAft>
                <a:spcPts val="600"/>
              </a:spcAft>
              <a:buSzPct val="100000"/>
            </a:pPr>
            <a:r>
              <a:rPr lang="es-MX" sz="1200" dirty="0"/>
              <a:t>Simetría bilateral</a:t>
            </a:r>
          </a:p>
          <a:p>
            <a:pPr marL="0" lvl="0" indent="0" algn="just">
              <a:spcBef>
                <a:spcPts val="0"/>
              </a:spcBef>
              <a:spcAft>
                <a:spcPts val="600"/>
              </a:spcAft>
              <a:buSzPct val="100000"/>
            </a:pPr>
            <a:r>
              <a:rPr lang="es-MX" sz="1200" dirty="0"/>
              <a:t>Protostomados</a:t>
            </a:r>
          </a:p>
          <a:p>
            <a:pPr marL="0" lvl="0" indent="0" algn="just">
              <a:spcBef>
                <a:spcPts val="0"/>
              </a:spcBef>
              <a:spcAft>
                <a:spcPts val="600"/>
              </a:spcAft>
              <a:buSzPct val="100000"/>
            </a:pPr>
            <a:r>
              <a:rPr lang="es-MX" sz="1200" dirty="0"/>
              <a:t> Vermiformes</a:t>
            </a:r>
          </a:p>
          <a:p>
            <a:pPr marL="0" lvl="0" indent="0" algn="just">
              <a:spcBef>
                <a:spcPts val="0"/>
              </a:spcBef>
              <a:spcAft>
                <a:spcPts val="600"/>
              </a:spcAft>
              <a:buSzPct val="100000"/>
            </a:pPr>
            <a:r>
              <a:rPr lang="es-MX" sz="1200" dirty="0"/>
              <a:t>Bentónico</a:t>
            </a:r>
          </a:p>
          <a:p>
            <a:pPr marL="0" lvl="0" indent="0" algn="just">
              <a:spcBef>
                <a:spcPts val="0"/>
              </a:spcBef>
              <a:spcAft>
                <a:spcPts val="600"/>
              </a:spcAft>
              <a:buSzPct val="100000"/>
            </a:pPr>
            <a:r>
              <a:rPr lang="es-MX" sz="1200" dirty="0"/>
              <a:t>Habitats </a:t>
            </a:r>
            <a:r>
              <a:rPr lang="en-US" sz="1200" dirty="0" err="1"/>
              <a:t>marinos</a:t>
            </a:r>
            <a:r>
              <a:rPr lang="en-US" sz="1200" dirty="0"/>
              <a:t>, </a:t>
            </a:r>
            <a:r>
              <a:rPr lang="en-US" sz="1200" dirty="0" err="1"/>
              <a:t>aguas</a:t>
            </a:r>
            <a:r>
              <a:rPr lang="en-US" sz="1200" dirty="0"/>
              <a:t> poco </a:t>
            </a:r>
            <a:r>
              <a:rPr lang="en-US" sz="1200" dirty="0" err="1"/>
              <a:t>profundas</a:t>
            </a:r>
            <a:r>
              <a:rPr lang="en-US" sz="1200" dirty="0"/>
              <a:t>, </a:t>
            </a:r>
            <a:r>
              <a:rPr lang="en-US" sz="1200" dirty="0" err="1"/>
              <a:t>piedra</a:t>
            </a:r>
            <a:r>
              <a:rPr lang="en-US" sz="1200" dirty="0"/>
              <a:t> </a:t>
            </a:r>
            <a:r>
              <a:rPr lang="en-US" sz="1200" dirty="0" err="1"/>
              <a:t>caliza</a:t>
            </a:r>
            <a:r>
              <a:rPr lang="en-US" sz="1200" dirty="0"/>
              <a:t>, </a:t>
            </a:r>
            <a:r>
              <a:rPr lang="en-US" sz="1200" dirty="0" err="1"/>
              <a:t>conchas</a:t>
            </a:r>
            <a:r>
              <a:rPr lang="en-US" sz="1200" dirty="0"/>
              <a:t> </a:t>
            </a:r>
            <a:r>
              <a:rPr lang="en-US" sz="1200" dirty="0" err="1"/>
              <a:t>calcáreas</a:t>
            </a:r>
            <a:r>
              <a:rPr lang="en-US" sz="1200" dirty="0"/>
              <a:t>, </a:t>
            </a:r>
            <a:r>
              <a:rPr lang="en-US" sz="1200" dirty="0" err="1"/>
              <a:t>muelles</a:t>
            </a:r>
            <a:r>
              <a:rPr lang="en-US" sz="1200" dirty="0"/>
              <a:t> de </a:t>
            </a:r>
            <a:r>
              <a:rPr lang="en-US" sz="1200" dirty="0" err="1"/>
              <a:t>cemento</a:t>
            </a:r>
            <a:endParaRPr lang="en-US" sz="1200" dirty="0"/>
          </a:p>
          <a:p>
            <a:pPr marL="0" lvl="0" indent="0" algn="just">
              <a:spcAft>
                <a:spcPts val="1600"/>
              </a:spcAft>
              <a:buSzPct val="100000"/>
            </a:pPr>
            <a:endParaRPr lang="es-MX" sz="1200" dirty="0"/>
          </a:p>
          <a:p>
            <a:pPr marL="520700" lvl="1" indent="0">
              <a:buNone/>
            </a:pPr>
            <a:endParaRPr lang="en" sz="1200" dirty="0"/>
          </a:p>
        </p:txBody>
      </p:sp>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319A551A-4B80-DA49-BDA6-526FAB232BA6}"/>
                  </a:ext>
                </a:extLst>
              </p:cNvPr>
              <p:cNvGraphicFramePr>
                <a:graphicFrameLocks noChangeAspect="1"/>
              </p:cNvGraphicFramePr>
              <p:nvPr>
                <p:extLst>
                  <p:ext uri="{D42A27DB-BD31-4B8C-83A1-F6EECF244321}">
                    <p14:modId xmlns:p14="http://schemas.microsoft.com/office/powerpoint/2010/main" val="3708121215"/>
                  </p:ext>
                </p:extLst>
              </p:nvPr>
            </p:nvGraphicFramePr>
            <p:xfrm>
              <a:off x="7904994" y="3724225"/>
              <a:ext cx="653530" cy="810161"/>
            </p:xfrm>
            <a:graphic>
              <a:graphicData uri="http://schemas.microsoft.com/office/powerpoint/2016/slidezoom">
                <pslz:sldZm>
                  <pslz:sldZmObj sldId="369" cId="4224551910">
                    <pslz:zmPr id="{5B34031D-9353-4F48-89E3-E16B227CB223}" returnToParent="0" imageType="cover" transitionDur="1000">
                      <p166:blipFill xmlns:p166="http://schemas.microsoft.com/office/powerpoint/2016/6/main">
                        <a:blip r:embed="rId4"/>
                        <a:stretch>
                          <a:fillRect/>
                        </a:stretch>
                      </p166:blipFill>
                      <p166:spPr xmlns:p166="http://schemas.microsoft.com/office/powerpoint/2016/6/main">
                        <a:xfrm>
                          <a:off x="0" y="0"/>
                          <a:ext cx="653530" cy="810161"/>
                        </a:xfrm>
                        <a:prstGeom prst="rect">
                          <a:avLst/>
                        </a:prstGeom>
                      </p166:spPr>
                    </pslz:zmPr>
                  </pslz:sldZmObj>
                </pslz:sldZm>
              </a:graphicData>
            </a:graphic>
          </p:graphicFrame>
        </mc:Choice>
        <mc:Fallback xmlns="">
          <p:pic>
            <p:nvPicPr>
              <p:cNvPr id="9" name="Vista general de diapositiva 8">
                <a:hlinkClick r:id="rId5" action="ppaction://hlinksldjump"/>
                <a:extLst>
                  <a:ext uri="{FF2B5EF4-FFF2-40B4-BE49-F238E27FC236}">
                    <a16:creationId xmlns:a16="http://schemas.microsoft.com/office/drawing/2014/main" id="{319A551A-4B80-DA49-BDA6-526FAB232BA6}"/>
                  </a:ext>
                </a:extLst>
              </p:cNvPr>
              <p:cNvPicPr>
                <a:picLocks noGrp="1" noRot="1" noChangeAspect="1" noMove="1" noResize="1" noEditPoints="1" noAdjustHandles="1" noChangeArrowheads="1" noChangeShapeType="1"/>
              </p:cNvPicPr>
              <p:nvPr/>
            </p:nvPicPr>
            <p:blipFill>
              <a:blip r:embed="rId6"/>
              <a:stretch>
                <a:fillRect/>
              </a:stretch>
            </p:blipFill>
            <p:spPr>
              <a:xfrm>
                <a:off x="7904994" y="3724225"/>
                <a:ext cx="653530" cy="810161"/>
              </a:xfrm>
              <a:prstGeom prst="rect">
                <a:avLst/>
              </a:prstGeom>
            </p:spPr>
          </p:pic>
        </mc:Fallback>
      </mc:AlternateContent>
      <p:pic>
        <p:nvPicPr>
          <p:cNvPr id="10" name="Imagen 9">
            <a:extLst>
              <a:ext uri="{FF2B5EF4-FFF2-40B4-BE49-F238E27FC236}">
                <a16:creationId xmlns:a16="http://schemas.microsoft.com/office/drawing/2014/main" id="{670BC01E-5E8F-C444-986A-46541FDC47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02625" y="1694439"/>
            <a:ext cx="2339497" cy="17546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137871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4130675" y="1419275"/>
            <a:ext cx="4125631" cy="3267784"/>
          </a:xfrm>
          <a:prstGeom prst="rect">
            <a:avLst/>
          </a:prstGeom>
        </p:spPr>
        <p:txBody>
          <a:bodyPr spcFirstLastPara="1" wrap="square" lIns="91425" tIns="91425" rIns="91425" bIns="91425" anchor="t" anchorCtr="0">
            <a:noAutofit/>
          </a:bodyPr>
          <a:lstStyle/>
          <a:p>
            <a:pPr marL="0" indent="0" algn="just">
              <a:spcBef>
                <a:spcPts val="0"/>
              </a:spcBef>
              <a:buNone/>
            </a:pPr>
            <a:r>
              <a:rPr lang="es-MX" sz="1200" b="1" dirty="0"/>
              <a:t>ALIMENTACIÓN</a:t>
            </a:r>
          </a:p>
          <a:p>
            <a:pPr marL="0" indent="0" algn="just">
              <a:spcBef>
                <a:spcPts val="0"/>
              </a:spcBef>
              <a:buNone/>
            </a:pPr>
            <a:r>
              <a:rPr lang="es-MX" sz="1200" dirty="0"/>
              <a:t>Los foronídeos son animales filtradores. Los cilios de los tentáculos baten hacía abajo, creando una corriente de agua a partir de la cual capturan organismos planctónicos y particulas en suspensión</a:t>
            </a:r>
          </a:p>
          <a:p>
            <a:pPr marL="0" indent="0" algn="just">
              <a:spcBef>
                <a:spcPts val="0"/>
              </a:spcBef>
              <a:buNone/>
            </a:pPr>
            <a:endParaRPr lang="es-MX" sz="1200" dirty="0"/>
          </a:p>
          <a:p>
            <a:pPr marL="0" indent="0" algn="just">
              <a:spcBef>
                <a:spcPts val="0"/>
              </a:spcBef>
              <a:buNone/>
            </a:pPr>
            <a:r>
              <a:rPr lang="es-MX" sz="1200" b="1" dirty="0"/>
              <a:t>SISTEMA DIGESTIVO</a:t>
            </a:r>
          </a:p>
          <a:p>
            <a:pPr marL="0" indent="0" algn="just">
              <a:spcBef>
                <a:spcPts val="0"/>
              </a:spcBef>
              <a:buNone/>
            </a:pPr>
            <a:r>
              <a:rPr lang="es-MX" sz="1200" dirty="0"/>
              <a:t>El tubo digestivo en forma de U, con la boca y el ano muy poco distantes entre sí. La porción descendente comprende: boca, esófago, pre-estómago y estómago; tras el píloro, la rama ascendente está constituida únicamente por el intestino, que se termina por el ano</a:t>
            </a:r>
          </a:p>
          <a:p>
            <a:pPr marL="0" lvl="0" indent="0" algn="just">
              <a:spcAft>
                <a:spcPts val="1600"/>
              </a:spcAft>
              <a:buSzPct val="100000"/>
            </a:pPr>
            <a:endParaRPr lang="es-MX" dirty="0"/>
          </a:p>
          <a:p>
            <a:pPr marL="520700" lvl="1" indent="0">
              <a:buNone/>
            </a:pPr>
            <a:endParaRPr lang="en" dirty="0"/>
          </a:p>
        </p:txBody>
      </p:sp>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PHORONIDA</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935198" y="3876260"/>
            <a:ext cx="910408" cy="658126"/>
          </a:xfrm>
          <a:prstGeom prst="rect">
            <a:avLst/>
          </a:prstGeom>
        </p:spPr>
      </p:pic>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319A551A-4B80-DA49-BDA6-526FAB232BA6}"/>
                  </a:ext>
                </a:extLst>
              </p:cNvPr>
              <p:cNvGraphicFramePr>
                <a:graphicFrameLocks noChangeAspect="1"/>
              </p:cNvGraphicFramePr>
              <p:nvPr/>
            </p:nvGraphicFramePr>
            <p:xfrm>
              <a:off x="7904994" y="3724225"/>
              <a:ext cx="653530" cy="810161"/>
            </p:xfrm>
            <a:graphic>
              <a:graphicData uri="http://schemas.microsoft.com/office/powerpoint/2016/slidezoom">
                <pslz:sldZm>
                  <pslz:sldZmObj sldId="369" cId="4224551910">
                    <pslz:zmPr id="{5B34031D-9353-4F48-89E3-E16B227CB223}" returnToParent="0" imageType="cover" transitionDur="1000">
                      <p166:blipFill xmlns:p166="http://schemas.microsoft.com/office/powerpoint/2016/6/main">
                        <a:blip r:embed="rId4"/>
                        <a:stretch>
                          <a:fillRect/>
                        </a:stretch>
                      </p166:blipFill>
                      <p166:spPr xmlns:p166="http://schemas.microsoft.com/office/powerpoint/2016/6/main">
                        <a:xfrm>
                          <a:off x="0" y="0"/>
                          <a:ext cx="653530" cy="810161"/>
                        </a:xfrm>
                        <a:prstGeom prst="rect">
                          <a:avLst/>
                        </a:prstGeom>
                      </p166:spPr>
                    </pslz:zmPr>
                  </pslz:sldZmObj>
                </pslz:sldZm>
              </a:graphicData>
            </a:graphic>
          </p:graphicFrame>
        </mc:Choice>
        <mc:Fallback xmlns="">
          <p:pic>
            <p:nvPicPr>
              <p:cNvPr id="9" name="Vista general de diapositiva 8">
                <a:hlinkClick r:id="rId5" action="ppaction://hlinksldjump"/>
                <a:extLst>
                  <a:ext uri="{FF2B5EF4-FFF2-40B4-BE49-F238E27FC236}">
                    <a16:creationId xmlns:a16="http://schemas.microsoft.com/office/drawing/2014/main" id="{319A551A-4B80-DA49-BDA6-526FAB232BA6}"/>
                  </a:ext>
                </a:extLst>
              </p:cNvPr>
              <p:cNvPicPr>
                <a:picLocks noGrp="1" noRot="1" noChangeAspect="1" noMove="1" noResize="1" noEditPoints="1" noAdjustHandles="1" noChangeArrowheads="1" noChangeShapeType="1"/>
              </p:cNvPicPr>
              <p:nvPr/>
            </p:nvPicPr>
            <p:blipFill>
              <a:blip r:embed="rId6"/>
              <a:stretch>
                <a:fillRect/>
              </a:stretch>
            </p:blipFill>
            <p:spPr>
              <a:xfrm>
                <a:off x="7904994" y="3724225"/>
                <a:ext cx="653530" cy="810161"/>
              </a:xfrm>
              <a:prstGeom prst="rect">
                <a:avLst/>
              </a:prstGeom>
            </p:spPr>
          </p:pic>
        </mc:Fallback>
      </mc:AlternateContent>
      <p:sp>
        <p:nvSpPr>
          <p:cNvPr id="12" name="Rectángulo 11">
            <a:extLst>
              <a:ext uri="{FF2B5EF4-FFF2-40B4-BE49-F238E27FC236}">
                <a16:creationId xmlns:a16="http://schemas.microsoft.com/office/drawing/2014/main" id="{1DD24C8A-7DD3-9447-B5B1-33F1E2DA0954}"/>
              </a:ext>
            </a:extLst>
          </p:cNvPr>
          <p:cNvSpPr/>
          <p:nvPr/>
        </p:nvSpPr>
        <p:spPr>
          <a:xfrm>
            <a:off x="4130675" y="1465071"/>
            <a:ext cx="4125630" cy="985821"/>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Rectángulo 12">
            <a:extLst>
              <a:ext uri="{FF2B5EF4-FFF2-40B4-BE49-F238E27FC236}">
                <a16:creationId xmlns:a16="http://schemas.microsoft.com/office/drawing/2014/main" id="{80B55846-032D-2748-A22B-D4B338D4D1D8}"/>
              </a:ext>
            </a:extLst>
          </p:cNvPr>
          <p:cNvSpPr/>
          <p:nvPr/>
        </p:nvSpPr>
        <p:spPr>
          <a:xfrm>
            <a:off x="4130675" y="2571750"/>
            <a:ext cx="4125630" cy="1151837"/>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314" name="Picture 2" descr="FORONÍDEOS – EL LITORAL DE GRANADA">
            <a:extLst>
              <a:ext uri="{FF2B5EF4-FFF2-40B4-BE49-F238E27FC236}">
                <a16:creationId xmlns:a16="http://schemas.microsoft.com/office/drawing/2014/main" id="{68DFDCD8-F5D5-3E43-919B-6A0530DB9C6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617" r="14937"/>
          <a:stretch/>
        </p:blipFill>
        <p:spPr bwMode="auto">
          <a:xfrm>
            <a:off x="1666824" y="1442452"/>
            <a:ext cx="2327711" cy="26273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9B098D95-4D42-8F42-AB47-C332A75B38A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51803" y="1757939"/>
            <a:ext cx="2339497" cy="17546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59981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4130675" y="1419275"/>
            <a:ext cx="4125631" cy="1031617"/>
          </a:xfrm>
          <a:prstGeom prst="rect">
            <a:avLst/>
          </a:prstGeom>
        </p:spPr>
        <p:txBody>
          <a:bodyPr spcFirstLastPara="1" wrap="square" lIns="91425" tIns="91425" rIns="91425" bIns="91425" anchor="t" anchorCtr="0">
            <a:noAutofit/>
          </a:bodyPr>
          <a:lstStyle/>
          <a:p>
            <a:pPr marL="0" indent="0" algn="just">
              <a:spcBef>
                <a:spcPts val="0"/>
              </a:spcBef>
              <a:buNone/>
            </a:pPr>
            <a:r>
              <a:rPr lang="es-MX" sz="1200" b="1" dirty="0"/>
              <a:t>SISTEMA NERVIOSO</a:t>
            </a:r>
          </a:p>
          <a:p>
            <a:pPr marL="0" indent="0" algn="just">
              <a:spcBef>
                <a:spcPts val="0"/>
              </a:spcBef>
              <a:buNone/>
            </a:pPr>
            <a:r>
              <a:rPr lang="es-MX" sz="1100" dirty="0"/>
              <a:t>El sistema nervioso, de tipo basiepitelial, consiste principalmente en un anillo nervioso anterior, con un ganglio entre la boca y el ano. De este ganglio salen una o dos fibras nerviosas gigantes que se desarrolla en la pared del metasoma cerca de los mesenterios laterales</a:t>
            </a:r>
          </a:p>
          <a:p>
            <a:pPr marL="0" indent="0" algn="just">
              <a:spcBef>
                <a:spcPts val="0"/>
              </a:spcBef>
              <a:buNone/>
            </a:pPr>
            <a:endParaRPr lang="es-MX" sz="1200" dirty="0"/>
          </a:p>
          <a:p>
            <a:pPr marL="0" lvl="0" indent="0" algn="just">
              <a:spcAft>
                <a:spcPts val="1600"/>
              </a:spcAft>
              <a:buSzPct val="100000"/>
            </a:pPr>
            <a:endParaRPr lang="es-MX" dirty="0"/>
          </a:p>
          <a:p>
            <a:pPr marL="520700" lvl="1" indent="0">
              <a:buNone/>
            </a:pPr>
            <a:endParaRPr lang="en" dirty="0"/>
          </a:p>
        </p:txBody>
      </p:sp>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PHORONIDA</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935198" y="3876260"/>
            <a:ext cx="910408" cy="658126"/>
          </a:xfrm>
          <a:prstGeom prst="rect">
            <a:avLst/>
          </a:prstGeom>
        </p:spPr>
      </p:pic>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319A551A-4B80-DA49-BDA6-526FAB232BA6}"/>
                  </a:ext>
                </a:extLst>
              </p:cNvPr>
              <p:cNvGraphicFramePr>
                <a:graphicFrameLocks noChangeAspect="1"/>
              </p:cNvGraphicFramePr>
              <p:nvPr/>
            </p:nvGraphicFramePr>
            <p:xfrm>
              <a:off x="7904994" y="3724225"/>
              <a:ext cx="653530" cy="810161"/>
            </p:xfrm>
            <a:graphic>
              <a:graphicData uri="http://schemas.microsoft.com/office/powerpoint/2016/slidezoom">
                <pslz:sldZm>
                  <pslz:sldZmObj sldId="369" cId="4224551910">
                    <pslz:zmPr id="{5B34031D-9353-4F48-89E3-E16B227CB223}" returnToParent="0" imageType="cover" transitionDur="1000">
                      <p166:blipFill xmlns:p166="http://schemas.microsoft.com/office/powerpoint/2016/6/main">
                        <a:blip r:embed="rId4"/>
                        <a:stretch>
                          <a:fillRect/>
                        </a:stretch>
                      </p166:blipFill>
                      <p166:spPr xmlns:p166="http://schemas.microsoft.com/office/powerpoint/2016/6/main">
                        <a:xfrm>
                          <a:off x="0" y="0"/>
                          <a:ext cx="653530" cy="810161"/>
                        </a:xfrm>
                        <a:prstGeom prst="rect">
                          <a:avLst/>
                        </a:prstGeom>
                      </p166:spPr>
                    </pslz:zmPr>
                  </pslz:sldZmObj>
                </pslz:sldZm>
              </a:graphicData>
            </a:graphic>
          </p:graphicFrame>
        </mc:Choice>
        <mc:Fallback xmlns="">
          <p:pic>
            <p:nvPicPr>
              <p:cNvPr id="9" name="Vista general de diapositiva 8">
                <a:hlinkClick r:id="rId5" action="ppaction://hlinksldjump"/>
                <a:extLst>
                  <a:ext uri="{FF2B5EF4-FFF2-40B4-BE49-F238E27FC236}">
                    <a16:creationId xmlns:a16="http://schemas.microsoft.com/office/drawing/2014/main" id="{319A551A-4B80-DA49-BDA6-526FAB232BA6}"/>
                  </a:ext>
                </a:extLst>
              </p:cNvPr>
              <p:cNvPicPr>
                <a:picLocks noGrp="1" noRot="1" noChangeAspect="1" noMove="1" noResize="1" noEditPoints="1" noAdjustHandles="1" noChangeArrowheads="1" noChangeShapeType="1"/>
              </p:cNvPicPr>
              <p:nvPr/>
            </p:nvPicPr>
            <p:blipFill>
              <a:blip r:embed="rId6"/>
              <a:stretch>
                <a:fillRect/>
              </a:stretch>
            </p:blipFill>
            <p:spPr>
              <a:xfrm>
                <a:off x="7904994" y="3724225"/>
                <a:ext cx="653530" cy="810161"/>
              </a:xfrm>
              <a:prstGeom prst="rect">
                <a:avLst/>
              </a:prstGeom>
            </p:spPr>
          </p:pic>
        </mc:Fallback>
      </mc:AlternateContent>
      <p:sp>
        <p:nvSpPr>
          <p:cNvPr id="12" name="Rectángulo 11">
            <a:extLst>
              <a:ext uri="{FF2B5EF4-FFF2-40B4-BE49-F238E27FC236}">
                <a16:creationId xmlns:a16="http://schemas.microsoft.com/office/drawing/2014/main" id="{1DD24C8A-7DD3-9447-B5B1-33F1E2DA0954}"/>
              </a:ext>
            </a:extLst>
          </p:cNvPr>
          <p:cNvSpPr/>
          <p:nvPr/>
        </p:nvSpPr>
        <p:spPr>
          <a:xfrm>
            <a:off x="4130675" y="1465071"/>
            <a:ext cx="4125630" cy="985821"/>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Rectángulo 12">
            <a:extLst>
              <a:ext uri="{FF2B5EF4-FFF2-40B4-BE49-F238E27FC236}">
                <a16:creationId xmlns:a16="http://schemas.microsoft.com/office/drawing/2014/main" id="{80B55846-032D-2748-A22B-D4B338D4D1D8}"/>
              </a:ext>
            </a:extLst>
          </p:cNvPr>
          <p:cNvSpPr/>
          <p:nvPr/>
        </p:nvSpPr>
        <p:spPr>
          <a:xfrm>
            <a:off x="3642610" y="2545692"/>
            <a:ext cx="4613695" cy="1119403"/>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Google Shape;93;p17">
            <a:extLst>
              <a:ext uri="{FF2B5EF4-FFF2-40B4-BE49-F238E27FC236}">
                <a16:creationId xmlns:a16="http://schemas.microsoft.com/office/drawing/2014/main" id="{F9C72E97-36C4-E049-BED8-58C0B8932040}"/>
              </a:ext>
            </a:extLst>
          </p:cNvPr>
          <p:cNvSpPr txBox="1">
            <a:spLocks/>
          </p:cNvSpPr>
          <p:nvPr/>
        </p:nvSpPr>
        <p:spPr>
          <a:xfrm>
            <a:off x="3642610" y="2454639"/>
            <a:ext cx="4669436" cy="103161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0" indent="0" algn="just">
              <a:spcBef>
                <a:spcPts val="0"/>
              </a:spcBef>
              <a:buFont typeface="Tinos"/>
              <a:buNone/>
            </a:pPr>
            <a:r>
              <a:rPr lang="es-MX" sz="1200" b="1" dirty="0"/>
              <a:t>SISTEMA CIRCULATORIO</a:t>
            </a:r>
          </a:p>
          <a:p>
            <a:pPr marL="0" indent="0" algn="just">
              <a:spcBef>
                <a:spcPts val="0"/>
              </a:spcBef>
              <a:buNone/>
            </a:pPr>
            <a:r>
              <a:rPr lang="es-MX" sz="1200" dirty="0"/>
              <a:t>Sistema cerrado, está formado por dos vasos longitudinales en el metasoma y conectados en su parte anterior con los dos vasos contiguos del lofóforo (cada tentáculo tiene un capilar único) y en el extremo posterior del tronco con el amplio plexo sanguíneo que rodea al estómago. La sangre contiene hemoglobina encerrada en glóbulos rojos.</a:t>
            </a:r>
          </a:p>
        </p:txBody>
      </p:sp>
      <p:pic>
        <p:nvPicPr>
          <p:cNvPr id="15" name="Imagen 14">
            <a:extLst>
              <a:ext uri="{FF2B5EF4-FFF2-40B4-BE49-F238E27FC236}">
                <a16:creationId xmlns:a16="http://schemas.microsoft.com/office/drawing/2014/main" id="{C447461D-2900-E946-9556-DE10021670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49250" y="1512421"/>
            <a:ext cx="1840422" cy="23638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Google Shape;93;p17">
            <a:extLst>
              <a:ext uri="{FF2B5EF4-FFF2-40B4-BE49-F238E27FC236}">
                <a16:creationId xmlns:a16="http://schemas.microsoft.com/office/drawing/2014/main" id="{B0FD979C-EBFA-694E-854B-451ECF26DE22}"/>
              </a:ext>
            </a:extLst>
          </p:cNvPr>
          <p:cNvSpPr txBox="1">
            <a:spLocks/>
          </p:cNvSpPr>
          <p:nvPr/>
        </p:nvSpPr>
        <p:spPr>
          <a:xfrm>
            <a:off x="-3345020" y="1465071"/>
            <a:ext cx="4125631" cy="32677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0" indent="0" algn="just">
              <a:spcBef>
                <a:spcPts val="0"/>
              </a:spcBef>
              <a:buFont typeface="Tinos"/>
              <a:buNone/>
            </a:pPr>
            <a:r>
              <a:rPr lang="es-MX" sz="1200" b="1"/>
              <a:t>ALIMENTACIÓN</a:t>
            </a:r>
          </a:p>
          <a:p>
            <a:pPr marL="0" indent="0" algn="just">
              <a:spcBef>
                <a:spcPts val="0"/>
              </a:spcBef>
              <a:buFont typeface="Tinos"/>
              <a:buNone/>
            </a:pPr>
            <a:r>
              <a:rPr lang="es-MX" sz="1200"/>
              <a:t>Los foronídeos son animales filtradores. Los cilios de los tentáculos baten hacía abajo, creando una corriente de agua a partir de la cual capturan organismos planctónicos y particulas en suspensión</a:t>
            </a:r>
          </a:p>
          <a:p>
            <a:pPr marL="0" indent="0" algn="just">
              <a:spcBef>
                <a:spcPts val="0"/>
              </a:spcBef>
              <a:buFont typeface="Tinos"/>
              <a:buNone/>
            </a:pPr>
            <a:endParaRPr lang="es-MX" sz="1200"/>
          </a:p>
          <a:p>
            <a:pPr marL="0" indent="0" algn="just">
              <a:spcBef>
                <a:spcPts val="0"/>
              </a:spcBef>
              <a:buFont typeface="Tinos"/>
              <a:buNone/>
            </a:pPr>
            <a:r>
              <a:rPr lang="es-MX" sz="1200" b="1"/>
              <a:t>SISTEMA DIGESTIVO</a:t>
            </a:r>
          </a:p>
          <a:p>
            <a:pPr marL="0" indent="0" algn="just">
              <a:spcBef>
                <a:spcPts val="0"/>
              </a:spcBef>
              <a:buFont typeface="Tinos"/>
              <a:buNone/>
            </a:pPr>
            <a:r>
              <a:rPr lang="es-MX" sz="1200"/>
              <a:t>El tubo digestivo en forma de U, con la boca y el ano muy poco distantes entre sí. La porción descendente comprende: boca, esófago, pre-estómago y estómago; tras el píloro, la rama ascendente está constituida únicamente por el intestino, que se termina por el ano</a:t>
            </a:r>
          </a:p>
          <a:p>
            <a:pPr marL="0" indent="0" algn="just">
              <a:spcAft>
                <a:spcPts val="1600"/>
              </a:spcAft>
              <a:buSzPct val="100000"/>
            </a:pPr>
            <a:endParaRPr lang="es-MX"/>
          </a:p>
          <a:p>
            <a:pPr marL="520700" lvl="1" indent="0">
              <a:buFont typeface="Tinos"/>
              <a:buNone/>
            </a:pPr>
            <a:endParaRPr lang="en" dirty="0"/>
          </a:p>
        </p:txBody>
      </p:sp>
      <p:sp>
        <p:nvSpPr>
          <p:cNvPr id="17" name="Rectángulo 16">
            <a:extLst>
              <a:ext uri="{FF2B5EF4-FFF2-40B4-BE49-F238E27FC236}">
                <a16:creationId xmlns:a16="http://schemas.microsoft.com/office/drawing/2014/main" id="{FA1AF888-EF2A-C54E-84F6-E163970C22C3}"/>
              </a:ext>
            </a:extLst>
          </p:cNvPr>
          <p:cNvSpPr/>
          <p:nvPr/>
        </p:nvSpPr>
        <p:spPr>
          <a:xfrm>
            <a:off x="-3345020" y="1510867"/>
            <a:ext cx="4125630" cy="985821"/>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Rectángulo 17">
            <a:extLst>
              <a:ext uri="{FF2B5EF4-FFF2-40B4-BE49-F238E27FC236}">
                <a16:creationId xmlns:a16="http://schemas.microsoft.com/office/drawing/2014/main" id="{7A3479A2-6419-2F4E-8E5D-A4BDD377820D}"/>
              </a:ext>
            </a:extLst>
          </p:cNvPr>
          <p:cNvSpPr/>
          <p:nvPr/>
        </p:nvSpPr>
        <p:spPr>
          <a:xfrm>
            <a:off x="-3345020" y="2617546"/>
            <a:ext cx="4125630" cy="1151837"/>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9739418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PHORONIDA</a:t>
            </a:r>
            <a:endParaRPr sz="3000" dirty="0"/>
          </a:p>
        </p:txBody>
      </p:sp>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720212" y="1419275"/>
            <a:ext cx="3935896" cy="3267784"/>
          </a:xfrm>
          <a:prstGeom prst="rect">
            <a:avLst/>
          </a:prstGeom>
        </p:spPr>
        <p:txBody>
          <a:bodyPr spcFirstLastPara="1" wrap="square" lIns="91425" tIns="91425" rIns="91425" bIns="91425" anchor="t" anchorCtr="0">
            <a:noAutofit/>
          </a:bodyPr>
          <a:lstStyle/>
          <a:p>
            <a:pPr marL="0" indent="0" algn="just">
              <a:spcBef>
                <a:spcPts val="0"/>
              </a:spcBef>
              <a:buNone/>
            </a:pPr>
            <a:r>
              <a:rPr lang="es-MX" sz="1200" b="1" dirty="0"/>
              <a:t>REPRODUCCIÓN SEXUAL</a:t>
            </a:r>
          </a:p>
          <a:p>
            <a:pPr marL="171450" indent="-171450" algn="just">
              <a:spcBef>
                <a:spcPts val="0"/>
              </a:spcBef>
              <a:buSzPct val="100000"/>
            </a:pPr>
            <a:r>
              <a:rPr lang="es-MX" sz="1200" dirty="0"/>
              <a:t>Especies hermafroditas y especies dioicas</a:t>
            </a:r>
          </a:p>
          <a:p>
            <a:pPr marL="171450" indent="-171450" algn="just">
              <a:spcBef>
                <a:spcPts val="0"/>
              </a:spcBef>
              <a:buSzPct val="100000"/>
            </a:pPr>
            <a:r>
              <a:rPr lang="es-MX" sz="1200" dirty="0"/>
              <a:t>Los gametos caen al celoma y salen a través de los nefridios. En los órganos lofoforianos los espermatozoides se empaquetan en espermatóforos</a:t>
            </a:r>
          </a:p>
          <a:p>
            <a:pPr marL="171450" indent="-171450" algn="just">
              <a:spcBef>
                <a:spcPts val="0"/>
              </a:spcBef>
              <a:buSzPct val="100000"/>
            </a:pPr>
            <a:r>
              <a:rPr lang="es-MX" sz="1200" dirty="0"/>
              <a:t>Segmentación total, embolia; formación del igual y radial</a:t>
            </a:r>
          </a:p>
          <a:p>
            <a:pPr marL="0" lvl="0" indent="0">
              <a:buClr>
                <a:schemeClr val="dk1"/>
              </a:buClr>
              <a:buSzPts val="1100"/>
            </a:pPr>
            <a:r>
              <a:rPr lang="es-MX" sz="1200" dirty="0"/>
              <a:t>Gastrulación por mesodermo mediante el método mesenquimal</a:t>
            </a:r>
          </a:p>
          <a:p>
            <a:pPr marL="0" indent="0">
              <a:buSzPts val="1100"/>
              <a:buNone/>
            </a:pPr>
            <a:r>
              <a:rPr lang="es-MX" sz="1200" b="1" dirty="0"/>
              <a:t>REPRODUCCIÓN ASEXUAL</a:t>
            </a:r>
          </a:p>
          <a:p>
            <a:pPr marL="0" lvl="0" indent="0" algn="just">
              <a:buClr>
                <a:schemeClr val="dk1"/>
              </a:buClr>
              <a:buSzPts val="1100"/>
            </a:pPr>
            <a:r>
              <a:rPr lang="es-MX" sz="1200" dirty="0"/>
              <a:t>Fisión transversal</a:t>
            </a:r>
          </a:p>
          <a:p>
            <a:pPr marL="0" lvl="0" indent="0" algn="just">
              <a:buClr>
                <a:schemeClr val="dk1"/>
              </a:buClr>
              <a:buSzPts val="1100"/>
            </a:pPr>
            <a:r>
              <a:rPr lang="es-MX" sz="1200" dirty="0"/>
              <a:t>Gemación</a:t>
            </a:r>
          </a:p>
          <a:p>
            <a:pPr marL="0" lvl="0" indent="0" algn="just">
              <a:buClr>
                <a:schemeClr val="dk1"/>
              </a:buClr>
              <a:buSzPts val="1100"/>
            </a:pPr>
            <a:r>
              <a:rPr lang="es-MX" sz="1200" dirty="0"/>
              <a:t>Regeneración y autotomía</a:t>
            </a:r>
          </a:p>
          <a:p>
            <a:pPr marL="0" lvl="0" indent="0">
              <a:buClr>
                <a:schemeClr val="dk1"/>
              </a:buClr>
              <a:buSzPts val="1100"/>
              <a:buNone/>
            </a:pPr>
            <a:endParaRPr lang="es-MX" sz="1200" dirty="0"/>
          </a:p>
          <a:p>
            <a:pPr marL="520700" lvl="1" indent="0">
              <a:buNone/>
            </a:pPr>
            <a:endParaRPr lang="en" dirty="0"/>
          </a:p>
        </p:txBody>
      </p:sp>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319A551A-4B80-DA49-BDA6-526FAB232BA6}"/>
                  </a:ext>
                </a:extLst>
              </p:cNvPr>
              <p:cNvGraphicFramePr>
                <a:graphicFrameLocks noChangeAspect="1"/>
              </p:cNvGraphicFramePr>
              <p:nvPr/>
            </p:nvGraphicFramePr>
            <p:xfrm>
              <a:off x="7904994" y="3724225"/>
              <a:ext cx="653530" cy="810161"/>
            </p:xfrm>
            <a:graphic>
              <a:graphicData uri="http://schemas.microsoft.com/office/powerpoint/2016/slidezoom">
                <pslz:sldZm>
                  <pslz:sldZmObj sldId="369" cId="4224551910">
                    <pslz:zmPr id="{5B34031D-9353-4F48-89E3-E16B227CB223}" returnToParent="0" imageType="cover" transitionDur="1000">
                      <p166:blipFill xmlns:p166="http://schemas.microsoft.com/office/powerpoint/2016/6/main">
                        <a:blip r:embed="rId3"/>
                        <a:stretch>
                          <a:fillRect/>
                        </a:stretch>
                      </p166:blipFill>
                      <p166:spPr xmlns:p166="http://schemas.microsoft.com/office/powerpoint/2016/6/main">
                        <a:xfrm>
                          <a:off x="0" y="0"/>
                          <a:ext cx="653530" cy="810161"/>
                        </a:xfrm>
                        <a:prstGeom prst="rect">
                          <a:avLst/>
                        </a:prstGeom>
                      </p166:spPr>
                    </pslz:zmPr>
                  </pslz:sldZmObj>
                </pslz:sldZm>
              </a:graphicData>
            </a:graphic>
          </p:graphicFrame>
        </mc:Choice>
        <mc:Fallback xmlns="">
          <p:pic>
            <p:nvPicPr>
              <p:cNvPr id="9" name="Vista general de diapositiva 8">
                <a:hlinkClick r:id="rId4" action="ppaction://hlinksldjump"/>
                <a:extLst>
                  <a:ext uri="{FF2B5EF4-FFF2-40B4-BE49-F238E27FC236}">
                    <a16:creationId xmlns:a16="http://schemas.microsoft.com/office/drawing/2014/main" id="{319A551A-4B80-DA49-BDA6-526FAB232BA6}"/>
                  </a:ext>
                </a:extLst>
              </p:cNvPr>
              <p:cNvPicPr>
                <a:picLocks noGrp="1" noRot="1" noChangeAspect="1" noMove="1" noResize="1" noEditPoints="1" noAdjustHandles="1" noChangeArrowheads="1" noChangeShapeType="1"/>
              </p:cNvPicPr>
              <p:nvPr/>
            </p:nvPicPr>
            <p:blipFill>
              <a:blip r:embed="rId5"/>
              <a:stretch>
                <a:fillRect/>
              </a:stretch>
            </p:blipFill>
            <p:spPr>
              <a:xfrm>
                <a:off x="7904994" y="3724225"/>
                <a:ext cx="653530" cy="810161"/>
              </a:xfrm>
              <a:prstGeom prst="rect">
                <a:avLst/>
              </a:prstGeom>
            </p:spPr>
          </p:pic>
        </mc:Fallback>
      </mc:AlternateContent>
      <p:pic>
        <p:nvPicPr>
          <p:cNvPr id="12290" name="Picture 2" descr="Phylum Phoronida | Lophophorate Animals | The Diversity of Animal Life">
            <a:extLst>
              <a:ext uri="{FF2B5EF4-FFF2-40B4-BE49-F238E27FC236}">
                <a16:creationId xmlns:a16="http://schemas.microsoft.com/office/drawing/2014/main" id="{5B153818-AABD-7F42-B587-980063DC44C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7732" y="1515411"/>
            <a:ext cx="1642145" cy="28571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Google Shape;93;p17">
            <a:extLst>
              <a:ext uri="{FF2B5EF4-FFF2-40B4-BE49-F238E27FC236}">
                <a16:creationId xmlns:a16="http://schemas.microsoft.com/office/drawing/2014/main" id="{6A94CA9C-6467-194F-93D6-EFC50D87CBAB}"/>
              </a:ext>
            </a:extLst>
          </p:cNvPr>
          <p:cNvSpPr txBox="1">
            <a:spLocks/>
          </p:cNvSpPr>
          <p:nvPr/>
        </p:nvSpPr>
        <p:spPr>
          <a:xfrm>
            <a:off x="-3254375" y="1515411"/>
            <a:ext cx="4125631" cy="103161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0" indent="0" algn="just">
              <a:spcBef>
                <a:spcPts val="0"/>
              </a:spcBef>
              <a:buFont typeface="Tinos"/>
              <a:buNone/>
            </a:pPr>
            <a:r>
              <a:rPr lang="es-MX" sz="1200" b="1"/>
              <a:t>SISTEMA NERVIOSO</a:t>
            </a:r>
          </a:p>
          <a:p>
            <a:pPr marL="0" indent="0" algn="just">
              <a:spcBef>
                <a:spcPts val="0"/>
              </a:spcBef>
              <a:buFont typeface="Tinos"/>
              <a:buNone/>
            </a:pPr>
            <a:r>
              <a:rPr lang="es-MX" sz="1100"/>
              <a:t>El sistema nervioso, de tipo basiepitelial, consiste principalmente en un anillo nervioso anterior, con un ganglio entre la boca y el ano. De este ganglio salen una o dos fibras nerviosas gigantes que se desarrolla en la pared del metasoma cerca de los mesenterios laterales</a:t>
            </a:r>
          </a:p>
          <a:p>
            <a:pPr marL="0" indent="0" algn="just">
              <a:spcBef>
                <a:spcPts val="0"/>
              </a:spcBef>
              <a:buFont typeface="Tinos"/>
              <a:buNone/>
            </a:pPr>
            <a:endParaRPr lang="es-MX" sz="1200"/>
          </a:p>
          <a:p>
            <a:pPr marL="0" indent="0" algn="just">
              <a:spcAft>
                <a:spcPts val="1600"/>
              </a:spcAft>
              <a:buSzPct val="100000"/>
            </a:pPr>
            <a:endParaRPr lang="es-MX"/>
          </a:p>
          <a:p>
            <a:pPr marL="520700" lvl="1" indent="0">
              <a:buFont typeface="Tinos"/>
              <a:buNone/>
            </a:pPr>
            <a:endParaRPr lang="en" dirty="0"/>
          </a:p>
        </p:txBody>
      </p:sp>
      <p:sp>
        <p:nvSpPr>
          <p:cNvPr id="14" name="Rectángulo 13">
            <a:extLst>
              <a:ext uri="{FF2B5EF4-FFF2-40B4-BE49-F238E27FC236}">
                <a16:creationId xmlns:a16="http://schemas.microsoft.com/office/drawing/2014/main" id="{9F0A3043-6964-6B48-B22D-9F6768316181}"/>
              </a:ext>
            </a:extLst>
          </p:cNvPr>
          <p:cNvSpPr/>
          <p:nvPr/>
        </p:nvSpPr>
        <p:spPr>
          <a:xfrm>
            <a:off x="-3254375" y="1561207"/>
            <a:ext cx="4125630" cy="985821"/>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Rectángulo 14">
            <a:extLst>
              <a:ext uri="{FF2B5EF4-FFF2-40B4-BE49-F238E27FC236}">
                <a16:creationId xmlns:a16="http://schemas.microsoft.com/office/drawing/2014/main" id="{2D40B4F5-AC79-A84C-B6D5-CCE65E29157F}"/>
              </a:ext>
            </a:extLst>
          </p:cNvPr>
          <p:cNvSpPr/>
          <p:nvPr/>
        </p:nvSpPr>
        <p:spPr>
          <a:xfrm>
            <a:off x="-3742440" y="2641828"/>
            <a:ext cx="4613695" cy="1119403"/>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Google Shape;93;p17">
            <a:extLst>
              <a:ext uri="{FF2B5EF4-FFF2-40B4-BE49-F238E27FC236}">
                <a16:creationId xmlns:a16="http://schemas.microsoft.com/office/drawing/2014/main" id="{354C909F-D8AD-5A48-B1A8-1AA15347E925}"/>
              </a:ext>
            </a:extLst>
          </p:cNvPr>
          <p:cNvSpPr txBox="1">
            <a:spLocks/>
          </p:cNvSpPr>
          <p:nvPr/>
        </p:nvSpPr>
        <p:spPr>
          <a:xfrm>
            <a:off x="-3742440" y="2550775"/>
            <a:ext cx="4669436" cy="103161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0" indent="0" algn="just">
              <a:spcBef>
                <a:spcPts val="0"/>
              </a:spcBef>
              <a:buFont typeface="Tinos"/>
              <a:buNone/>
            </a:pPr>
            <a:r>
              <a:rPr lang="es-MX" sz="1200" b="1" dirty="0"/>
              <a:t>SISTEMA CIRCULATORIO</a:t>
            </a:r>
          </a:p>
          <a:p>
            <a:pPr marL="0" indent="0" algn="just">
              <a:spcBef>
                <a:spcPts val="0"/>
              </a:spcBef>
              <a:buNone/>
            </a:pPr>
            <a:r>
              <a:rPr lang="es-MX" sz="1200" dirty="0"/>
              <a:t>Sistema cerrado, está formado por dos vasos longitudinales en el metasoma y conectados en su parte anterior con los dos vasos contiguos del lofóforo (cada tentáculo tiene un capilar único) y en el extremo posterior del tronco con el amplio plexo sanguíneo que rodea al estómago. La sangre contiene hemoglobina encerrada en glóbulos rojos.</a:t>
            </a:r>
          </a:p>
        </p:txBody>
      </p:sp>
    </p:spTree>
    <p:extLst>
      <p:ext uri="{BB962C8B-B14F-4D97-AF65-F5344CB8AC3E}">
        <p14:creationId xmlns:p14="http://schemas.microsoft.com/office/powerpoint/2010/main" val="23090922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PHORONIDA</a:t>
            </a:r>
            <a:endParaRPr lang="en" sz="3600" dirty="0"/>
          </a:p>
        </p:txBody>
      </p:sp>
      <p:sp>
        <p:nvSpPr>
          <p:cNvPr id="129" name="Google Shape;129;p21"/>
          <p:cNvSpPr txBox="1">
            <a:spLocks noGrp="1"/>
          </p:cNvSpPr>
          <p:nvPr>
            <p:ph type="body" idx="1"/>
          </p:nvPr>
        </p:nvSpPr>
        <p:spPr>
          <a:xfrm>
            <a:off x="5408774" y="1359660"/>
            <a:ext cx="5269906" cy="2654900"/>
          </a:xfrm>
          <a:prstGeom prst="rect">
            <a:avLst/>
          </a:prstGeom>
        </p:spPr>
        <p:txBody>
          <a:bodyPr spcFirstLastPara="1" wrap="square" lIns="91425" tIns="91425" rIns="91425" bIns="91425" anchor="t" anchorCtr="0">
            <a:noAutofit/>
          </a:bodyPr>
          <a:lstStyle/>
          <a:p>
            <a:pPr marL="0" indent="0" algn="just">
              <a:buSzPct val="100000"/>
              <a:buNone/>
            </a:pPr>
            <a:r>
              <a:rPr lang="es-MX" sz="1200" b="1" dirty="0"/>
              <a:t>ESTRUCTURA EXTERNA</a:t>
            </a:r>
          </a:p>
          <a:p>
            <a:pPr>
              <a:buSzPct val="100000"/>
            </a:pPr>
            <a:r>
              <a:rPr lang="es-MX" sz="1200" dirty="0"/>
              <a:t>Epistoma</a:t>
            </a:r>
          </a:p>
          <a:p>
            <a:pPr>
              <a:buSzPct val="100000"/>
            </a:pPr>
            <a:r>
              <a:rPr lang="es-MX" sz="1200" dirty="0"/>
              <a:t>Tronco</a:t>
            </a:r>
          </a:p>
          <a:p>
            <a:pPr>
              <a:buSzPct val="100000"/>
            </a:pPr>
            <a:r>
              <a:rPr lang="es-MX" sz="1200" dirty="0"/>
              <a:t>Lofóforo</a:t>
            </a:r>
          </a:p>
          <a:p>
            <a:pPr marL="0" indent="0" algn="just">
              <a:buSzPct val="100000"/>
              <a:buNone/>
            </a:pPr>
            <a:r>
              <a:rPr lang="es-MX" sz="1200" b="1" dirty="0"/>
              <a:t>ESTRUCTURA INTERNA</a:t>
            </a:r>
          </a:p>
          <a:p>
            <a:pPr>
              <a:buSzPct val="100000"/>
            </a:pPr>
            <a:r>
              <a:rPr lang="es-MX" sz="1200" dirty="0"/>
              <a:t>Celoma</a:t>
            </a:r>
          </a:p>
          <a:p>
            <a:pPr>
              <a:buSzPct val="100000"/>
            </a:pPr>
            <a:r>
              <a:rPr lang="es-MX" sz="1200" dirty="0"/>
              <a:t>Tubo digestivo</a:t>
            </a:r>
          </a:p>
          <a:p>
            <a:pPr>
              <a:buSzPct val="100000"/>
            </a:pPr>
            <a:r>
              <a:rPr lang="es-MX" sz="1200" dirty="0"/>
              <a:t>Sistema circulatorio</a:t>
            </a:r>
          </a:p>
          <a:p>
            <a:pPr>
              <a:buSzPct val="100000"/>
            </a:pPr>
            <a:r>
              <a:rPr lang="es-MX" sz="1200" dirty="0"/>
              <a:t>Aparato excretor</a:t>
            </a:r>
          </a:p>
          <a:p>
            <a:pPr>
              <a:buSzPct val="100000"/>
            </a:pPr>
            <a:r>
              <a:rPr lang="es-MX" sz="1200" dirty="0"/>
              <a:t>Sistema nervioso</a:t>
            </a:r>
          </a:p>
          <a:p>
            <a:pPr marL="63500" indent="0">
              <a:buNone/>
            </a:pPr>
            <a:br>
              <a:rPr lang="en-US" sz="1200" b="1" spc="-100" dirty="0"/>
            </a:br>
            <a:endParaRPr sz="1200" dirty="0"/>
          </a:p>
        </p:txBody>
      </p:sp>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769EF5F4-3749-2A4F-873A-CF0FF293781B}"/>
                  </a:ext>
                </a:extLst>
              </p:cNvPr>
              <p:cNvGraphicFramePr>
                <a:graphicFrameLocks noChangeAspect="1"/>
              </p:cNvGraphicFramePr>
              <p:nvPr>
                <p:extLst>
                  <p:ext uri="{D42A27DB-BD31-4B8C-83A1-F6EECF244321}">
                    <p14:modId xmlns:p14="http://schemas.microsoft.com/office/powerpoint/2010/main" val="3451490610"/>
                  </p:ext>
                </p:extLst>
              </p:nvPr>
            </p:nvGraphicFramePr>
            <p:xfrm>
              <a:off x="7904994" y="3724225"/>
              <a:ext cx="653530" cy="810161"/>
            </p:xfrm>
            <a:graphic>
              <a:graphicData uri="http://schemas.microsoft.com/office/powerpoint/2016/slidezoom">
                <pslz:sldZm>
                  <pslz:sldZmObj sldId="369" cId="4224551910">
                    <pslz:zmPr id="{5B34031D-9353-4F48-89E3-E16B227CB223}" returnToParent="0" imageType="cover" transitionDur="1000">
                      <p166:blipFill xmlns:p166="http://schemas.microsoft.com/office/powerpoint/2016/6/main">
                        <a:blip r:embed="rId3"/>
                        <a:stretch>
                          <a:fillRect/>
                        </a:stretch>
                      </p166:blipFill>
                      <p166:spPr xmlns:p166="http://schemas.microsoft.com/office/powerpoint/2016/6/main">
                        <a:xfrm>
                          <a:off x="0" y="0"/>
                          <a:ext cx="653530" cy="810161"/>
                        </a:xfrm>
                        <a:prstGeom prst="rect">
                          <a:avLst/>
                        </a:prstGeom>
                      </p166:spPr>
                    </pslz:zmPr>
                  </pslz:sldZmObj>
                </pslz:sldZm>
              </a:graphicData>
            </a:graphic>
          </p:graphicFrame>
        </mc:Choice>
        <mc:Fallback xmlns="">
          <p:pic>
            <p:nvPicPr>
              <p:cNvPr id="8" name="Vista general de diapositiva 7">
                <a:hlinkClick r:id="rId5" action="ppaction://hlinksldjump"/>
                <a:extLst>
                  <a:ext uri="{FF2B5EF4-FFF2-40B4-BE49-F238E27FC236}">
                    <a16:creationId xmlns:a16="http://schemas.microsoft.com/office/drawing/2014/main" id="{769EF5F4-3749-2A4F-873A-CF0FF293781B}"/>
                  </a:ext>
                </a:extLst>
              </p:cNvPr>
              <p:cNvPicPr>
                <a:picLocks noGrp="1" noRot="1" noChangeAspect="1" noMove="1" noResize="1" noEditPoints="1" noAdjustHandles="1" noChangeArrowheads="1" noChangeShapeType="1"/>
              </p:cNvPicPr>
              <p:nvPr/>
            </p:nvPicPr>
            <p:blipFill>
              <a:blip r:embed="rId6"/>
              <a:stretch>
                <a:fillRect/>
              </a:stretch>
            </p:blipFill>
            <p:spPr>
              <a:xfrm>
                <a:off x="7904994" y="3724225"/>
                <a:ext cx="653530" cy="810161"/>
              </a:xfrm>
              <a:prstGeom prst="rect">
                <a:avLst/>
              </a:prstGeom>
            </p:spPr>
          </p:pic>
        </mc:Fallback>
      </mc:AlternateContent>
      <p:pic>
        <p:nvPicPr>
          <p:cNvPr id="6" name="Imagen 5">
            <a:extLst>
              <a:ext uri="{FF2B5EF4-FFF2-40B4-BE49-F238E27FC236}">
                <a16:creationId xmlns:a16="http://schemas.microsoft.com/office/drawing/2014/main" id="{C9E6154F-CAA4-1F45-BEA1-A1508B367B1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53269" y="1511485"/>
            <a:ext cx="2858412" cy="28835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65390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FILOGENIA PHORONIDA</a:t>
            </a:r>
            <a:endParaRPr sz="3600" dirty="0"/>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9E4C01F1-B88E-4D4B-B37C-080D0C67A1D7}"/>
                  </a:ext>
                </a:extLst>
              </p:cNvPr>
              <p:cNvGraphicFramePr>
                <a:graphicFrameLocks noChangeAspect="1"/>
              </p:cNvGraphicFramePr>
              <p:nvPr>
                <p:extLst>
                  <p:ext uri="{D42A27DB-BD31-4B8C-83A1-F6EECF244321}">
                    <p14:modId xmlns:p14="http://schemas.microsoft.com/office/powerpoint/2010/main" val="3451490610"/>
                  </p:ext>
                </p:extLst>
              </p:nvPr>
            </p:nvGraphicFramePr>
            <p:xfrm>
              <a:off x="7904994" y="3724225"/>
              <a:ext cx="653530" cy="810161"/>
            </p:xfrm>
            <a:graphic>
              <a:graphicData uri="http://schemas.microsoft.com/office/powerpoint/2016/slidezoom">
                <pslz:sldZm>
                  <pslz:sldZmObj sldId="369" cId="4224551910">
                    <pslz:zmPr id="{5B34031D-9353-4F48-89E3-E16B227CB223}" returnToParent="0" imageType="cover" transitionDur="1000">
                      <p166:blipFill xmlns:p166="http://schemas.microsoft.com/office/powerpoint/2016/6/main">
                        <a:blip r:embed="rId3"/>
                        <a:stretch>
                          <a:fillRect/>
                        </a:stretch>
                      </p166:blipFill>
                      <p166:spPr xmlns:p166="http://schemas.microsoft.com/office/powerpoint/2016/6/main">
                        <a:xfrm>
                          <a:off x="0" y="0"/>
                          <a:ext cx="653530" cy="810161"/>
                        </a:xfrm>
                        <a:prstGeom prst="rect">
                          <a:avLst/>
                        </a:prstGeom>
                      </p166:spPr>
                    </pslz:zmPr>
                  </pslz:sldZmObj>
                </pslz:sldZm>
              </a:graphicData>
            </a:graphic>
          </p:graphicFrame>
        </mc:Choice>
        <mc:Fallback xmlns="">
          <p:pic>
            <p:nvPicPr>
              <p:cNvPr id="6" name="Vista general de diapositiva 5">
                <a:hlinkClick r:id="rId4" action="ppaction://hlinksldjump"/>
                <a:extLst>
                  <a:ext uri="{FF2B5EF4-FFF2-40B4-BE49-F238E27FC236}">
                    <a16:creationId xmlns:a16="http://schemas.microsoft.com/office/drawing/2014/main" id="{9E4C01F1-B88E-4D4B-B37C-080D0C67A1D7}"/>
                  </a:ext>
                </a:extLst>
              </p:cNvPr>
              <p:cNvPicPr>
                <a:picLocks noGrp="1" noRot="1" noChangeAspect="1" noMove="1" noResize="1" noEditPoints="1" noAdjustHandles="1" noChangeArrowheads="1" noChangeShapeType="1"/>
              </p:cNvPicPr>
              <p:nvPr/>
            </p:nvPicPr>
            <p:blipFill>
              <a:blip r:embed="rId5"/>
              <a:stretch>
                <a:fillRect/>
              </a:stretch>
            </p:blipFill>
            <p:spPr>
              <a:xfrm>
                <a:off x="7904994" y="3724225"/>
                <a:ext cx="653530" cy="810161"/>
              </a:xfrm>
              <a:prstGeom prst="rect">
                <a:avLst/>
              </a:prstGeom>
            </p:spPr>
          </p:pic>
        </mc:Fallback>
      </mc:AlternateContent>
      <p:pic>
        <p:nvPicPr>
          <p:cNvPr id="7" name="Imagen 6">
            <a:extLst>
              <a:ext uri="{FF2B5EF4-FFF2-40B4-BE49-F238E27FC236}">
                <a16:creationId xmlns:a16="http://schemas.microsoft.com/office/drawing/2014/main" id="{7429AE5B-B66F-B24E-9CA0-5336DF91B891}"/>
              </a:ext>
            </a:extLst>
          </p:cNvPr>
          <p:cNvPicPr>
            <a:picLocks noChangeAspect="1"/>
          </p:cNvPicPr>
          <p:nvPr/>
        </p:nvPicPr>
        <p:blipFill rotWithShape="1">
          <a:blip r:embed="rId6"/>
          <a:srcRect l="34871" t="17485" r="28897" b="20528"/>
          <a:stretch/>
        </p:blipFill>
        <p:spPr>
          <a:xfrm>
            <a:off x="5330383" y="1536492"/>
            <a:ext cx="2955326" cy="15032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Google Shape;129;p21">
            <a:extLst>
              <a:ext uri="{FF2B5EF4-FFF2-40B4-BE49-F238E27FC236}">
                <a16:creationId xmlns:a16="http://schemas.microsoft.com/office/drawing/2014/main" id="{371561AD-4EDD-214E-9854-4D6C38900FA3}"/>
              </a:ext>
            </a:extLst>
          </p:cNvPr>
          <p:cNvSpPr txBox="1">
            <a:spLocks noGrp="1"/>
          </p:cNvSpPr>
          <p:nvPr>
            <p:ph type="body" idx="1"/>
          </p:nvPr>
        </p:nvSpPr>
        <p:spPr>
          <a:xfrm>
            <a:off x="1591733" y="1419275"/>
            <a:ext cx="3519373" cy="2925209"/>
          </a:xfrm>
          <a:prstGeom prst="rect">
            <a:avLst/>
          </a:prstGeom>
        </p:spPr>
        <p:txBody>
          <a:bodyPr spcFirstLastPara="1" wrap="square" lIns="91425" tIns="91425" rIns="91425" bIns="91425" anchor="t" anchorCtr="0">
            <a:noAutofit/>
          </a:bodyPr>
          <a:lstStyle/>
          <a:p>
            <a:pPr marL="171450" indent="-171450" algn="just">
              <a:buSzPct val="100000"/>
            </a:pPr>
            <a:r>
              <a:rPr lang="es-MX" sz="1200" dirty="0"/>
              <a:t>El debate sobre la posición filogénetica de los Phoronida dentro del Reino animal surgió desde la primera descripción del grupo para intensificarse posteriormente</a:t>
            </a:r>
          </a:p>
          <a:p>
            <a:pPr marL="171450" indent="-171450" algn="just">
              <a:buSzPct val="100000"/>
            </a:pPr>
            <a:endParaRPr lang="es-MX" sz="1200" dirty="0"/>
          </a:p>
          <a:p>
            <a:pPr marL="171450" indent="-171450" algn="just">
              <a:buSzPct val="100000"/>
            </a:pPr>
            <a:r>
              <a:rPr lang="es-MX" sz="1200" dirty="0"/>
              <a:t>Actualmente, los tres filos Phoronida, Bryozoa (o Briozoos) y Brachiopoda (o Braquiópodos) pertenecen a un mismo conjunto llamado Lophophorata</a:t>
            </a:r>
          </a:p>
          <a:p>
            <a:pPr marL="171450" indent="-171450" algn="just">
              <a:buSzPct val="100000"/>
            </a:pPr>
            <a:endParaRPr lang="es-MX" sz="1200" dirty="0"/>
          </a:p>
          <a:p>
            <a:pPr marL="171450" indent="-171450" algn="just">
              <a:buSzPct val="100000"/>
            </a:pPr>
            <a:r>
              <a:rPr lang="es-MX" sz="1200" dirty="0"/>
              <a:t>El origen de los Lofoforados, como de los Foronídeos, queda como uno de los mayores interrogantes biológicos</a:t>
            </a:r>
          </a:p>
          <a:p>
            <a:pPr marL="0" indent="0" algn="just">
              <a:buSzPct val="100000"/>
              <a:buNone/>
            </a:pPr>
            <a:br>
              <a:rPr lang="en-US" sz="1200" dirty="0"/>
            </a:br>
            <a:endParaRPr sz="1200" dirty="0"/>
          </a:p>
        </p:txBody>
      </p:sp>
      <p:pic>
        <p:nvPicPr>
          <p:cNvPr id="11268" name="Picture 4" descr="FORONÍDEOS – EL LITORAL DE GRANADA">
            <a:extLst>
              <a:ext uri="{FF2B5EF4-FFF2-40B4-BE49-F238E27FC236}">
                <a16:creationId xmlns:a16="http://schemas.microsoft.com/office/drawing/2014/main" id="{C1E18B18-3A78-104D-B141-37F6D6D4505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3965" r="21877" b="9383"/>
          <a:stretch/>
        </p:blipFill>
        <p:spPr bwMode="auto">
          <a:xfrm>
            <a:off x="5330382" y="3156994"/>
            <a:ext cx="1445171" cy="12126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1127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Quintus template">
  <a:themeElements>
    <a:clrScheme name="Custom 347">
      <a:dk1>
        <a:srgbClr val="25212A"/>
      </a:dk1>
      <a:lt1>
        <a:srgbClr val="FFFFFF"/>
      </a:lt1>
      <a:dk2>
        <a:srgbClr val="797281"/>
      </a:dk2>
      <a:lt2>
        <a:srgbClr val="E7E6E9"/>
      </a:lt2>
      <a:accent1>
        <a:srgbClr val="B87647"/>
      </a:accent1>
      <a:accent2>
        <a:srgbClr val="A85A5A"/>
      </a:accent2>
      <a:accent3>
        <a:srgbClr val="853E61"/>
      </a:accent3>
      <a:accent4>
        <a:srgbClr val="5C3959"/>
      </a:accent4>
      <a:accent5>
        <a:srgbClr val="CC4125"/>
      </a:accent5>
      <a:accent6>
        <a:srgbClr val="DD916B"/>
      </a:accent6>
      <a:hlink>
        <a:srgbClr val="25212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A073771FAEF16B49B54DEA17AE6C395E" ma:contentTypeVersion="5" ma:contentTypeDescription="Crear nuevo documento." ma:contentTypeScope="" ma:versionID="95027677dfd62eadd3805f61c173d3df">
  <xsd:schema xmlns:xsd="http://www.w3.org/2001/XMLSchema" xmlns:xs="http://www.w3.org/2001/XMLSchema" xmlns:p="http://schemas.microsoft.com/office/2006/metadata/properties" xmlns:ns2="4a7fbe71-3046-42fc-becf-4b282fe4f6d9" targetNamespace="http://schemas.microsoft.com/office/2006/metadata/properties" ma:root="true" ma:fieldsID="2eca805aaf0a3d1a433fbc9328ca7be7" ns2:_="">
    <xsd:import namespace="4a7fbe71-3046-42fc-becf-4b282fe4f6d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7fbe71-3046-42fc-becf-4b282fe4f6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FE2DD90-709A-4200-A01E-2DD8ED6464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7fbe71-3046-42fc-becf-4b282fe4f6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2B75EFF-C866-46F9-A59F-A012EE555C59}">
  <ds:schemaRefs>
    <ds:schemaRef ds:uri="http://schemas.microsoft.com/sharepoint/v3/contenttype/forms"/>
  </ds:schemaRefs>
</ds:datastoreItem>
</file>

<file path=customXml/itemProps3.xml><?xml version="1.0" encoding="utf-8"?>
<ds:datastoreItem xmlns:ds="http://schemas.openxmlformats.org/officeDocument/2006/customXml" ds:itemID="{B36A935B-F411-4771-B63D-8A87B8828FD7}">
  <ds:schemaRefs>
    <ds:schemaRef ds:uri="http://purl.org/dc/dcmitype/"/>
    <ds:schemaRef ds:uri="http://www.w3.org/XML/1998/namespace"/>
    <ds:schemaRef ds:uri="http://purl.org/dc/elements/1.1/"/>
    <ds:schemaRef ds:uri="http://schemas.openxmlformats.org/package/2006/metadata/core-properties"/>
    <ds:schemaRef ds:uri="http://purl.org/dc/terms/"/>
    <ds:schemaRef ds:uri="http://schemas.microsoft.com/office/2006/documentManagement/types"/>
    <ds:schemaRef ds:uri="http://schemas.microsoft.com/office/2006/metadata/properties"/>
    <ds:schemaRef ds:uri="http://schemas.microsoft.com/office/infopath/2007/PartnerControls"/>
    <ds:schemaRef ds:uri="4a7fbe71-3046-42fc-becf-4b282fe4f6d9"/>
  </ds:schemaRefs>
</ds:datastoreItem>
</file>

<file path=docProps/app.xml><?xml version="1.0" encoding="utf-8"?>
<Properties xmlns="http://schemas.openxmlformats.org/officeDocument/2006/extended-properties" xmlns:vt="http://schemas.openxmlformats.org/officeDocument/2006/docPropsVTypes">
  <TotalTime>2459</TotalTime>
  <Words>4932</Words>
  <Application>Microsoft Macintosh PowerPoint</Application>
  <PresentationFormat>Presentación en pantalla (16:9)</PresentationFormat>
  <Paragraphs>498</Paragraphs>
  <Slides>73</Slides>
  <Notes>73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73</vt:i4>
      </vt:variant>
    </vt:vector>
  </HeadingPairs>
  <TitlesOfParts>
    <vt:vector size="79" baseType="lpstr">
      <vt:lpstr>Arial</vt:lpstr>
      <vt:lpstr>Tinos</vt:lpstr>
      <vt:lpstr>Century Gothic</vt:lpstr>
      <vt:lpstr>Times Neue Roman</vt:lpstr>
      <vt:lpstr>Oswald</vt:lpstr>
      <vt:lpstr>Quintus template</vt:lpstr>
      <vt:lpstr>Biología de animales I</vt:lpstr>
      <vt:lpstr>Presentación de PowerPoint</vt:lpstr>
      <vt:lpstr>Presentación de PowerPoint</vt:lpstr>
      <vt:lpstr>Presentación de PowerPoint</vt:lpstr>
      <vt:lpstr>Presentación de PowerPoint</vt:lpstr>
      <vt:lpstr>Presentación de PowerPoint</vt:lpstr>
      <vt:lpstr>Presentación de PowerPoint</vt:lpstr>
      <vt:lpstr>CARACTERÍSTICAS ANNELIDA</vt:lpstr>
      <vt:lpstr>CARACTERÍSTICAS ANNELIDA</vt:lpstr>
      <vt:lpstr>CARACTERÍSTICAS ANNELIDA</vt:lpstr>
      <vt:lpstr>CARACTERÍSTICAS ANNELIDA</vt:lpstr>
      <vt:lpstr>CARACTERÍSTICAS ANNELIDA</vt:lpstr>
      <vt:lpstr>CARACTERÍSTICAS ANNELIDA</vt:lpstr>
      <vt:lpstr>ANATOMÍA ANNELIDA</vt:lpstr>
      <vt:lpstr>ANATOMÍA ANNELIDA</vt:lpstr>
      <vt:lpstr>FILOGENIA ANNELIDA</vt:lpstr>
      <vt:lpstr>Presentación de PowerPoint</vt:lpstr>
      <vt:lpstr>CARACTERÍSTICAS BRACHIOPODA</vt:lpstr>
      <vt:lpstr>CARACTERÍSTICAS BRACHIOPODA</vt:lpstr>
      <vt:lpstr>CARACTERÍSTICAS BRACHIOPODA</vt:lpstr>
      <vt:lpstr>CARACTERÍSTICAS BRACHIOPODA</vt:lpstr>
      <vt:lpstr>CARACTERÍSTICAS BRACHIOPODA</vt:lpstr>
      <vt:lpstr>ANATOMÍA BRACHIOPODA</vt:lpstr>
      <vt:lpstr>ANATOMÍA BRACHIOPODA</vt:lpstr>
      <vt:lpstr>FILOGENIA BRACHIOPODA</vt:lpstr>
      <vt:lpstr>Presentación de PowerPoint</vt:lpstr>
      <vt:lpstr>CARACTERÍSTICAS ECTOPROCTA </vt:lpstr>
      <vt:lpstr>CARACTERÍSTICAS ECTOPROCTA </vt:lpstr>
      <vt:lpstr>CARACTERÍSTICAS ECTOPROCTA </vt:lpstr>
      <vt:lpstr>CARACTERÍSTICAS ECTOPROCTA </vt:lpstr>
      <vt:lpstr>CARACTERÍSTICAS ECTOPROCTA </vt:lpstr>
      <vt:lpstr>CARACTERÍSTICAS ECTOPROCTA </vt:lpstr>
      <vt:lpstr>CARACTERÍSTICAS ECTOPROCTA </vt:lpstr>
      <vt:lpstr>ANATOMÍA ECTOPROCTA </vt:lpstr>
      <vt:lpstr>ANATOMÍA ECTOPROCTA </vt:lpstr>
      <vt:lpstr>FILOGENIA ECTOPROCTA </vt:lpstr>
      <vt:lpstr>Presentación de PowerPoint</vt:lpstr>
      <vt:lpstr>CARACTERÍSTICAS ENDOPROCTA</vt:lpstr>
      <vt:lpstr>CARACTERÍSTICAS ENDOPROCTA</vt:lpstr>
      <vt:lpstr>CARACTERÍSTICAS ENDOPROCTA</vt:lpstr>
      <vt:lpstr>CARACTERÍSTICAS ENDOPROCTA</vt:lpstr>
      <vt:lpstr>ANATOMÍA ENDOPROCTA</vt:lpstr>
      <vt:lpstr>ANATOMÍA ENDOPROCTA</vt:lpstr>
      <vt:lpstr>FILOGENIA ENDOPROCTA </vt:lpstr>
      <vt:lpstr>Presentación de PowerPoint</vt:lpstr>
      <vt:lpstr>CARACTERÍSTICAS SIPUNCULA </vt:lpstr>
      <vt:lpstr>CARACTERÍSTICAS SIPUNCULA </vt:lpstr>
      <vt:lpstr>CARACTERÍSTICAS SIPUNCULA </vt:lpstr>
      <vt:lpstr>CARACTERÍSTICAS SIPUNCULA </vt:lpstr>
      <vt:lpstr>ANATOMÍA SIPUNCULA </vt:lpstr>
      <vt:lpstr>ANATOMÍA SIPUNCULA </vt:lpstr>
      <vt:lpstr>FILOGENIA SIPUNCULA </vt:lpstr>
      <vt:lpstr>Presentación de PowerPoint</vt:lpstr>
      <vt:lpstr>CARACTERÍSTICAS NEMERTEA</vt:lpstr>
      <vt:lpstr>CARACTERÍSTICAS NEMERTEA</vt:lpstr>
      <vt:lpstr>CARACTERÍSTICAS NEMERTEA</vt:lpstr>
      <vt:lpstr>ANATOMÍA NEMERTEA</vt:lpstr>
      <vt:lpstr>ANATOMÍA NEMERTEA</vt:lpstr>
      <vt:lpstr>FILOGENIA NEMERTEA</vt:lpstr>
      <vt:lpstr>Presentación de PowerPoint</vt:lpstr>
      <vt:lpstr>CARACTERÍSTICAS ECHIURA</vt:lpstr>
      <vt:lpstr>CARACTERÍSTICAS ECHIURA</vt:lpstr>
      <vt:lpstr>CARACTERÍSTICAS ECHIURA</vt:lpstr>
      <vt:lpstr>ANATOMÍA ECHIURA</vt:lpstr>
      <vt:lpstr>ANATOMÍA ECHIURA</vt:lpstr>
      <vt:lpstr>FILOGENIA ECHIURA</vt:lpstr>
      <vt:lpstr>Presentación de PowerPoint</vt:lpstr>
      <vt:lpstr>CARACTERÍSTICAS PHORONIDA</vt:lpstr>
      <vt:lpstr>CARACTERÍSTICAS PHORONIDA</vt:lpstr>
      <vt:lpstr>CARACTERÍSTICAS PHORONIDA</vt:lpstr>
      <vt:lpstr>CARACTERÍSTICAS PHORONIDA</vt:lpstr>
      <vt:lpstr>ANATOMÍA PHORONIDA</vt:lpstr>
      <vt:lpstr>FILOGENIA PHORONIDA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Biología de animales II</dc:title>
  <cp:lastModifiedBy>ERICK JOSE PONCE MANJARREZ</cp:lastModifiedBy>
  <cp:revision>133</cp:revision>
  <dcterms:modified xsi:type="dcterms:W3CDTF">2020-11-29T10:13:49Z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0x010100A073771FAEF16B49B54DEA17AE6C395E</vt:lpwstr>
  </property>
</Properties>
</file>