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19"/>
  </p:notesMasterIdLst>
  <p:sldIdLst>
    <p:sldId id="256" r:id="rId5"/>
    <p:sldId id="257" r:id="rId6"/>
    <p:sldId id="310" r:id="rId7"/>
    <p:sldId id="258" r:id="rId8"/>
    <p:sldId id="265" r:id="rId9"/>
    <p:sldId id="292" r:id="rId10"/>
    <p:sldId id="295" r:id="rId11"/>
    <p:sldId id="313" r:id="rId12"/>
    <p:sldId id="314" r:id="rId13"/>
    <p:sldId id="315" r:id="rId14"/>
    <p:sldId id="316" r:id="rId15"/>
    <p:sldId id="317" r:id="rId16"/>
    <p:sldId id="318" r:id="rId17"/>
    <p:sldId id="300" r:id="rId18"/>
  </p:sldIdLst>
  <p:sldSz cx="9144000" cy="5143500" type="screen16x9"/>
  <p:notesSz cx="6858000" cy="9144000"/>
  <p:embeddedFontLst>
    <p:embeddedFont>
      <p:font typeface="Amatic SC" pitchFamily="2" charset="-79"/>
      <p:regular r:id="rId20"/>
      <p:bold r:id="rId21"/>
    </p:embeddedFont>
    <p:embeddedFont>
      <p:font typeface="Caveat" pitchFamily="2" charset="77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boMrfXHLhOln2CNvfjdiUQ==" hashData="2VmJkJgzAxUJ/tx5ICIHdXNat3RIHV8lPn0I+vTSQyltOFpoY6LucBdsI0P7U0wQi6OtLKO09PRc0oR2MPcm/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8004"/>
    <a:srgbClr val="071121"/>
    <a:srgbClr val="FF9300"/>
    <a:srgbClr val="73FDD6"/>
    <a:srgbClr val="16374D"/>
    <a:srgbClr val="51114F"/>
    <a:srgbClr val="595E7A"/>
    <a:srgbClr val="177475"/>
    <a:srgbClr val="08F1C5"/>
    <a:srgbClr val="EDA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62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14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3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8889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6906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61948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46122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33877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6033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37556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ixabay.com/en/dinosaur-tyrannosaurus-bone-fossil-252540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3.jpg"/><Relationship Id="rId18" Type="http://schemas.openxmlformats.org/officeDocument/2006/relationships/image" Target="../media/image16.jpg"/><Relationship Id="rId3" Type="http://schemas.openxmlformats.org/officeDocument/2006/relationships/image" Target="../media/image8.png"/><Relationship Id="rId7" Type="http://schemas.openxmlformats.org/officeDocument/2006/relationships/image" Target="../media/image10.jpg"/><Relationship Id="rId12" Type="http://schemas.openxmlformats.org/officeDocument/2006/relationships/image" Target="../media/image13.jp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2.jpg"/><Relationship Id="rId5" Type="http://schemas.openxmlformats.org/officeDocument/2006/relationships/image" Target="../media/image9.png"/><Relationship Id="rId15" Type="http://schemas.openxmlformats.org/officeDocument/2006/relationships/image" Target="../media/image14.jpg"/><Relationship Id="rId10" Type="http://schemas.openxmlformats.org/officeDocument/2006/relationships/image" Target="../media/image12.jpg"/><Relationship Id="rId19" Type="http://schemas.openxmlformats.org/officeDocument/2006/relationships/image" Target="../media/image16.jpg"/><Relationship Id="rId4" Type="http://schemas.openxmlformats.org/officeDocument/2006/relationships/image" Target="../media/image9.png"/><Relationship Id="rId9" Type="http://schemas.openxmlformats.org/officeDocument/2006/relationships/image" Target="../media/image11.jpg"/><Relationship Id="rId1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7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dinosaur-tyrannosaurus-bone-fossil-2525402/" TargetMode="Externa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7" y="168386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en" sz="400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ráctica</a:t>
            </a:r>
            <a:r>
              <a:rPr lang="en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8:</a:t>
            </a:r>
            <a:endParaRPr lang="es-ES_tradnl" sz="40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480829" y="2471115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PALEOBOTÁNICA</a:t>
            </a:r>
            <a:endParaRPr lang="es-MX" sz="40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  <a:p>
            <a:endParaRPr lang="es-MX" sz="4000" i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448765"/>
            <a:ext cx="1782419" cy="54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Perla urquidez bejarano </a:t>
            </a:r>
          </a:p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Erick jose ponce manjarrez</a:t>
            </a:r>
            <a:endParaRPr lang="es-MX" sz="900" dirty="0">
              <a:ln w="0"/>
              <a:solidFill>
                <a:srgbClr val="07112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258369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279711" y="867365"/>
            <a:ext cx="4780268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indent="0" algn="just">
              <a:buClr>
                <a:srgbClr val="071121"/>
              </a:buClr>
              <a:buNone/>
            </a:pPr>
            <a:r>
              <a:rPr lang="es-MX" sz="2000" dirty="0">
                <a:solidFill>
                  <a:srgbClr val="071121"/>
                </a:solidFill>
              </a:rPr>
              <a:t>La paleobotánica es una herramienta indispensable para el análisis del clima y de los ecosistemas del pasado. </a:t>
            </a:r>
          </a:p>
          <a:p>
            <a:pPr marL="88900" indent="0" algn="just">
              <a:buClr>
                <a:srgbClr val="071121"/>
              </a:buClr>
              <a:buNone/>
            </a:pPr>
            <a:endParaRPr lang="es-MX" sz="2000" dirty="0">
              <a:solidFill>
                <a:srgbClr val="071121"/>
              </a:solidFill>
            </a:endParaRPr>
          </a:p>
          <a:p>
            <a:pPr marL="88900" indent="0" algn="just">
              <a:buClr>
                <a:srgbClr val="071121"/>
              </a:buClr>
              <a:buNone/>
            </a:pPr>
            <a:r>
              <a:rPr lang="es-MX" sz="2000" dirty="0">
                <a:solidFill>
                  <a:srgbClr val="071121"/>
                </a:solidFill>
              </a:rPr>
              <a:t>El estudio de plantas fósiles tanto a nivel microscópico (polen y esporas) como macroscópico (hojas, tallos, flores y frutos) es necesario para el entendimiento de los factores que modelaron el origen de las plantas actuales, patrones de distribución geográfica y diversidad vegetal (Gonzalez-Akre, 2012). </a:t>
            </a: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AFC005-0171-7B4E-B468-EB97B6741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085" y="803650"/>
            <a:ext cx="1940649" cy="2813925"/>
          </a:xfrm>
          <a:prstGeom prst="rect">
            <a:avLst/>
          </a:prstGeom>
        </p:spPr>
      </p:pic>
      <p:sp>
        <p:nvSpPr>
          <p:cNvPr id="7" name="Google Shape;53;p12">
            <a:extLst>
              <a:ext uri="{FF2B5EF4-FFF2-40B4-BE49-F238E27FC236}">
                <a16:creationId xmlns:a16="http://schemas.microsoft.com/office/drawing/2014/main" id="{858E9A6B-10C4-CC49-8F1F-6ACCC11BE926}"/>
              </a:ext>
            </a:extLst>
          </p:cNvPr>
          <p:cNvSpPr txBox="1">
            <a:spLocks/>
          </p:cNvSpPr>
          <p:nvPr/>
        </p:nvSpPr>
        <p:spPr>
          <a:xfrm>
            <a:off x="7172076" y="3644438"/>
            <a:ext cx="1669775" cy="43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88900" indent="0" algn="just">
              <a:buFont typeface="Caveat"/>
              <a:buNone/>
            </a:pPr>
            <a:r>
              <a:rPr lang="es-MX" sz="1400" dirty="0">
                <a:solidFill>
                  <a:srgbClr val="071121"/>
                </a:solidFill>
              </a:rPr>
              <a:t>Fósil de helecho.</a:t>
            </a:r>
            <a:endParaRPr lang="es-MX" sz="1800" dirty="0">
              <a:solidFill>
                <a:srgbClr val="071121"/>
              </a:solidFill>
            </a:endParaRPr>
          </a:p>
          <a:p>
            <a:pPr algn="just"/>
            <a:endParaRPr lang="es-MX" sz="3000" dirty="0">
              <a:solidFill>
                <a:srgbClr val="071121"/>
              </a:solidFill>
            </a:endParaRPr>
          </a:p>
          <a:p>
            <a:pPr algn="just"/>
            <a:endParaRPr lang="es-MX" sz="3000" dirty="0">
              <a:solidFill>
                <a:srgbClr val="07112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404933" y="903539"/>
            <a:ext cx="7437315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indent="0" algn="just">
              <a:buClr>
                <a:srgbClr val="071121"/>
              </a:buClr>
              <a:buNone/>
            </a:pPr>
            <a:r>
              <a:rPr lang="es-MX" dirty="0">
                <a:solidFill>
                  <a:srgbClr val="071121"/>
                </a:solidFill>
              </a:rPr>
              <a:t>La palinología es la disciplina que estudia los granos de polen. El polen y las esporas tienen una forma básica esférica con una pared ligeramente ornamentada. A esta morfología se añaden estructuras, como pueden ser sacos aéreos, o pequeñas fibras que favorecen la dispersión en el aire</a:t>
            </a:r>
          </a:p>
          <a:p>
            <a:pPr marL="88900" indent="0" algn="just">
              <a:buClr>
                <a:srgbClr val="071121"/>
              </a:buClr>
              <a:buNone/>
            </a:pPr>
            <a:r>
              <a:rPr lang="es-MX" dirty="0">
                <a:solidFill>
                  <a:srgbClr val="071121"/>
                </a:solidFill>
              </a:rPr>
              <a:t>(Molina, 2002). </a:t>
            </a:r>
          </a:p>
          <a:p>
            <a:pPr marL="88900" indent="0" algn="just">
              <a:buNone/>
            </a:pPr>
            <a:br>
              <a:rPr lang="es-MX" dirty="0"/>
            </a:br>
            <a:endParaRPr lang="es-MX" sz="2000" dirty="0"/>
          </a:p>
          <a:p>
            <a:pPr algn="just"/>
            <a:endParaRPr lang="es-MX" sz="20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555991" y="4710583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4D39DB-66F8-E54A-AE05-CC691CCF8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528" y="2914580"/>
            <a:ext cx="3603164" cy="1564543"/>
          </a:xfrm>
          <a:prstGeom prst="rect">
            <a:avLst/>
          </a:prstGeom>
        </p:spPr>
      </p:pic>
      <p:sp>
        <p:nvSpPr>
          <p:cNvPr id="8" name="Google Shape;53;p12">
            <a:extLst>
              <a:ext uri="{FF2B5EF4-FFF2-40B4-BE49-F238E27FC236}">
                <a16:creationId xmlns:a16="http://schemas.microsoft.com/office/drawing/2014/main" id="{F37C8C2B-AEEE-1147-9915-226B8B55E296}"/>
              </a:ext>
            </a:extLst>
          </p:cNvPr>
          <p:cNvSpPr txBox="1">
            <a:spLocks/>
          </p:cNvSpPr>
          <p:nvPr/>
        </p:nvSpPr>
        <p:spPr>
          <a:xfrm>
            <a:off x="3379528" y="4495543"/>
            <a:ext cx="3603164" cy="43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88900" indent="0" algn="just">
              <a:buFont typeface="Caveat"/>
              <a:buNone/>
            </a:pPr>
            <a:r>
              <a:rPr lang="es-MX" sz="1400" dirty="0">
                <a:solidFill>
                  <a:srgbClr val="071121"/>
                </a:solidFill>
              </a:rPr>
              <a:t>Vista polar de un grano de polen en sección.  Vista externa ecuatorial. Modificado de Traverse (1988).</a:t>
            </a:r>
          </a:p>
          <a:p>
            <a:pPr algn="just"/>
            <a:endParaRPr lang="es-MX" sz="3000" dirty="0">
              <a:solidFill>
                <a:srgbClr val="071121"/>
              </a:solidFill>
            </a:endParaRPr>
          </a:p>
          <a:p>
            <a:pPr algn="just"/>
            <a:endParaRPr lang="es-MX" sz="3000" dirty="0">
              <a:solidFill>
                <a:srgbClr val="0711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826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5663060" y="4508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>
                <a:ln>
                  <a:solidFill>
                    <a:srgbClr val="FC8004"/>
                  </a:solidFill>
                </a:ln>
                <a:solidFill>
                  <a:srgbClr val="FC8004"/>
                </a:solidFill>
              </a:rPr>
              <a:t>OBJETIVOS!</a:t>
            </a:r>
            <a:endParaRPr sz="4200" dirty="0">
              <a:ln>
                <a:solidFill>
                  <a:srgbClr val="FC8004"/>
                </a:solidFill>
              </a:ln>
              <a:solidFill>
                <a:srgbClr val="FC8004"/>
              </a:solidFill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941766" y="2495405"/>
            <a:ext cx="5792236" cy="23940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endParaRPr lang="es-MX" sz="2400" b="1" dirty="0">
              <a:solidFill>
                <a:srgbClr val="071121"/>
              </a:solidFill>
            </a:endParaRPr>
          </a:p>
          <a:p>
            <a:pPr algn="just">
              <a:buClr>
                <a:srgbClr val="FC8004"/>
              </a:buClr>
            </a:pPr>
            <a:r>
              <a:rPr lang="es-MX" sz="2400" b="1" dirty="0">
                <a:solidFill>
                  <a:srgbClr val="071121"/>
                </a:solidFill>
              </a:rPr>
              <a:t>Describir las principales características de  las muestras de polen y de plantas fósiles proporcionadas. </a:t>
            </a:r>
            <a:endParaRPr lang="es-MX" dirty="0">
              <a:solidFill>
                <a:srgbClr val="071121"/>
              </a:solidFill>
            </a:endParaRP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63" name="Google Shape;63;p13"/>
          <p:cNvSpPr/>
          <p:nvPr/>
        </p:nvSpPr>
        <p:spPr>
          <a:xfrm>
            <a:off x="5029842" y="254051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309C6EF-072C-AF4C-B1F8-DF877F3F4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2396248" y="940560"/>
            <a:ext cx="2633593" cy="14087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13614210"/>
                  </p:ext>
                </p:extLst>
              </p:nvPr>
            </p:nvGraphicFramePr>
            <p:xfrm>
              <a:off x="6549354" y="1219822"/>
              <a:ext cx="1554349" cy="2190440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4349" cy="219044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9354" y="1219822"/>
                <a:ext cx="1554349" cy="219044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PROCEDIMIENTO</a:t>
            </a:r>
            <a:endParaRPr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516454" y="1502211"/>
            <a:ext cx="4444237" cy="277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>
              <a:buClr>
                <a:srgbClr val="071121"/>
              </a:buClr>
            </a:pP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Con un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clic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la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siguiente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imagen se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desplegará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el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modelo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interactivo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de un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estereoscopio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podrás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elegir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entre una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variedad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muestras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 marL="342900" indent="-342900">
              <a:buClr>
                <a:srgbClr val="071121"/>
              </a:buClr>
            </a:pPr>
            <a:endParaRPr lang="en" sz="2800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>
              <a:buClr>
                <a:srgbClr val="071121"/>
              </a:buClr>
              <a:buNone/>
            </a:pPr>
            <a:endParaRPr lang="es-MX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lang="es-MX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lang="en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D2AB88-6A8E-BC46-9A6B-841CEA5FF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248">
            <a:off x="0" y="-116468"/>
            <a:ext cx="4040841" cy="5376435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349473" y="4482058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8434066"/>
                  </p:ext>
                </p:extLst>
              </p:nvPr>
            </p:nvGraphicFramePr>
            <p:xfrm>
              <a:off x="587875" y="4128844"/>
              <a:ext cx="429344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29344" cy="485568"/>
                        </a:xfrm>
                        <a:prstGeom prst="rect">
                          <a:avLst/>
                        </a:prstGeom>
                        <a:noFill/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875" y="4128844"/>
                <a:ext cx="429344" cy="485568"/>
              </a:xfrm>
              <a:prstGeom prst="rect">
                <a:avLst/>
              </a:prstGeom>
              <a:noFill/>
              <a:ln w="3175">
                <a:noFill/>
              </a:ln>
            </p:spPr>
          </p:pic>
        </mc:Fallback>
      </mc:AlternateContent>
      <p:sp>
        <p:nvSpPr>
          <p:cNvPr id="141" name="Marcador de número de diapositiva 3">
            <a:extLst>
              <a:ext uri="{FF2B5EF4-FFF2-40B4-BE49-F238E27FC236}">
                <a16:creationId xmlns:a16="http://schemas.microsoft.com/office/drawing/2014/main" id="{712D89D8-E905-D64E-9926-89149B9B14D1}"/>
              </a:ext>
            </a:extLst>
          </p:cNvPr>
          <p:cNvSpPr txBox="1">
            <a:spLocks/>
          </p:cNvSpPr>
          <p:nvPr/>
        </p:nvSpPr>
        <p:spPr>
          <a:xfrm>
            <a:off x="5291098" y="135611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8" name="Marcador de número de diapositiva 3">
            <a:extLst>
              <a:ext uri="{FF2B5EF4-FFF2-40B4-BE49-F238E27FC236}">
                <a16:creationId xmlns:a16="http://schemas.microsoft.com/office/drawing/2014/main" id="{63C61814-80C5-814D-A052-CE5343CB64EC}"/>
              </a:ext>
            </a:extLst>
          </p:cNvPr>
          <p:cNvSpPr txBox="1">
            <a:spLocks/>
          </p:cNvSpPr>
          <p:nvPr/>
        </p:nvSpPr>
        <p:spPr>
          <a:xfrm>
            <a:off x="8637340" y="126161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9" name="Marcador de número de diapositiva 3">
            <a:extLst>
              <a:ext uri="{FF2B5EF4-FFF2-40B4-BE49-F238E27FC236}">
                <a16:creationId xmlns:a16="http://schemas.microsoft.com/office/drawing/2014/main" id="{E95E5867-72A0-704C-A253-F09E652FE887}"/>
              </a:ext>
            </a:extLst>
          </p:cNvPr>
          <p:cNvSpPr txBox="1">
            <a:spLocks/>
          </p:cNvSpPr>
          <p:nvPr/>
        </p:nvSpPr>
        <p:spPr>
          <a:xfrm>
            <a:off x="6983901" y="125964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0" name="Marcador de número de diapositiva 3">
            <a:extLst>
              <a:ext uri="{FF2B5EF4-FFF2-40B4-BE49-F238E27FC236}">
                <a16:creationId xmlns:a16="http://schemas.microsoft.com/office/drawing/2014/main" id="{D973A8A6-01F9-1E4A-B062-B4FEADCF615C}"/>
              </a:ext>
            </a:extLst>
          </p:cNvPr>
          <p:cNvSpPr txBox="1">
            <a:spLocks/>
          </p:cNvSpPr>
          <p:nvPr/>
        </p:nvSpPr>
        <p:spPr>
          <a:xfrm>
            <a:off x="6969258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1" name="Marcador de número de diapositiva 3">
            <a:extLst>
              <a:ext uri="{FF2B5EF4-FFF2-40B4-BE49-F238E27FC236}">
                <a16:creationId xmlns:a16="http://schemas.microsoft.com/office/drawing/2014/main" id="{4743BC7B-09B5-614E-AC87-D980157F1C22}"/>
              </a:ext>
            </a:extLst>
          </p:cNvPr>
          <p:cNvSpPr txBox="1">
            <a:spLocks/>
          </p:cNvSpPr>
          <p:nvPr/>
        </p:nvSpPr>
        <p:spPr>
          <a:xfrm>
            <a:off x="5323736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3" name="Marcador de número de diapositiva 3">
            <a:extLst>
              <a:ext uri="{FF2B5EF4-FFF2-40B4-BE49-F238E27FC236}">
                <a16:creationId xmlns:a16="http://schemas.microsoft.com/office/drawing/2014/main" id="{9CBF7502-6BF9-AF49-A17B-57E0D662A39F}"/>
              </a:ext>
            </a:extLst>
          </p:cNvPr>
          <p:cNvSpPr txBox="1">
            <a:spLocks/>
          </p:cNvSpPr>
          <p:nvPr/>
        </p:nvSpPr>
        <p:spPr>
          <a:xfrm>
            <a:off x="8599516" y="287519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D3697EE0-846D-7643-8BB6-994AA457137B}"/>
              </a:ext>
            </a:extLst>
          </p:cNvPr>
          <p:cNvSpPr txBox="1">
            <a:spLocks/>
          </p:cNvSpPr>
          <p:nvPr/>
        </p:nvSpPr>
        <p:spPr>
          <a:xfrm>
            <a:off x="7021629" y="461441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7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73102423"/>
                  </p:ext>
                </p:extLst>
              </p:nvPr>
            </p:nvGraphicFramePr>
            <p:xfrm>
              <a:off x="4263494" y="109164"/>
              <a:ext cx="1395697" cy="1436175"/>
            </p:xfrm>
            <a:graphic>
              <a:graphicData uri="http://schemas.microsoft.com/office/powerpoint/2016/slidezoom">
                <pslz:sldZm>
                  <pslz:sldZmObj sldId="295" cId="3227394176">
                    <pslz:zmPr id="{DBADFBBA-7994-2B41-AFEE-C0EA3811D99B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5697" cy="14361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63494" y="109164"/>
                <a:ext cx="1395697" cy="14361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4787107"/>
                  </p:ext>
                </p:extLst>
              </p:nvPr>
            </p:nvGraphicFramePr>
            <p:xfrm>
              <a:off x="5885569" y="108005"/>
              <a:ext cx="1397774" cy="1438312"/>
            </p:xfrm>
            <a:graphic>
              <a:graphicData uri="http://schemas.microsoft.com/office/powerpoint/2016/slidezoom">
                <pslz:sldZm>
                  <pslz:sldZmObj sldId="313" cId="231145121">
                    <pslz:zmPr id="{2C9EC70C-6091-D74C-A4C9-5A4DB7AB91A9}" returnToParent="0" imageType="cover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85569" y="108005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1509403"/>
                  </p:ext>
                </p:extLst>
              </p:nvPr>
            </p:nvGraphicFramePr>
            <p:xfrm>
              <a:off x="7508682" y="83187"/>
              <a:ext cx="1397774" cy="1438312"/>
            </p:xfrm>
            <a:graphic>
              <a:graphicData uri="http://schemas.microsoft.com/office/powerpoint/2016/slidezoom">
                <pslz:sldZm>
                  <pslz:sldZmObj sldId="314" cId="1364476123">
                    <pslz:zmPr id="{F2F6820F-A217-C14D-9630-97905DBFA984}" returnToParent="0" imageType="cover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08682" y="83187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21282765"/>
                  </p:ext>
                </p:extLst>
              </p:nvPr>
            </p:nvGraphicFramePr>
            <p:xfrm>
              <a:off x="4255402" y="1720513"/>
              <a:ext cx="1391049" cy="1431392"/>
            </p:xfrm>
            <a:graphic>
              <a:graphicData uri="http://schemas.microsoft.com/office/powerpoint/2016/slidezoom">
                <pslz:sldZm>
                  <pslz:sldZmObj sldId="315" cId="1814859716">
                    <pslz:zmPr id="{638AEE8A-5653-0A43-88C8-2DE896B5D92C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49" cy="143139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55402" y="1720513"/>
                <a:ext cx="1391049" cy="143139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5135496"/>
                  </p:ext>
                </p:extLst>
              </p:nvPr>
            </p:nvGraphicFramePr>
            <p:xfrm>
              <a:off x="5904494" y="1725555"/>
              <a:ext cx="1397774" cy="1438312"/>
            </p:xfrm>
            <a:graphic>
              <a:graphicData uri="http://schemas.microsoft.com/office/powerpoint/2016/slidezoom">
                <pslz:sldZm>
                  <pslz:sldZmObj sldId="316" cId="1140637755">
                    <pslz:zmPr id="{A8FCD6A5-110C-3D46-8D07-752C0D276C33}" returnToParent="0" imageType="cover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04494" y="1725555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1878377"/>
                  </p:ext>
                </p:extLst>
              </p:nvPr>
            </p:nvGraphicFramePr>
            <p:xfrm>
              <a:off x="7508682" y="1718074"/>
              <a:ext cx="1395789" cy="1436269"/>
            </p:xfrm>
            <a:graphic>
              <a:graphicData uri="http://schemas.microsoft.com/office/powerpoint/2016/slidezoom">
                <pslz:sldZm>
                  <pslz:sldZmObj sldId="317" cId="2651891548">
                    <pslz:zmPr id="{60D08722-8613-1E42-B6F0-B3BE21F8573A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5789" cy="143626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08682" y="1718074"/>
                <a:ext cx="1395789" cy="143626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58622264"/>
                  </p:ext>
                </p:extLst>
              </p:nvPr>
            </p:nvGraphicFramePr>
            <p:xfrm>
              <a:off x="5722153" y="3383111"/>
              <a:ext cx="1458660" cy="1491466"/>
            </p:xfrm>
            <a:graphic>
              <a:graphicData uri="http://schemas.microsoft.com/office/powerpoint/2016/slidezoom">
                <pslz:sldZm>
                  <pslz:sldZmObj sldId="318" cId="3758865062">
                    <pslz:zmPr id="{1A162360-2B9C-DC4C-8B7A-198F47B637DF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58660" cy="1491466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22153" y="3383111"/>
                <a:ext cx="1458660" cy="1491466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B5D20B21-B355-874D-8389-E7A03947F05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MX" sz="2000" b="1" i="1" dirty="0">
                <a:solidFill>
                  <a:schemeClr val="bg1"/>
                </a:solidFill>
              </a:rPr>
              <a:t>Leefructus mirus</a:t>
            </a:r>
            <a:endParaRPr lang="es-MX" sz="20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s-MX" sz="2000" b="1" dirty="0">
                <a:solidFill>
                  <a:schemeClr val="bg1"/>
                </a:solidFill>
              </a:rPr>
              <a:t>Cretácico</a:t>
            </a:r>
          </a:p>
          <a:p>
            <a:pPr algn="ctr">
              <a:lnSpc>
                <a:spcPct val="120000"/>
              </a:lnSpc>
            </a:pPr>
            <a:r>
              <a:rPr lang="es-MX" sz="2000" b="1" dirty="0">
                <a:solidFill>
                  <a:schemeClr val="bg1"/>
                </a:solidFill>
              </a:rPr>
              <a:t> Formación Yixian, China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153AB2-46FA-FC49-9B3A-1E6C9178FC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4874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8" name="Marcador de número de diapositiva 3">
            <a:extLst>
              <a:ext uri="{FF2B5EF4-FFF2-40B4-BE49-F238E27FC236}">
                <a16:creationId xmlns:a16="http://schemas.microsoft.com/office/drawing/2014/main" id="{CDEC3FBB-B0D8-164E-9569-305680B5301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06246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14A705-8304-E44E-B797-AA5EC611BC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3448" y="0"/>
            <a:ext cx="4998534" cy="5143500"/>
          </a:xfrm>
          <a:prstGeom prst="rect">
            <a:avLst/>
          </a:prstGeom>
        </p:spPr>
      </p:pic>
      <p:sp>
        <p:nvSpPr>
          <p:cNvPr id="12" name="Marcador de número de diapositiva 3">
            <a:extLst>
              <a:ext uri="{FF2B5EF4-FFF2-40B4-BE49-F238E27FC236}">
                <a16:creationId xmlns:a16="http://schemas.microsoft.com/office/drawing/2014/main" id="{FCDFE98A-7345-F240-85C3-F2221AB175E4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endParaRPr lang="es-MX" sz="1800" b="1" u="sng" dirty="0">
              <a:solidFill>
                <a:schemeClr val="bg1"/>
              </a:solidFill>
            </a:endParaRPr>
          </a:p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Helecho </a:t>
            </a:r>
            <a:r>
              <a:rPr lang="es-ES_tradnl" sz="2000" b="1" i="1" dirty="0" err="1">
                <a:solidFill>
                  <a:schemeClr val="bg1"/>
                </a:solidFill>
              </a:rPr>
              <a:t>Neuropteris</a:t>
            </a:r>
            <a:r>
              <a:rPr lang="es-ES_tradnl" sz="2000" b="1" i="1" dirty="0">
                <a:solidFill>
                  <a:schemeClr val="bg1"/>
                </a:solidFill>
              </a:rPr>
              <a:t> </a:t>
            </a:r>
            <a:r>
              <a:rPr lang="es-ES_tradnl" sz="2000" b="1" i="1" dirty="0" err="1">
                <a:solidFill>
                  <a:schemeClr val="bg1"/>
                </a:solidFill>
              </a:rPr>
              <a:t>sp</a:t>
            </a:r>
            <a:r>
              <a:rPr lang="es-ES_tradnl" sz="2000" b="1" i="1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Carbonífero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Oklahoma, EUA</a:t>
            </a:r>
            <a:endParaRPr lang="es-MX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5121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00ECDD1A-AC7F-2345-9676-E0F7FC0CCD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45749" y="14249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00E6A34-BBA1-4543-B6BD-CC9A80FA2588}"/>
              </a:ext>
            </a:extLst>
          </p:cNvPr>
          <p:cNvSpPr txBox="1">
            <a:spLocks/>
          </p:cNvSpPr>
          <p:nvPr/>
        </p:nvSpPr>
        <p:spPr>
          <a:xfrm>
            <a:off x="4977554" y="90893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bg1"/>
                </a:solidFill>
              </a:rPr>
              <a:t>Zelkova nervosa </a:t>
            </a:r>
            <a:endParaRPr lang="es-MX" sz="2000" b="1" u="sng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Eoceno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Utah, EUA</a:t>
            </a:r>
            <a:endParaRPr lang="es-ES_tradnl" sz="16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028B99-B7CB-1C42-87C7-7F522B3154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4874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76123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310BDEA8-BB69-B249-BD45-9C4F2B1080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6A6037EF-194A-C941-8562-E981B486A120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bg1"/>
                </a:solidFill>
              </a:rPr>
              <a:t>Conos fosilizados de </a:t>
            </a:r>
            <a:r>
              <a:rPr lang="es-MX" sz="2000" b="1" i="1" dirty="0">
                <a:solidFill>
                  <a:schemeClr val="bg1"/>
                </a:solidFill>
              </a:rPr>
              <a:t>Araucaria mirabilis</a:t>
            </a:r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Jurásico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Patagonia, Argentina</a:t>
            </a:r>
            <a:endParaRPr lang="es-ES_tradnl" sz="18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29EA16-8035-4D4A-A548-AF9E14A94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762" y="7951"/>
            <a:ext cx="49813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59716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5058323A-6C8E-EE46-8608-16E8F01B3F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33311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34058265-E164-EE4F-A9E8-DED414BCED47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</a:rPr>
              <a:t>Annularia stellata </a:t>
            </a:r>
          </a:p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Carbonífero</a:t>
            </a:r>
          </a:p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EUA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E04E2A5-E410-B442-A95E-9F163E7433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762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7755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37438607-8024-8E46-8C7F-ADEA46FD179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01C8F7AB-3D53-F946-9653-6BD437089FBE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</a:rPr>
              <a:t>Nothofagidites fortispinulosus 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Paleógeno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Antártica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6E5DCF0-855F-2049-A312-752A881FBB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980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91548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84F8E139-1CDE-5A4E-9432-28FE4CCECA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B1874A55-86E8-C74C-958F-92A4F9C49BE4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</a:rPr>
              <a:t>Lomatia dentata 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Cretácico superior</a:t>
            </a: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Chile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8353C9-F42E-384E-BD66-DC827B0B6D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4874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5062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796746" y="463774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C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solidFill>
                  <a:schemeClr val="accent6">
                    <a:lumMod val="50000"/>
                  </a:schemeClr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3310128" y="277094"/>
            <a:ext cx="5559552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711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0" y="3469714"/>
            <a:ext cx="3267531" cy="1151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Volver a realizar </a:t>
            </a:r>
          </a:p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3630168"/>
            <a:ext cx="3267531" cy="102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el ejercicio:</a:t>
            </a:r>
          </a:p>
        </p:txBody>
      </p:sp>
      <p:pic>
        <p:nvPicPr>
          <p:cNvPr id="4" name="Imagen 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3C9BFA6-C4BD-A24C-B260-56F4B16D23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767" y="3368527"/>
            <a:ext cx="1358900" cy="1282700"/>
          </a:xfrm>
          <a:prstGeom prst="rect">
            <a:avLst/>
          </a:prstGeom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A9ABB7-77FF-E34E-A64A-E67DE9A4A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161741" y="1343101"/>
            <a:ext cx="3267531" cy="174787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4721127"/>
                  </p:ext>
                </p:extLst>
              </p:nvPr>
            </p:nvGraphicFramePr>
            <p:xfrm>
              <a:off x="2586773" y="3469714"/>
              <a:ext cx="1361515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6569D7DB-DFD8-D94F-9BB9-BB2362904D73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1515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86773" y="3469714"/>
                <a:ext cx="1361515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7" ma:contentTypeDescription="Crear nuevo documento." ma:contentTypeScope="" ma:versionID="ff4157bf83b2ec85e6dbc9d86eabb3b6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ef3ed1df245853b086047f7487b5e14b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85F79-4759-4C26-8E42-1B3F734E67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E82BA5-84DB-4D04-889B-196E6577CD86}">
  <ds:schemaRefs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4a7fbe71-3046-42fc-becf-4b282fe4f6d9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FD1369B-5846-45C0-AB01-60524C958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2438</TotalTime>
  <Words>499</Words>
  <Application>Microsoft Macintosh PowerPoint</Application>
  <PresentationFormat>Presentación en pantalla (16:9)</PresentationFormat>
  <Paragraphs>91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Amatic SC</vt:lpstr>
      <vt:lpstr>Arial</vt:lpstr>
      <vt:lpstr>Caveat</vt:lpstr>
      <vt:lpstr>Kate template</vt:lpstr>
      <vt:lpstr>Práctica 8:</vt:lpstr>
      <vt:lpstr>Introducción a la práctica</vt:lpstr>
      <vt:lpstr>Introducción a la práctica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55</cp:revision>
  <dcterms:modified xsi:type="dcterms:W3CDTF">2021-04-06T06:52:51Z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