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4"/>
  </p:sldMasterIdLst>
  <p:notesMasterIdLst>
    <p:notesMasterId r:id="rId61"/>
  </p:notesMasterIdLst>
  <p:sldIdLst>
    <p:sldId id="256" r:id="rId5"/>
    <p:sldId id="258" r:id="rId6"/>
    <p:sldId id="322" r:id="rId7"/>
    <p:sldId id="323" r:id="rId8"/>
    <p:sldId id="287" r:id="rId9"/>
    <p:sldId id="300" r:id="rId10"/>
    <p:sldId id="363" r:id="rId11"/>
    <p:sldId id="299" r:id="rId12"/>
    <p:sldId id="364" r:id="rId13"/>
    <p:sldId id="310" r:id="rId14"/>
    <p:sldId id="311" r:id="rId15"/>
    <p:sldId id="316" r:id="rId16"/>
    <p:sldId id="297" r:id="rId17"/>
    <p:sldId id="298" r:id="rId18"/>
    <p:sldId id="302" r:id="rId19"/>
    <p:sldId id="365" r:id="rId20"/>
    <p:sldId id="303" r:id="rId21"/>
    <p:sldId id="326" r:id="rId22"/>
    <p:sldId id="327" r:id="rId23"/>
    <p:sldId id="328" r:id="rId24"/>
    <p:sldId id="309" r:id="rId25"/>
    <p:sldId id="329" r:id="rId26"/>
    <p:sldId id="305" r:id="rId27"/>
    <p:sldId id="330" r:id="rId28"/>
    <p:sldId id="366" r:id="rId29"/>
    <p:sldId id="334" r:id="rId30"/>
    <p:sldId id="346" r:id="rId31"/>
    <p:sldId id="347" r:id="rId32"/>
    <p:sldId id="338" r:id="rId33"/>
    <p:sldId id="348" r:id="rId34"/>
    <p:sldId id="342" r:id="rId35"/>
    <p:sldId id="331" r:id="rId36"/>
    <p:sldId id="336" r:id="rId37"/>
    <p:sldId id="349" r:id="rId38"/>
    <p:sldId id="367" r:id="rId39"/>
    <p:sldId id="351" r:id="rId40"/>
    <p:sldId id="350" r:id="rId41"/>
    <p:sldId id="339" r:id="rId42"/>
    <p:sldId id="352" r:id="rId43"/>
    <p:sldId id="343" r:id="rId44"/>
    <p:sldId id="332" r:id="rId45"/>
    <p:sldId id="337" r:id="rId46"/>
    <p:sldId id="354" r:id="rId47"/>
    <p:sldId id="357" r:id="rId48"/>
    <p:sldId id="355" r:id="rId49"/>
    <p:sldId id="368" r:id="rId50"/>
    <p:sldId id="356" r:id="rId51"/>
    <p:sldId id="344" r:id="rId52"/>
    <p:sldId id="333" r:id="rId53"/>
    <p:sldId id="335" r:id="rId54"/>
    <p:sldId id="359" r:id="rId55"/>
    <p:sldId id="360" r:id="rId56"/>
    <p:sldId id="361" r:id="rId57"/>
    <p:sldId id="341" r:id="rId58"/>
    <p:sldId id="362" r:id="rId59"/>
    <p:sldId id="345" r:id="rId60"/>
  </p:sldIdLst>
  <p:sldSz cx="9144000" cy="5143500" type="screen16x9"/>
  <p:notesSz cx="6858000" cy="9144000"/>
  <p:embeddedFontLst>
    <p:embeddedFont>
      <p:font typeface="Bodoni MT" panose="02070603080606020203" pitchFamily="18" charset="77"/>
      <p:regular r:id="rId62"/>
      <p:bold r:id="rId63"/>
      <p:italic r:id="rId64"/>
      <p:boldItalic r:id="rId65"/>
    </p:embeddedFont>
    <p:embeddedFont>
      <p:font typeface="Century Gothic" panose="020B0502020202020204" pitchFamily="34" charset="0"/>
      <p:regular r:id="rId66"/>
      <p:bold r:id="rId67"/>
      <p:italic r:id="rId68"/>
      <p:boldItalic r:id="rId69"/>
    </p:embeddedFont>
    <p:embeddedFont>
      <p:font typeface="DM Sans" panose="020F0502020204030204" pitchFamily="34" charset="0"/>
      <p:regular r:id="rId70"/>
      <p:bold r:id="rId71"/>
      <p:italic r:id="rId72"/>
      <p:boldItalic r:id="rId73"/>
    </p:embeddedFont>
    <p:embeddedFont>
      <p:font typeface="Oswald" pitchFamily="2" charset="77"/>
      <p:regular r:id="rId74"/>
      <p:bold r:id="rId75"/>
    </p:embeddedFont>
    <p:embeddedFont>
      <p:font typeface="Tinos" panose="02020603050405020304" pitchFamily="18" charset="0"/>
      <p:regular r:id="rId76"/>
      <p:bold r:id="rId77"/>
      <p:italic r:id="rId78"/>
      <p:bold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kCqrai5BHcOrgtiEumlcDg==" hashData="dzqI9RIzI130c7oBuen97iHoj94Svl7J7JPWLePYX0pmjzSqGjWcjeDnURyK3YZBw+i7J416sMGAGGfeSbyi5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B391"/>
    <a:srgbClr val="86C581"/>
    <a:srgbClr val="BAEFBC"/>
    <a:srgbClr val="C7EA8F"/>
    <a:srgbClr val="0688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B41269-2075-40D9-B18E-776F517F32B3}">
  <a:tblStyle styleId="{1DB41269-2075-40D9-B18E-776F517F32B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p:restoredTop sz="95804"/>
  </p:normalViewPr>
  <p:slideViewPr>
    <p:cSldViewPr snapToGrid="0" snapToObjects="1">
      <p:cViewPr varScale="1">
        <p:scale>
          <a:sx n="193" d="100"/>
          <a:sy n="193" d="100"/>
        </p:scale>
        <p:origin x="23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2.fntdata"/><Relationship Id="rId68" Type="http://schemas.openxmlformats.org/officeDocument/2006/relationships/font" Target="fonts/font7.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3.fntdata"/><Relationship Id="rId79" Type="http://schemas.openxmlformats.org/officeDocument/2006/relationships/font" Target="fonts/font18.fntdata"/><Relationship Id="rId5" Type="http://schemas.openxmlformats.org/officeDocument/2006/relationships/slide" Target="slides/slide1.xml"/><Relationship Id="rId61" Type="http://schemas.openxmlformats.org/officeDocument/2006/relationships/notesMaster" Target="notesMasters/notesMaster1.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1.fntdata"/><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5.fntdata"/><Relationship Id="rId7" Type="http://schemas.openxmlformats.org/officeDocument/2006/relationships/slide" Target="slides/slide3.xml"/><Relationship Id="rId71" Type="http://schemas.openxmlformats.org/officeDocument/2006/relationships/font" Target="fonts/font10.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0517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7822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103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0881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00128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04773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28606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5264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9788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3657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7165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4919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5127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9170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5024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0511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5289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4925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810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8121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3983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9769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16407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42385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78905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07062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4963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4103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0451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7228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189362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173107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19159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807007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6563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8523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28902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16885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7443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170702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984656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22568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802691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45892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7927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51750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21243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853335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239491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773173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605291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10025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93927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942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2195400" y="1915625"/>
            <a:ext cx="53079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2" name="Google Shape;22;p5"/>
          <p:cNvSpPr txBox="1">
            <a:spLocks noGrp="1"/>
          </p:cNvSpPr>
          <p:nvPr>
            <p:ph type="body" idx="1"/>
          </p:nvPr>
        </p:nvSpPr>
        <p:spPr>
          <a:xfrm>
            <a:off x="1556175" y="1378821"/>
            <a:ext cx="6616800" cy="3042300"/>
          </a:xfrm>
          <a:prstGeom prst="rect">
            <a:avLst/>
          </a:prstGeom>
        </p:spPr>
        <p:txBody>
          <a:bodyPr spcFirstLastPara="1" wrap="square" lIns="91425" tIns="91425" rIns="91425" bIns="91425" anchor="t" anchorCtr="0">
            <a:noAutofit/>
          </a:bodyPr>
          <a:lstStyle>
            <a:lvl1pPr marL="457200" lvl="0" indent="-393700">
              <a:spcBef>
                <a:spcPts val="600"/>
              </a:spcBef>
              <a:spcAft>
                <a:spcPts val="0"/>
              </a:spcAft>
              <a:buSzPts val="2600"/>
              <a:buChar char="◈"/>
              <a:defRPr sz="2600"/>
            </a:lvl1pPr>
            <a:lvl2pPr marL="914400" lvl="1" indent="-393700">
              <a:spcBef>
                <a:spcPts val="0"/>
              </a:spcBef>
              <a:spcAft>
                <a:spcPts val="0"/>
              </a:spcAft>
              <a:buSzPts val="2600"/>
              <a:buChar char="◆"/>
              <a:defRPr sz="2600"/>
            </a:lvl2pPr>
            <a:lvl3pPr marL="1371600" lvl="2" indent="-393700">
              <a:spcBef>
                <a:spcPts val="0"/>
              </a:spcBef>
              <a:spcAft>
                <a:spcPts val="0"/>
              </a:spcAft>
              <a:buSzPts val="2600"/>
              <a:buChar char="◇"/>
              <a:defRPr sz="2600"/>
            </a:lvl3pPr>
            <a:lvl4pPr marL="1828800" lvl="3" indent="-393700">
              <a:spcBef>
                <a:spcPts val="0"/>
              </a:spcBef>
              <a:spcAft>
                <a:spcPts val="0"/>
              </a:spcAft>
              <a:buSzPts val="2600"/>
              <a:buChar char="⬥"/>
              <a:defRPr sz="2600"/>
            </a:lvl4pPr>
            <a:lvl5pPr marL="2286000" lvl="4" indent="-393700">
              <a:spcBef>
                <a:spcPts val="0"/>
              </a:spcBef>
              <a:spcAft>
                <a:spcPts val="0"/>
              </a:spcAft>
              <a:buSzPts val="2600"/>
              <a:buChar char="⬦"/>
              <a:defRPr sz="2600"/>
            </a:lvl5pPr>
            <a:lvl6pPr marL="2743200" lvl="5" indent="-393700">
              <a:spcBef>
                <a:spcPts val="0"/>
              </a:spcBef>
              <a:spcAft>
                <a:spcPts val="0"/>
              </a:spcAft>
              <a:buSzPts val="2600"/>
              <a:buChar char="⬦"/>
              <a:defRPr sz="2600"/>
            </a:lvl6pPr>
            <a:lvl7pPr marL="3200400" lvl="6" indent="-393700">
              <a:spcBef>
                <a:spcPts val="0"/>
              </a:spcBef>
              <a:spcAft>
                <a:spcPts val="0"/>
              </a:spcAft>
              <a:buSzPts val="2600"/>
              <a:buChar char="⬦"/>
              <a:defRPr sz="2600"/>
            </a:lvl7pPr>
            <a:lvl8pPr marL="3657600" lvl="7" indent="-393700">
              <a:spcBef>
                <a:spcPts val="0"/>
              </a:spcBef>
              <a:spcAft>
                <a:spcPts val="0"/>
              </a:spcAft>
              <a:buSzPts val="2600"/>
              <a:buChar char="⬦"/>
              <a:defRPr sz="2600"/>
            </a:lvl8pPr>
            <a:lvl9pPr marL="4114800" lvl="8" indent="-393700">
              <a:spcBef>
                <a:spcPts val="0"/>
              </a:spcBef>
              <a:spcAft>
                <a:spcPts val="0"/>
              </a:spcAft>
              <a:buSzPts val="2600"/>
              <a:buChar char="⬦"/>
              <a:defRPr sz="2600"/>
            </a:lvl9pPr>
          </a:lstStyle>
          <a:p>
            <a:endParaRPr/>
          </a:p>
        </p:txBody>
      </p:sp>
      <p:sp>
        <p:nvSpPr>
          <p:cNvPr id="23" name="Google Shape;23;p5"/>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cxnSp>
        <p:nvCxnSpPr>
          <p:cNvPr id="24" name="Google Shape;24;p5"/>
          <p:cNvCxnSpPr/>
          <p:nvPr/>
        </p:nvCxnSpPr>
        <p:spPr>
          <a:xfrm>
            <a:off x="1664750" y="1357125"/>
            <a:ext cx="65262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9"/>
          <p:cNvSpPr txBox="1">
            <a:spLocks noGrp="1"/>
          </p:cNvSpPr>
          <p:nvPr>
            <p:ph type="body" idx="1"/>
          </p:nvPr>
        </p:nvSpPr>
        <p:spPr>
          <a:xfrm>
            <a:off x="1592350" y="3640275"/>
            <a:ext cx="6562500" cy="519600"/>
          </a:xfrm>
          <a:prstGeom prst="rect">
            <a:avLst/>
          </a:prstGeom>
        </p:spPr>
        <p:txBody>
          <a:bodyPr spcFirstLastPara="1" wrap="square" lIns="91425" tIns="91425" rIns="91425" bIns="91425" anchor="t" anchorCtr="0">
            <a:noAutofit/>
          </a:bodyPr>
          <a:lstStyle>
            <a:lvl1pPr marL="457200" lvl="0" indent="-228600">
              <a:spcBef>
                <a:spcPts val="360"/>
              </a:spcBef>
              <a:spcAft>
                <a:spcPts val="0"/>
              </a:spcAft>
              <a:buClr>
                <a:srgbClr val="666666"/>
              </a:buClr>
              <a:buSzPts val="1600"/>
              <a:buNone/>
              <a:defRPr sz="1600" i="1">
                <a:solidFill>
                  <a:srgbClr val="666666"/>
                </a:solidFill>
              </a:defRPr>
            </a:lvl1pPr>
          </a:lstStyle>
          <a:p>
            <a:endParaRPr/>
          </a:p>
        </p:txBody>
      </p:sp>
      <p:sp>
        <p:nvSpPr>
          <p:cNvPr id="44" name="Google Shape;44;p9"/>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cxnSp>
        <p:nvCxnSpPr>
          <p:cNvPr id="45" name="Google Shape;45;p9"/>
          <p:cNvCxnSpPr/>
          <p:nvPr/>
        </p:nvCxnSpPr>
        <p:spPr>
          <a:xfrm>
            <a:off x="1706950" y="3643125"/>
            <a:ext cx="63213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3" name="Google Shape;33;p7"/>
          <p:cNvSpPr txBox="1">
            <a:spLocks noGrp="1"/>
          </p:cNvSpPr>
          <p:nvPr>
            <p:ph type="body" idx="1"/>
          </p:nvPr>
        </p:nvSpPr>
        <p:spPr>
          <a:xfrm>
            <a:off x="1556175" y="1419658"/>
            <a:ext cx="2132700" cy="3460200"/>
          </a:xfrm>
          <a:prstGeom prst="rect">
            <a:avLst/>
          </a:prstGeom>
        </p:spPr>
        <p:txBody>
          <a:bodyPr spcFirstLastPara="1" wrap="square" lIns="91425" tIns="91425" rIns="91425" bIns="91425"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4" name="Google Shape;34;p7"/>
          <p:cNvSpPr txBox="1">
            <a:spLocks noGrp="1"/>
          </p:cNvSpPr>
          <p:nvPr>
            <p:ph type="body" idx="2"/>
          </p:nvPr>
        </p:nvSpPr>
        <p:spPr>
          <a:xfrm>
            <a:off x="3798226" y="1419658"/>
            <a:ext cx="2132700" cy="3460200"/>
          </a:xfrm>
          <a:prstGeom prst="rect">
            <a:avLst/>
          </a:prstGeom>
        </p:spPr>
        <p:txBody>
          <a:bodyPr spcFirstLastPara="1" wrap="square" lIns="91425" tIns="91425" rIns="91425" bIns="91425"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5" name="Google Shape;35;p7"/>
          <p:cNvSpPr txBox="1">
            <a:spLocks noGrp="1"/>
          </p:cNvSpPr>
          <p:nvPr>
            <p:ph type="body" idx="3"/>
          </p:nvPr>
        </p:nvSpPr>
        <p:spPr>
          <a:xfrm>
            <a:off x="6040277" y="1419658"/>
            <a:ext cx="2132700" cy="3460200"/>
          </a:xfrm>
          <a:prstGeom prst="rect">
            <a:avLst/>
          </a:prstGeom>
        </p:spPr>
        <p:txBody>
          <a:bodyPr spcFirstLastPara="1" wrap="square" lIns="91425" tIns="91425" rIns="91425" bIns="91425"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6" name="Google Shape;36;p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cxnSp>
        <p:nvCxnSpPr>
          <p:cNvPr id="37" name="Google Shape;37;p7"/>
          <p:cNvCxnSpPr/>
          <p:nvPr/>
        </p:nvCxnSpPr>
        <p:spPr>
          <a:xfrm>
            <a:off x="1664750" y="1357125"/>
            <a:ext cx="6526200" cy="0"/>
          </a:xfrm>
          <a:prstGeom prst="straightConnector1">
            <a:avLst/>
          </a:prstGeom>
          <a:noFill/>
          <a:ln w="9525" cap="flat" cmpd="sng">
            <a:solidFill>
              <a:srgbClr val="CCCCCC"/>
            </a:solidFill>
            <a:prstDash val="solid"/>
            <a:round/>
            <a:headEnd type="none" w="med" len="med"/>
            <a:tailEnd type="none" w="med" len="med"/>
          </a:ln>
        </p:spPr>
      </p:cxnSp>
    </p:spTree>
    <p:extLst>
      <p:ext uri="{BB962C8B-B14F-4D97-AF65-F5344CB8AC3E}">
        <p14:creationId xmlns:p14="http://schemas.microsoft.com/office/powerpoint/2010/main" val="777418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7">
            <a:alphaModFix/>
          </a:blip>
          <a:stretch>
            <a:fillRect/>
          </a:stretch>
        </a:blipFill>
        <a:effectLst/>
      </p:bgPr>
    </p:bg>
    <p:spTree>
      <p:nvGrpSpPr>
        <p:cNvPr id="1" name="Shape 5"/>
        <p:cNvGrpSpPr/>
        <p:nvPr/>
      </p:nvGrpSpPr>
      <p:grpSpPr>
        <a:xfrm>
          <a:off x="0" y="0"/>
          <a:ext cx="0" cy="0"/>
          <a:chOff x="0" y="0"/>
          <a:chExt cx="0" cy="0"/>
        </a:xfrm>
      </p:grpSpPr>
      <p:pic>
        <p:nvPicPr>
          <p:cNvPr id="6" name="Google Shape;6;p1" descr="libro.png"/>
          <p:cNvPicPr preferRelativeResize="0"/>
          <p:nvPr/>
        </p:nvPicPr>
        <p:blipFill>
          <a:blip r:embed="rId8">
            <a:alphaModFix/>
          </a:blip>
          <a:stretch>
            <a:fillRect/>
          </a:stretch>
        </p:blipFill>
        <p:spPr>
          <a:xfrm>
            <a:off x="0" y="0"/>
            <a:ext cx="9144000" cy="5143500"/>
          </a:xfrm>
          <a:prstGeom prst="rect">
            <a:avLst/>
          </a:prstGeom>
          <a:noFill/>
          <a:ln>
            <a:noFill/>
          </a:ln>
        </p:spPr>
      </p:pic>
      <p:sp>
        <p:nvSpPr>
          <p:cNvPr id="7" name="Google Shape;7;p1"/>
          <p:cNvSpPr txBox="1">
            <a:spLocks noGrp="1"/>
          </p:cNvSpPr>
          <p:nvPr>
            <p:ph type="title"/>
          </p:nvPr>
        </p:nvSpPr>
        <p:spPr>
          <a:xfrm>
            <a:off x="1556175" y="719375"/>
            <a:ext cx="6616800" cy="6999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1pPr>
            <a:lvl2pPr lvl="1">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2pPr>
            <a:lvl3pPr lvl="2">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3pPr>
            <a:lvl4pPr lvl="3">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4pPr>
            <a:lvl5pPr lvl="4">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5pPr>
            <a:lvl6pPr lvl="5">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6pPr>
            <a:lvl7pPr lvl="6">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7pPr>
            <a:lvl8pPr lvl="7">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8pPr>
            <a:lvl9pPr lvl="8">
              <a:spcBef>
                <a:spcPts val="0"/>
              </a:spcBef>
              <a:spcAft>
                <a:spcPts val="0"/>
              </a:spcAft>
              <a:buClr>
                <a:schemeClr val="dk1"/>
              </a:buClr>
              <a:buSzPts val="2400"/>
              <a:buFont typeface="Oswald"/>
              <a:buNone/>
              <a:defRPr sz="2400" b="1">
                <a:solidFill>
                  <a:schemeClr val="dk1"/>
                </a:solidFill>
                <a:latin typeface="Oswald"/>
                <a:ea typeface="Oswald"/>
                <a:cs typeface="Oswald"/>
                <a:sym typeface="Oswald"/>
              </a:defRPr>
            </a:lvl9pPr>
          </a:lstStyle>
          <a:p>
            <a:endParaRPr/>
          </a:p>
        </p:txBody>
      </p:sp>
      <p:sp>
        <p:nvSpPr>
          <p:cNvPr id="8" name="Google Shape;8;p1"/>
          <p:cNvSpPr txBox="1">
            <a:spLocks noGrp="1"/>
          </p:cNvSpPr>
          <p:nvPr>
            <p:ph type="body" idx="1"/>
          </p:nvPr>
        </p:nvSpPr>
        <p:spPr>
          <a:xfrm>
            <a:off x="1556175" y="1378821"/>
            <a:ext cx="6616800" cy="30423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dk1"/>
              </a:buClr>
              <a:buSzPts val="3000"/>
              <a:buFont typeface="Tinos"/>
              <a:buChar char="◈"/>
              <a:defRPr sz="3000">
                <a:solidFill>
                  <a:schemeClr val="dk1"/>
                </a:solidFill>
                <a:latin typeface="Tinos"/>
                <a:ea typeface="Tinos"/>
                <a:cs typeface="Tinos"/>
                <a:sym typeface="Tinos"/>
              </a:defRPr>
            </a:lvl1pPr>
            <a:lvl2pPr marL="914400" lvl="1" indent="-381000">
              <a:spcBef>
                <a:spcPts val="0"/>
              </a:spcBef>
              <a:spcAft>
                <a:spcPts val="0"/>
              </a:spcAft>
              <a:buClr>
                <a:schemeClr val="dk1"/>
              </a:buClr>
              <a:buSzPts val="2400"/>
              <a:buFont typeface="Tinos"/>
              <a:buChar char="◆"/>
              <a:defRPr sz="2400">
                <a:solidFill>
                  <a:schemeClr val="dk1"/>
                </a:solidFill>
                <a:latin typeface="Tinos"/>
                <a:ea typeface="Tinos"/>
                <a:cs typeface="Tinos"/>
                <a:sym typeface="Tinos"/>
              </a:defRPr>
            </a:lvl2pPr>
            <a:lvl3pPr marL="1371600" lvl="2" indent="-381000">
              <a:spcBef>
                <a:spcPts val="0"/>
              </a:spcBef>
              <a:spcAft>
                <a:spcPts val="0"/>
              </a:spcAft>
              <a:buClr>
                <a:schemeClr val="dk1"/>
              </a:buClr>
              <a:buSzPts val="2400"/>
              <a:buFont typeface="Tinos"/>
              <a:buChar char="◇"/>
              <a:defRPr sz="2400">
                <a:solidFill>
                  <a:schemeClr val="dk1"/>
                </a:solidFill>
                <a:latin typeface="Tinos"/>
                <a:ea typeface="Tinos"/>
                <a:cs typeface="Tinos"/>
                <a:sym typeface="Tinos"/>
              </a:defRPr>
            </a:lvl3pPr>
            <a:lvl4pPr marL="1828800" lvl="3"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4pPr>
            <a:lvl5pPr marL="2286000" lvl="4"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5pPr>
            <a:lvl6pPr marL="2743200" lvl="5"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6pPr>
            <a:lvl7pPr marL="3200400" lvl="6"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7pPr>
            <a:lvl8pPr marL="3657600" lvl="7"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8pPr>
            <a:lvl9pPr marL="4114800" lvl="8"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9pPr>
          </a:lstStyle>
          <a:p>
            <a:endParaRPr/>
          </a:p>
        </p:txBody>
      </p:sp>
      <p:sp>
        <p:nvSpPr>
          <p:cNvPr id="9" name="Google Shape;9;p1"/>
          <p:cNvSpPr txBox="1">
            <a:spLocks noGrp="1"/>
          </p:cNvSpPr>
          <p:nvPr>
            <p:ph type="sldNum" idx="12"/>
          </p:nvPr>
        </p:nvSpPr>
        <p:spPr>
          <a:xfrm>
            <a:off x="7899350" y="4098426"/>
            <a:ext cx="548700" cy="393600"/>
          </a:xfrm>
          <a:prstGeom prst="rect">
            <a:avLst/>
          </a:prstGeom>
          <a:noFill/>
          <a:ln>
            <a:noFill/>
          </a:ln>
        </p:spPr>
        <p:txBody>
          <a:bodyPr spcFirstLastPara="1" wrap="square" lIns="91425" tIns="91425" rIns="91425" bIns="91425" anchor="ctr" anchorCtr="0">
            <a:noAutofit/>
          </a:bodyPr>
          <a:lstStyle>
            <a:lvl1pPr lvl="0" algn="r">
              <a:buNone/>
              <a:defRPr sz="1200">
                <a:solidFill>
                  <a:schemeClr val="dk2"/>
                </a:solidFill>
                <a:latin typeface="Tinos"/>
                <a:ea typeface="Tinos"/>
                <a:cs typeface="Tinos"/>
                <a:sym typeface="Tinos"/>
              </a:defRPr>
            </a:lvl1pPr>
            <a:lvl2pPr lvl="1" algn="r">
              <a:buNone/>
              <a:defRPr sz="1200">
                <a:solidFill>
                  <a:schemeClr val="dk2"/>
                </a:solidFill>
                <a:latin typeface="Tinos"/>
                <a:ea typeface="Tinos"/>
                <a:cs typeface="Tinos"/>
                <a:sym typeface="Tinos"/>
              </a:defRPr>
            </a:lvl2pPr>
            <a:lvl3pPr lvl="2" algn="r">
              <a:buNone/>
              <a:defRPr sz="1200">
                <a:solidFill>
                  <a:schemeClr val="dk2"/>
                </a:solidFill>
                <a:latin typeface="Tinos"/>
                <a:ea typeface="Tinos"/>
                <a:cs typeface="Tinos"/>
                <a:sym typeface="Tinos"/>
              </a:defRPr>
            </a:lvl3pPr>
            <a:lvl4pPr lvl="3" algn="r">
              <a:buNone/>
              <a:defRPr sz="1200">
                <a:solidFill>
                  <a:schemeClr val="dk2"/>
                </a:solidFill>
                <a:latin typeface="Tinos"/>
                <a:ea typeface="Tinos"/>
                <a:cs typeface="Tinos"/>
                <a:sym typeface="Tinos"/>
              </a:defRPr>
            </a:lvl4pPr>
            <a:lvl5pPr lvl="4" algn="r">
              <a:buNone/>
              <a:defRPr sz="1200">
                <a:solidFill>
                  <a:schemeClr val="dk2"/>
                </a:solidFill>
                <a:latin typeface="Tinos"/>
                <a:ea typeface="Tinos"/>
                <a:cs typeface="Tinos"/>
                <a:sym typeface="Tinos"/>
              </a:defRPr>
            </a:lvl5pPr>
            <a:lvl6pPr lvl="5" algn="r">
              <a:buNone/>
              <a:defRPr sz="1200">
                <a:solidFill>
                  <a:schemeClr val="dk2"/>
                </a:solidFill>
                <a:latin typeface="Tinos"/>
                <a:ea typeface="Tinos"/>
                <a:cs typeface="Tinos"/>
                <a:sym typeface="Tinos"/>
              </a:defRPr>
            </a:lvl6pPr>
            <a:lvl7pPr lvl="6" algn="r">
              <a:buNone/>
              <a:defRPr sz="1200">
                <a:solidFill>
                  <a:schemeClr val="dk2"/>
                </a:solidFill>
                <a:latin typeface="Tinos"/>
                <a:ea typeface="Tinos"/>
                <a:cs typeface="Tinos"/>
                <a:sym typeface="Tinos"/>
              </a:defRPr>
            </a:lvl7pPr>
            <a:lvl8pPr lvl="7" algn="r">
              <a:buNone/>
              <a:defRPr sz="1200">
                <a:solidFill>
                  <a:schemeClr val="dk2"/>
                </a:solidFill>
                <a:latin typeface="Tinos"/>
                <a:ea typeface="Tinos"/>
                <a:cs typeface="Tinos"/>
                <a:sym typeface="Tinos"/>
              </a:defRPr>
            </a:lvl8pPr>
            <a:lvl9pPr lvl="8" algn="r">
              <a:buNone/>
              <a:defRPr sz="1200">
                <a:solidFill>
                  <a:schemeClr val="dk2"/>
                </a:solidFill>
                <a:latin typeface="Tinos"/>
                <a:ea typeface="Tinos"/>
                <a:cs typeface="Tinos"/>
                <a:sym typeface="Tinos"/>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5" r:id="rId3"/>
    <p:sldLayoutId id="2147483657" r:id="rId4"/>
    <p:sldLayoutId id="2147483659"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5.png"/><Relationship Id="rId18" Type="http://schemas.openxmlformats.org/officeDocument/2006/relationships/image" Target="../media/image8.png"/><Relationship Id="rId26" Type="http://schemas.openxmlformats.org/officeDocument/2006/relationships/image" Target="../media/image10.png"/><Relationship Id="rId3" Type="http://schemas.openxmlformats.org/officeDocument/2006/relationships/image" Target="../media/image4.png"/><Relationship Id="rId21" Type="http://schemas.openxmlformats.org/officeDocument/2006/relationships/slide" Target="slide21.xml"/><Relationship Id="rId12" Type="http://schemas.openxmlformats.org/officeDocument/2006/relationships/slide" Target="slide13.xml"/><Relationship Id="rId17" Type="http://schemas.openxmlformats.org/officeDocument/2006/relationships/image" Target="../media/image8.png"/><Relationship Id="rId25" Type="http://schemas.openxmlformats.org/officeDocument/2006/relationships/image" Target="../media/image9.png"/><Relationship Id="rId2" Type="http://schemas.openxmlformats.org/officeDocument/2006/relationships/notesSlide" Target="../notesSlides/notesSlide2.xml"/><Relationship Id="rId16"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5.png"/><Relationship Id="rId24"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slide" Target="slide14.xml"/><Relationship Id="rId23" Type="http://schemas.openxmlformats.org/officeDocument/2006/relationships/image" Target="../media/image3.png"/><Relationship Id="rId28" Type="http://schemas.openxmlformats.org/officeDocument/2006/relationships/image" Target="../media/image10.png"/><Relationship Id="rId4" Type="http://schemas.openxmlformats.org/officeDocument/2006/relationships/slide" Target="slide6.xml"/><Relationship Id="rId14" Type="http://schemas.openxmlformats.org/officeDocument/2006/relationships/image" Target="../media/image6.png"/><Relationship Id="rId22" Type="http://schemas.openxmlformats.org/officeDocument/2006/relationships/slide" Target="slide23.xml"/><Relationship Id="rId27" Type="http://schemas.openxmlformats.org/officeDocument/2006/relationships/image" Target="../media/image10.png"/></Relationships>
</file>

<file path=ppt/slides/_rels/slide3.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0.png"/><Relationship Id="rId3" Type="http://schemas.openxmlformats.org/officeDocument/2006/relationships/image" Target="../media/image3.png"/><Relationship Id="rId21"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0.png"/><Relationship Id="rId2" Type="http://schemas.openxmlformats.org/officeDocument/2006/relationships/notesSlide" Target="../notesSlides/notesSlide3.xml"/><Relationship Id="rId16" Type="http://schemas.openxmlformats.org/officeDocument/2006/relationships/image" Target="../media/image13.png"/><Relationship Id="rId20" Type="http://schemas.openxmlformats.org/officeDocument/2006/relationships/image" Target="../media/image6.png"/><Relationship Id="rId1" Type="http://schemas.openxmlformats.org/officeDocument/2006/relationships/slideLayout" Target="../slideLayouts/slideLayout4.xml"/><Relationship Id="rId11" Type="http://schemas.openxmlformats.org/officeDocument/2006/relationships/image" Target="../media/image9.png"/><Relationship Id="rId15" Type="http://schemas.openxmlformats.org/officeDocument/2006/relationships/image" Target="../media/image13.png"/><Relationship Id="rId19" Type="http://schemas.openxmlformats.org/officeDocument/2006/relationships/image" Target="../media/image5.png"/><Relationship Id="rId4" Type="http://schemas.openxmlformats.org/officeDocument/2006/relationships/image" Target="../media/image9.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13" Type="http://schemas.openxmlformats.org/officeDocument/2006/relationships/image" Target="../media/image15.png"/><Relationship Id="rId18" Type="http://schemas.openxmlformats.org/officeDocument/2006/relationships/image" Target="../media/image5.png"/><Relationship Id="rId3" Type="http://schemas.openxmlformats.org/officeDocument/2006/relationships/image" Target="../media/image14.png"/><Relationship Id="rId21" Type="http://schemas.openxmlformats.org/officeDocument/2006/relationships/image" Target="../media/image10.png"/><Relationship Id="rId12" Type="http://schemas.openxmlformats.org/officeDocument/2006/relationships/image" Target="../media/image11.png"/><Relationship Id="rId17" Type="http://schemas.openxmlformats.org/officeDocument/2006/relationships/image" Target="../media/image5.png"/><Relationship Id="rId2" Type="http://schemas.openxmlformats.org/officeDocument/2006/relationships/notesSlide" Target="../notesSlides/notesSlide4.xml"/><Relationship Id="rId16" Type="http://schemas.openxmlformats.org/officeDocument/2006/relationships/image" Target="../media/image16.png"/><Relationship Id="rId20" Type="http://schemas.openxmlformats.org/officeDocument/2006/relationships/image" Target="../media/image6.png"/><Relationship Id="rId1" Type="http://schemas.openxmlformats.org/officeDocument/2006/relationships/slideLayout" Target="../slideLayouts/slideLayout4.xml"/><Relationship Id="rId11" Type="http://schemas.openxmlformats.org/officeDocument/2006/relationships/image" Target="../media/image9.png"/><Relationship Id="rId15" Type="http://schemas.openxmlformats.org/officeDocument/2006/relationships/image" Target="../media/image16.png"/><Relationship Id="rId23" Type="http://schemas.openxmlformats.org/officeDocument/2006/relationships/image" Target="../media/image10.png"/><Relationship Id="rId19" Type="http://schemas.openxmlformats.org/officeDocument/2006/relationships/image" Target="../media/image6.png"/><Relationship Id="rId4" Type="http://schemas.openxmlformats.org/officeDocument/2006/relationships/image" Target="../media/image9.png"/><Relationship Id="rId14" Type="http://schemas.openxmlformats.org/officeDocument/2006/relationships/image" Target="../media/image15.png"/><Relationship Id="rId22"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png"/><Relationship Id="rId7"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18.png"/><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8.pn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3.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8.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6.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7.jpe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5.pn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7.gif"/><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8.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9.gi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0.png"/><Relationship Id="rId4" Type="http://schemas.openxmlformats.org/officeDocument/2006/relationships/image" Target="../media/image39.gif"/></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5.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5.png"/><Relationship Id="rId4" Type="http://schemas.openxmlformats.org/officeDocument/2006/relationships/image" Target="../media/image42.emf"/></Relationships>
</file>

<file path=ppt/slides/_rels/slide2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5.png"/><Relationship Id="rId4" Type="http://schemas.openxmlformats.org/officeDocument/2006/relationships/image" Target="../media/image44.jp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5.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7.png"/><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7.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51.png"/><Relationship Id="rId7"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0.png"/><Relationship Id="rId4" Type="http://schemas.openxmlformats.org/officeDocument/2006/relationships/image" Target="../media/image52.png"/><Relationship Id="rId9"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7.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8.png"/><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9.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8.pn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8.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8.png"/><Relationship Id="rId4" Type="http://schemas.openxmlformats.org/officeDocument/2006/relationships/image" Target="../media/image63.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3.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8.png"/><Relationship Id="rId4" Type="http://schemas.openxmlformats.org/officeDocument/2006/relationships/image" Target="../media/image64.jpe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7.png"/><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7.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9.png"/><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9.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7.png"/><Relationship Id="rId4" Type="http://schemas.openxmlformats.org/officeDocument/2006/relationships/image" Target="../media/image70.emf"/></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7.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72.png"/><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67.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76.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6.png"/><Relationship Id="rId4" Type="http://schemas.openxmlformats.org/officeDocument/2006/relationships/image" Target="../media/image77.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7.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6.png"/><Relationship Id="rId4" Type="http://schemas.openxmlformats.org/officeDocument/2006/relationships/image" Target="../media/image78.jpeg"/></Relationships>
</file>

<file path=ppt/slides/_rels/slide5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png"/><Relationship Id="rId7" Type="http://schemas.openxmlformats.org/officeDocument/2006/relationships/image" Target="../media/image76.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gif"/><Relationship Id="rId4" Type="http://schemas.openxmlformats.org/officeDocument/2006/relationships/image" Target="../media/image78.jpeg"/></Relationships>
</file>

<file path=ppt/slides/_rels/slide53.xml.rels><?xml version="1.0" encoding="UTF-8" standalone="yes"?>
<Relationships xmlns="http://schemas.openxmlformats.org/package/2006/relationships"><Relationship Id="rId3" Type="http://schemas.openxmlformats.org/officeDocument/2006/relationships/image" Target="../media/image79.gif"/><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6.png"/><Relationship Id="rId4" Type="http://schemas.openxmlformats.org/officeDocument/2006/relationships/image" Target="../media/image81.jpe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6.png"/><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6.png"/><Relationship Id="rId4" Type="http://schemas.openxmlformats.org/officeDocument/2006/relationships/image" Target="../media/image84.jpeg"/></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2"/>
          <p:cNvSpPr txBox="1">
            <a:spLocks noGrp="1"/>
          </p:cNvSpPr>
          <p:nvPr>
            <p:ph type="ctrTitle"/>
          </p:nvPr>
        </p:nvSpPr>
        <p:spPr>
          <a:xfrm>
            <a:off x="1974081" y="651772"/>
            <a:ext cx="5970134" cy="115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err="1">
                <a:ln w="19050">
                  <a:solidFill>
                    <a:schemeClr val="tx1"/>
                  </a:solidFill>
                </a:ln>
                <a:solidFill>
                  <a:sysClr val="windowText" lastClr="000000"/>
                </a:solidFill>
              </a:rPr>
              <a:t>Biología</a:t>
            </a:r>
            <a:r>
              <a:rPr lang="en" dirty="0">
                <a:ln w="19050">
                  <a:solidFill>
                    <a:schemeClr val="tx1"/>
                  </a:solidFill>
                </a:ln>
                <a:solidFill>
                  <a:sysClr val="windowText" lastClr="000000"/>
                </a:solidFill>
              </a:rPr>
              <a:t> de </a:t>
            </a:r>
            <a:r>
              <a:rPr lang="en" dirty="0" err="1">
                <a:ln w="19050">
                  <a:solidFill>
                    <a:schemeClr val="tx1"/>
                  </a:solidFill>
                </a:ln>
                <a:solidFill>
                  <a:sysClr val="windowText" lastClr="000000"/>
                </a:solidFill>
              </a:rPr>
              <a:t>animales</a:t>
            </a:r>
            <a:r>
              <a:rPr lang="en" dirty="0">
                <a:ln w="19050">
                  <a:solidFill>
                    <a:schemeClr val="tx1"/>
                  </a:solidFill>
                </a:ln>
                <a:solidFill>
                  <a:sysClr val="windowText" lastClr="000000"/>
                </a:solidFill>
              </a:rPr>
              <a:t> I</a:t>
            </a:r>
            <a:endParaRPr dirty="0">
              <a:ln w="19050">
                <a:solidFill>
                  <a:schemeClr val="tx1"/>
                </a:solidFill>
              </a:ln>
              <a:solidFill>
                <a:sysClr val="windowText" lastClr="000000"/>
              </a:solidFill>
            </a:endParaRPr>
          </a:p>
        </p:txBody>
      </p:sp>
      <p:sp>
        <p:nvSpPr>
          <p:cNvPr id="3" name="Google Shape;56;p12">
            <a:extLst>
              <a:ext uri="{FF2B5EF4-FFF2-40B4-BE49-F238E27FC236}">
                <a16:creationId xmlns:a16="http://schemas.microsoft.com/office/drawing/2014/main" id="{54C2D086-5C77-184A-BD65-285CAF8FF3B4}"/>
              </a:ext>
            </a:extLst>
          </p:cNvPr>
          <p:cNvSpPr txBox="1">
            <a:spLocks/>
          </p:cNvSpPr>
          <p:nvPr/>
        </p:nvSpPr>
        <p:spPr>
          <a:xfrm>
            <a:off x="1470483" y="2082385"/>
            <a:ext cx="6868532"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400" dirty="0">
                <a:solidFill>
                  <a:schemeClr val="accent5"/>
                </a:solidFill>
              </a:rPr>
              <a:t>“CLADO PROTOSTOMATA PLATYZOA”</a:t>
            </a:r>
          </a:p>
        </p:txBody>
      </p:sp>
      <p:sp>
        <p:nvSpPr>
          <p:cNvPr id="5" name="Google Shape;86;p16">
            <a:extLst>
              <a:ext uri="{FF2B5EF4-FFF2-40B4-BE49-F238E27FC236}">
                <a16:creationId xmlns:a16="http://schemas.microsoft.com/office/drawing/2014/main" id="{2062F9DD-26D3-EB46-A0C1-DF311960B707}"/>
              </a:ext>
            </a:extLst>
          </p:cNvPr>
          <p:cNvSpPr txBox="1">
            <a:spLocks/>
          </p:cNvSpPr>
          <p:nvPr/>
        </p:nvSpPr>
        <p:spPr>
          <a:xfrm>
            <a:off x="1782165" y="3331928"/>
            <a:ext cx="6353965" cy="81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Font typeface="Tinos"/>
              <a:buNone/>
            </a:pPr>
            <a:r>
              <a:rPr lang="es-MX" sz="2000" dirty="0">
                <a:solidFill>
                  <a:schemeClr val="tx1"/>
                </a:solidFill>
              </a:rPr>
              <a:t>Urquidez Bejarano Perla</a:t>
            </a:r>
          </a:p>
          <a:p>
            <a:pPr marL="0" indent="0" algn="ctr">
              <a:buFont typeface="Tinos"/>
              <a:buNone/>
            </a:pPr>
            <a:r>
              <a:rPr lang="es-MX" sz="2000" dirty="0">
                <a:solidFill>
                  <a:schemeClr val="tx1"/>
                </a:solidFill>
              </a:rPr>
              <a:t>Ponce Manjarrez Erick Jose</a:t>
            </a:r>
          </a:p>
        </p:txBody>
      </p:sp>
      <p:pic>
        <p:nvPicPr>
          <p:cNvPr id="6" name="Imagen 5">
            <a:hlinkClick r:id="" action="ppaction://hlinkshowjump?jump=nextslide"/>
            <a:extLst>
              <a:ext uri="{FF2B5EF4-FFF2-40B4-BE49-F238E27FC236}">
                <a16:creationId xmlns:a16="http://schemas.microsoft.com/office/drawing/2014/main" id="{0F1D795D-091B-7D4C-B0F5-6B713B8F275F}"/>
              </a:ext>
            </a:extLst>
          </p:cNvPr>
          <p:cNvPicPr>
            <a:picLocks noChangeAspect="1"/>
          </p:cNvPicPr>
          <p:nvPr/>
        </p:nvPicPr>
        <p:blipFill>
          <a:blip r:embed="rId3"/>
          <a:stretch>
            <a:fillRect/>
          </a:stretch>
        </p:blipFill>
        <p:spPr>
          <a:xfrm>
            <a:off x="7361835" y="3729728"/>
            <a:ext cx="1054100" cy="762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5" name="Abrir llave 24">
            <a:extLst>
              <a:ext uri="{FF2B5EF4-FFF2-40B4-BE49-F238E27FC236}">
                <a16:creationId xmlns:a16="http://schemas.microsoft.com/office/drawing/2014/main" id="{393A9444-A68C-9A47-81DF-53A79E150EE5}"/>
              </a:ext>
            </a:extLst>
          </p:cNvPr>
          <p:cNvSpPr/>
          <p:nvPr/>
        </p:nvSpPr>
        <p:spPr>
          <a:xfrm rot="5400000">
            <a:off x="4843306" y="-277976"/>
            <a:ext cx="371789" cy="3776434"/>
          </a:xfrm>
          <a:prstGeom prst="leftBrace">
            <a:avLst/>
          </a:prstGeom>
          <a:ln w="28575">
            <a:solidFill>
              <a:schemeClr val="tx1">
                <a:lumMod val="75000"/>
                <a:lumOff val="25000"/>
              </a:schemeClr>
            </a:solidFill>
            <a:prstDash val="sysDash"/>
            <a:extLst>
              <a:ext uri="{C807C97D-BFC1-408E-A445-0C87EB9F89A2}">
                <ask:lineSketchStyleProps xmlns:ask="http://schemas.microsoft.com/office/drawing/2018/sketchyshapes" sd="1219033472">
                  <a:custGeom>
                    <a:avLst/>
                    <a:gdLst>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56561 h 3402312"/>
                      <a:gd name="connsiteX6" fmla="*/ 185895 w 371789"/>
                      <a:gd name="connsiteY6" fmla="*/ 577379 h 3402312"/>
                      <a:gd name="connsiteX7" fmla="*/ 185895 w 371789"/>
                      <a:gd name="connsiteY7" fmla="*/ 30981 h 3402312"/>
                      <a:gd name="connsiteX8" fmla="*/ 371790 w 371789"/>
                      <a:gd name="connsiteY8" fmla="*/ 0 h 3402312"/>
                      <a:gd name="connsiteX9" fmla="*/ 371789 w 371789"/>
                      <a:gd name="connsiteY9" fmla="*/ 3402312 h 3402312"/>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23777 h 3402312"/>
                      <a:gd name="connsiteX6" fmla="*/ 185895 w 371789"/>
                      <a:gd name="connsiteY6" fmla="*/ 593771 h 3402312"/>
                      <a:gd name="connsiteX7" fmla="*/ 185895 w 371789"/>
                      <a:gd name="connsiteY7" fmla="*/ 30981 h 3402312"/>
                      <a:gd name="connsiteX8" fmla="*/ 371790 w 371789"/>
                      <a:gd name="connsiteY8" fmla="*/ 0 h 34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789" h="3402312" stroke="0" extrusionOk="0">
                        <a:moveTo>
                          <a:pt x="371789" y="3402312"/>
                        </a:moveTo>
                        <a:cubicBezTo>
                          <a:pt x="266640" y="3400781"/>
                          <a:pt x="183440" y="3389362"/>
                          <a:pt x="185894" y="3371331"/>
                        </a:cubicBezTo>
                        <a:cubicBezTo>
                          <a:pt x="330321" y="2855338"/>
                          <a:pt x="66566" y="2282329"/>
                          <a:pt x="185895" y="1732137"/>
                        </a:cubicBezTo>
                        <a:cubicBezTo>
                          <a:pt x="176970" y="1723742"/>
                          <a:pt x="99287" y="1719839"/>
                          <a:pt x="0" y="1701156"/>
                        </a:cubicBezTo>
                        <a:cubicBezTo>
                          <a:pt x="100147" y="1699777"/>
                          <a:pt x="188101" y="1688339"/>
                          <a:pt x="185895" y="1670175"/>
                        </a:cubicBezTo>
                        <a:cubicBezTo>
                          <a:pt x="126327" y="1417268"/>
                          <a:pt x="243640" y="1322892"/>
                          <a:pt x="185895" y="1156561"/>
                        </a:cubicBezTo>
                        <a:cubicBezTo>
                          <a:pt x="128150" y="990230"/>
                          <a:pt x="249876" y="701225"/>
                          <a:pt x="185895" y="577379"/>
                        </a:cubicBezTo>
                        <a:cubicBezTo>
                          <a:pt x="121914" y="453533"/>
                          <a:pt x="234692" y="235880"/>
                          <a:pt x="185895" y="30981"/>
                        </a:cubicBezTo>
                        <a:cubicBezTo>
                          <a:pt x="182517" y="19459"/>
                          <a:pt x="254112" y="-17411"/>
                          <a:pt x="371790" y="0"/>
                        </a:cubicBezTo>
                        <a:cubicBezTo>
                          <a:pt x="380546" y="1194699"/>
                          <a:pt x="328474" y="2265731"/>
                          <a:pt x="371789" y="3402312"/>
                        </a:cubicBezTo>
                        <a:close/>
                      </a:path>
                      <a:path w="371789" h="3402312" fill="none" extrusionOk="0">
                        <a:moveTo>
                          <a:pt x="371789" y="3402312"/>
                        </a:moveTo>
                        <a:cubicBezTo>
                          <a:pt x="270657" y="3398102"/>
                          <a:pt x="187120" y="3392249"/>
                          <a:pt x="185894" y="3371331"/>
                        </a:cubicBezTo>
                        <a:cubicBezTo>
                          <a:pt x="263627" y="2748120"/>
                          <a:pt x="298932" y="2205647"/>
                          <a:pt x="185895" y="1732137"/>
                        </a:cubicBezTo>
                        <a:cubicBezTo>
                          <a:pt x="176128" y="1712528"/>
                          <a:pt x="110101" y="1691927"/>
                          <a:pt x="0" y="1701156"/>
                        </a:cubicBezTo>
                        <a:cubicBezTo>
                          <a:pt x="100453" y="1700300"/>
                          <a:pt x="184117" y="1682852"/>
                          <a:pt x="185895" y="1670175"/>
                        </a:cubicBezTo>
                        <a:cubicBezTo>
                          <a:pt x="122347" y="1489616"/>
                          <a:pt x="224770" y="1358871"/>
                          <a:pt x="185895" y="1123777"/>
                        </a:cubicBezTo>
                        <a:cubicBezTo>
                          <a:pt x="147020" y="888683"/>
                          <a:pt x="203125" y="816195"/>
                          <a:pt x="185895" y="593771"/>
                        </a:cubicBezTo>
                        <a:cubicBezTo>
                          <a:pt x="168665" y="371347"/>
                          <a:pt x="201596" y="290888"/>
                          <a:pt x="185895" y="30981"/>
                        </a:cubicBezTo>
                        <a:cubicBezTo>
                          <a:pt x="191522" y="18053"/>
                          <a:pt x="268840" y="6719"/>
                          <a:pt x="371790" y="0"/>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7" name="Conector recto de flecha 26">
            <a:extLst>
              <a:ext uri="{FF2B5EF4-FFF2-40B4-BE49-F238E27FC236}">
                <a16:creationId xmlns:a16="http://schemas.microsoft.com/office/drawing/2014/main" id="{BB5E8C48-55F0-AE47-BB57-F6A95D4F19A7}"/>
              </a:ext>
            </a:extLst>
          </p:cNvPr>
          <p:cNvCxnSpPr>
            <a:cxnSpLocks/>
          </p:cNvCxnSpPr>
          <p:nvPr/>
        </p:nvCxnSpPr>
        <p:spPr>
          <a:xfrm>
            <a:off x="3140983" y="234290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130BFC9E-77EF-E144-9F9F-A794A750B8C6}"/>
              </a:ext>
            </a:extLst>
          </p:cNvPr>
          <p:cNvCxnSpPr>
            <a:cxnSpLocks/>
          </p:cNvCxnSpPr>
          <p:nvPr/>
        </p:nvCxnSpPr>
        <p:spPr>
          <a:xfrm>
            <a:off x="6917417" y="2250342"/>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CCFFFB1-7D2B-144C-A360-F44CC94DC467}"/>
              </a:ext>
            </a:extLst>
          </p:cNvPr>
          <p:cNvCxnSpPr>
            <a:cxnSpLocks/>
          </p:cNvCxnSpPr>
          <p:nvPr/>
        </p:nvCxnSpPr>
        <p:spPr>
          <a:xfrm>
            <a:off x="3140983"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684E17DB-B015-6B46-AE13-1BDEC28B0D67}"/>
              </a:ext>
            </a:extLst>
          </p:cNvPr>
          <p:cNvCxnSpPr>
            <a:cxnSpLocks/>
          </p:cNvCxnSpPr>
          <p:nvPr/>
        </p:nvCxnSpPr>
        <p:spPr>
          <a:xfrm>
            <a:off x="6917417"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68FEE4C0-3B99-9C40-81C2-FA2EDEDB0847}"/>
              </a:ext>
            </a:extLst>
          </p:cNvPr>
          <p:cNvCxnSpPr>
            <a:cxnSpLocks/>
          </p:cNvCxnSpPr>
          <p:nvPr/>
        </p:nvCxnSpPr>
        <p:spPr>
          <a:xfrm>
            <a:off x="3140832"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E4286BF2-9E76-E043-B2AA-715352535688}"/>
              </a:ext>
            </a:extLst>
          </p:cNvPr>
          <p:cNvCxnSpPr>
            <a:cxnSpLocks/>
          </p:cNvCxnSpPr>
          <p:nvPr/>
        </p:nvCxnSpPr>
        <p:spPr>
          <a:xfrm>
            <a:off x="6917266"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C73F7D93-A713-0F49-ABD6-6B8A3E0F8ABE}"/>
                  </a:ext>
                </a:extLst>
              </p:cNvPr>
              <p:cNvGraphicFramePr>
                <a:graphicFrameLocks noChangeAspect="1"/>
              </p:cNvGraphicFramePr>
              <p:nvPr>
                <p:extLst>
                  <p:ext uri="{D42A27DB-BD31-4B8C-83A1-F6EECF244321}">
                    <p14:modId xmlns:p14="http://schemas.microsoft.com/office/powerpoint/2010/main" val="1686419744"/>
                  </p:ext>
                </p:extLst>
              </p:nvPr>
            </p:nvGraphicFramePr>
            <p:xfrm>
              <a:off x="1570430" y="1811739"/>
              <a:ext cx="3140800" cy="762106"/>
            </p:xfrm>
            <a:graphic>
              <a:graphicData uri="http://schemas.microsoft.com/office/powerpoint/2016/slidezoom">
                <pslz:sldZm>
                  <pslz:sldZmObj sldId="300" cId="2836005009">
                    <pslz:zmPr id="{4968893A-6CAF-E64B-9268-029B7FD81917}" returnToParent="0" imageType="cover" transitionDur="1000">
                      <p166:blipFill xmlns:p166="http://schemas.microsoft.com/office/powerpoint/2016/6/main">
                        <a:blip r:embed="rId3"/>
                        <a:stretch>
                          <a:fillRect/>
                        </a:stretch>
                      </p166:blipFill>
                      <p166:spPr xmlns:p166="http://schemas.microsoft.com/office/powerpoint/2016/6/main">
                        <a:xfrm>
                          <a:off x="0" y="0"/>
                          <a:ext cx="3140800" cy="762106"/>
                        </a:xfrm>
                        <a:prstGeom prst="rect">
                          <a:avLst/>
                        </a:prstGeom>
                      </p166:spPr>
                    </pslz:zmPr>
                  </pslz:sldZmObj>
                </pslz:sldZm>
              </a:graphicData>
            </a:graphic>
          </p:graphicFrame>
        </mc:Choice>
        <mc:Fallback xmlns="">
          <p:pic>
            <p:nvPicPr>
              <p:cNvPr id="5" name="Vista general de diapositiva 4">
                <a:hlinkClick r:id="rId4" action="ppaction://hlinksldjump"/>
                <a:extLst>
                  <a:ext uri="{FF2B5EF4-FFF2-40B4-BE49-F238E27FC236}">
                    <a16:creationId xmlns:a16="http://schemas.microsoft.com/office/drawing/2014/main" id="{C73F7D93-A713-0F49-ABD6-6B8A3E0F8ABE}"/>
                  </a:ext>
                </a:extLst>
              </p:cNvPr>
              <p:cNvPicPr>
                <a:picLocks noGrp="1" noRot="1" noChangeAspect="1" noMove="1" noResize="1" noEditPoints="1" noAdjustHandles="1" noChangeArrowheads="1" noChangeShapeType="1"/>
              </p:cNvPicPr>
              <p:nvPr/>
            </p:nvPicPr>
            <p:blipFill>
              <a:blip r:embed="rId5"/>
              <a:stretch>
                <a:fillRect/>
              </a:stretch>
            </p:blipFill>
            <p:spPr>
              <a:xfrm>
                <a:off x="1570430" y="1811739"/>
                <a:ext cx="3140800" cy="76210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2A214C7F-8A71-084F-A435-C5C89321F6E1}"/>
                  </a:ext>
                </a:extLst>
              </p:cNvPr>
              <p:cNvGraphicFramePr>
                <a:graphicFrameLocks noChangeAspect="1"/>
              </p:cNvGraphicFramePr>
              <p:nvPr>
                <p:extLst>
                  <p:ext uri="{D42A27DB-BD31-4B8C-83A1-F6EECF244321}">
                    <p14:modId xmlns:p14="http://schemas.microsoft.com/office/powerpoint/2010/main" val="2432715172"/>
                  </p:ext>
                </p:extLst>
              </p:nvPr>
            </p:nvGraphicFramePr>
            <p:xfrm>
              <a:off x="1909799" y="3130200"/>
              <a:ext cx="2550593" cy="693238"/>
            </p:xfrm>
            <a:graphic>
              <a:graphicData uri="http://schemas.microsoft.com/office/powerpoint/2016/slidezoom">
                <pslz:sldZm>
                  <pslz:sldZmObj sldId="297" cId="2252493776">
                    <pslz:zmPr id="{4F253D32-08CC-6243-BCDA-7957B20CE37B}" returnToParent="0" imageType="cover" transitionDur="1000">
                      <p166:blipFill xmlns:p166="http://schemas.microsoft.com/office/powerpoint/2016/6/main">
                        <a:blip r:embed="rId6"/>
                        <a:stretch>
                          <a:fillRect/>
                        </a:stretch>
                      </p166:blipFill>
                      <p166:spPr xmlns:p166="http://schemas.microsoft.com/office/powerpoint/2016/6/main">
                        <a:xfrm>
                          <a:off x="0" y="0"/>
                          <a:ext cx="2550593" cy="693238"/>
                        </a:xfrm>
                        <a:prstGeom prst="rect">
                          <a:avLst/>
                        </a:prstGeom>
                      </p166:spPr>
                    </pslz:zmPr>
                  </pslz:sldZmObj>
                </pslz:sldZm>
              </a:graphicData>
            </a:graphic>
          </p:graphicFrame>
        </mc:Choice>
        <mc:Fallback xmlns="">
          <p:pic>
            <p:nvPicPr>
              <p:cNvPr id="10" name="Vista general de diapositiva 9">
                <a:hlinkClick r:id="rId12" action="ppaction://hlinksldjump"/>
                <a:extLst>
                  <a:ext uri="{FF2B5EF4-FFF2-40B4-BE49-F238E27FC236}">
                    <a16:creationId xmlns:a16="http://schemas.microsoft.com/office/drawing/2014/main" id="{2A214C7F-8A71-084F-A435-C5C89321F6E1}"/>
                  </a:ext>
                </a:extLst>
              </p:cNvPr>
              <p:cNvPicPr>
                <a:picLocks noGrp="1" noRot="1" noChangeAspect="1" noMove="1" noResize="1" noEditPoints="1" noAdjustHandles="1" noChangeArrowheads="1" noChangeShapeType="1"/>
              </p:cNvPicPr>
              <p:nvPr/>
            </p:nvPicPr>
            <p:blipFill>
              <a:blip r:embed="rId13"/>
              <a:stretch>
                <a:fillRect/>
              </a:stretch>
            </p:blipFill>
            <p:spPr>
              <a:xfrm>
                <a:off x="1909799" y="3130200"/>
                <a:ext cx="2550593" cy="693238"/>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5" name="Vista general de diapositiva 14">
                <a:extLst>
                  <a:ext uri="{FF2B5EF4-FFF2-40B4-BE49-F238E27FC236}">
                    <a16:creationId xmlns:a16="http://schemas.microsoft.com/office/drawing/2014/main" id="{2C827665-928D-E948-8E1D-B865373CFA32}"/>
                  </a:ext>
                </a:extLst>
              </p:cNvPr>
              <p:cNvGraphicFramePr>
                <a:graphicFrameLocks noChangeAspect="1"/>
              </p:cNvGraphicFramePr>
              <p:nvPr>
                <p:extLst>
                  <p:ext uri="{D42A27DB-BD31-4B8C-83A1-F6EECF244321}">
                    <p14:modId xmlns:p14="http://schemas.microsoft.com/office/powerpoint/2010/main" val="1864260604"/>
                  </p:ext>
                </p:extLst>
              </p:nvPr>
            </p:nvGraphicFramePr>
            <p:xfrm>
              <a:off x="2456036" y="3823438"/>
              <a:ext cx="1369589" cy="697715"/>
            </p:xfrm>
            <a:graphic>
              <a:graphicData uri="http://schemas.microsoft.com/office/powerpoint/2016/slidezoom">
                <pslz:sldZm>
                  <pslz:sldZmObj sldId="298" cId="4164352751">
                    <pslz:zmPr id="{1027DF46-A8ED-9C45-9983-B4508B87775C}" returnToParent="0" imageType="cover" transitionDur="1000">
                      <p166:blipFill xmlns:p166="http://schemas.microsoft.com/office/powerpoint/2016/6/main">
                        <a:blip r:embed="rId14"/>
                        <a:stretch>
                          <a:fillRect/>
                        </a:stretch>
                      </p166:blipFill>
                      <p166:spPr xmlns:p166="http://schemas.microsoft.com/office/powerpoint/2016/6/main">
                        <a:xfrm>
                          <a:off x="0" y="0"/>
                          <a:ext cx="1369589" cy="697715"/>
                        </a:xfrm>
                        <a:prstGeom prst="rect">
                          <a:avLst/>
                        </a:prstGeom>
                      </p166:spPr>
                    </pslz:zmPr>
                  </pslz:sldZmObj>
                </pslz:sldZm>
              </a:graphicData>
            </a:graphic>
          </p:graphicFrame>
        </mc:Choice>
        <mc:Fallback xmlns="">
          <p:pic>
            <p:nvPicPr>
              <p:cNvPr id="15" name="Vista general de diapositiva 14">
                <a:hlinkClick r:id="rId15" action="ppaction://hlinksldjump"/>
                <a:extLst>
                  <a:ext uri="{FF2B5EF4-FFF2-40B4-BE49-F238E27FC236}">
                    <a16:creationId xmlns:a16="http://schemas.microsoft.com/office/drawing/2014/main" id="{2C827665-928D-E948-8E1D-B865373CFA32}"/>
                  </a:ext>
                </a:extLst>
              </p:cNvPr>
              <p:cNvPicPr>
                <a:picLocks noGrp="1" noRot="1" noChangeAspect="1" noMove="1" noResize="1" noEditPoints="1" noAdjustHandles="1" noChangeArrowheads="1" noChangeShapeType="1"/>
              </p:cNvPicPr>
              <p:nvPr/>
            </p:nvPicPr>
            <p:blipFill>
              <a:blip r:embed="rId16"/>
              <a:stretch>
                <a:fillRect/>
              </a:stretch>
            </p:blipFill>
            <p:spPr>
              <a:xfrm>
                <a:off x="2456036" y="3823438"/>
                <a:ext cx="1369589" cy="69771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99B2DC20-967A-454F-9DB4-5494515E29F5}"/>
                  </a:ext>
                </a:extLst>
              </p:cNvPr>
              <p:cNvGraphicFramePr>
                <a:graphicFrameLocks noChangeAspect="1"/>
              </p:cNvGraphicFramePr>
              <p:nvPr>
                <p:extLst>
                  <p:ext uri="{D42A27DB-BD31-4B8C-83A1-F6EECF244321}">
                    <p14:modId xmlns:p14="http://schemas.microsoft.com/office/powerpoint/2010/main" val="3831394252"/>
                  </p:ext>
                </p:extLst>
              </p:nvPr>
            </p:nvGraphicFramePr>
            <p:xfrm>
              <a:off x="5364974" y="1862685"/>
              <a:ext cx="3104584" cy="806703"/>
            </p:xfrm>
            <a:graphic>
              <a:graphicData uri="http://schemas.microsoft.com/office/powerpoint/2016/slidezoom">
                <pslz:sldZm>
                  <pslz:sldZmObj sldId="302" cId="3207473999">
                    <pslz:zmPr id="{45B3E3C4-798F-6844-8192-ED2AEE7B0398}" returnToParent="0" imageType="cover" transitionDur="1000">
                      <p166:blipFill xmlns:p166="http://schemas.microsoft.com/office/powerpoint/2016/6/main">
                        <a:blip r:embed="rId17"/>
                        <a:stretch>
                          <a:fillRect/>
                        </a:stretch>
                      </p166:blipFill>
                      <p166:spPr xmlns:p166="http://schemas.microsoft.com/office/powerpoint/2016/6/main">
                        <a:xfrm>
                          <a:off x="0" y="0"/>
                          <a:ext cx="3104584" cy="806703"/>
                        </a:xfrm>
                        <a:prstGeom prst="rect">
                          <a:avLst/>
                        </a:prstGeom>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99B2DC20-967A-454F-9DB4-5494515E29F5}"/>
                  </a:ext>
                </a:extLst>
              </p:cNvPr>
              <p:cNvPicPr>
                <a:picLocks noGrp="1" noRot="1" noChangeAspect="1" noMove="1" noResize="1" noEditPoints="1" noAdjustHandles="1" noChangeArrowheads="1" noChangeShapeType="1"/>
              </p:cNvPicPr>
              <p:nvPr/>
            </p:nvPicPr>
            <p:blipFill>
              <a:blip r:embed="rId18"/>
              <a:stretch>
                <a:fillRect/>
              </a:stretch>
            </p:blipFill>
            <p:spPr>
              <a:xfrm>
                <a:off x="5364974" y="1862685"/>
                <a:ext cx="3104584" cy="80670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2" name="Vista general de diapositiva 11">
                <a:extLst>
                  <a:ext uri="{FF2B5EF4-FFF2-40B4-BE49-F238E27FC236}">
                    <a16:creationId xmlns:a16="http://schemas.microsoft.com/office/drawing/2014/main" id="{D248246A-E989-FF45-9DA8-F2470CA4A00D}"/>
                  </a:ext>
                </a:extLst>
              </p:cNvPr>
              <p:cNvGraphicFramePr>
                <a:graphicFrameLocks noChangeAspect="1"/>
              </p:cNvGraphicFramePr>
              <p:nvPr>
                <p:extLst>
                  <p:ext uri="{D42A27DB-BD31-4B8C-83A1-F6EECF244321}">
                    <p14:modId xmlns:p14="http://schemas.microsoft.com/office/powerpoint/2010/main" val="1654520914"/>
                  </p:ext>
                </p:extLst>
              </p:nvPr>
            </p:nvGraphicFramePr>
            <p:xfrm>
              <a:off x="5691425" y="3152894"/>
              <a:ext cx="2550593" cy="693238"/>
            </p:xfrm>
            <a:graphic>
              <a:graphicData uri="http://schemas.microsoft.com/office/powerpoint/2016/slidezoom">
                <pslz:sldZm>
                  <pslz:sldZmObj sldId="309" cId="227567285">
                    <pslz:zmPr id="{E6D0708F-03B7-D84A-9238-1C8FE6B77A5A}" returnToParent="0" imageType="cover" transitionDur="1000">
                      <p166:blipFill xmlns:p166="http://schemas.microsoft.com/office/powerpoint/2016/6/main">
                        <a:blip r:embed="rId6"/>
                        <a:stretch>
                          <a:fillRect/>
                        </a:stretch>
                      </p166:blipFill>
                      <p166:spPr xmlns:p166="http://schemas.microsoft.com/office/powerpoint/2016/6/main">
                        <a:xfrm>
                          <a:off x="0" y="0"/>
                          <a:ext cx="2550593" cy="693238"/>
                        </a:xfrm>
                        <a:prstGeom prst="rect">
                          <a:avLst/>
                        </a:prstGeom>
                      </p166:spPr>
                    </pslz:zmPr>
                  </pslz:sldZmObj>
                </pslz:sldZm>
              </a:graphicData>
            </a:graphic>
          </p:graphicFrame>
        </mc:Choice>
        <mc:Fallback xmlns="">
          <p:pic>
            <p:nvPicPr>
              <p:cNvPr id="12" name="Vista general de diapositiva 11">
                <a:hlinkClick r:id="rId21" action="ppaction://hlinksldjump"/>
                <a:extLst>
                  <a:ext uri="{FF2B5EF4-FFF2-40B4-BE49-F238E27FC236}">
                    <a16:creationId xmlns:a16="http://schemas.microsoft.com/office/drawing/2014/main" id="{D248246A-E989-FF45-9DA8-F2470CA4A00D}"/>
                  </a:ext>
                </a:extLst>
              </p:cNvPr>
              <p:cNvPicPr>
                <a:picLocks noGrp="1" noRot="1" noChangeAspect="1" noMove="1" noResize="1" noEditPoints="1" noAdjustHandles="1" noChangeArrowheads="1" noChangeShapeType="1"/>
              </p:cNvPicPr>
              <p:nvPr/>
            </p:nvPicPr>
            <p:blipFill>
              <a:blip r:embed="rId13"/>
              <a:stretch>
                <a:fillRect/>
              </a:stretch>
            </p:blipFill>
            <p:spPr>
              <a:xfrm>
                <a:off x="5691425" y="3152894"/>
                <a:ext cx="2550593" cy="693238"/>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1B8B7015-CD41-7F4F-9D51-9DB39AA26EE2}"/>
                  </a:ext>
                </a:extLst>
              </p:cNvPr>
              <p:cNvGraphicFramePr>
                <a:graphicFrameLocks noChangeAspect="1"/>
              </p:cNvGraphicFramePr>
              <p:nvPr>
                <p:extLst>
                  <p:ext uri="{D42A27DB-BD31-4B8C-83A1-F6EECF244321}">
                    <p14:modId xmlns:p14="http://schemas.microsoft.com/office/powerpoint/2010/main" val="2904270684"/>
                  </p:ext>
                </p:extLst>
              </p:nvPr>
            </p:nvGraphicFramePr>
            <p:xfrm>
              <a:off x="6232472" y="3797506"/>
              <a:ext cx="1369588" cy="697715"/>
            </p:xfrm>
            <a:graphic>
              <a:graphicData uri="http://schemas.microsoft.com/office/powerpoint/2016/slidezoom">
                <pslz:sldZm>
                  <pslz:sldZmObj sldId="305" cId="3019812274">
                    <pslz:zmPr id="{1BC6AE37-68B9-FE40-83C1-06C7AD3D7577}" returnToParent="0" imageType="cover" transitionDur="1000">
                      <p166:blipFill xmlns:p166="http://schemas.microsoft.com/office/powerpoint/2016/6/main">
                        <a:blip r:embed="rId14"/>
                        <a:stretch>
                          <a:fillRect/>
                        </a:stretch>
                      </p166:blipFill>
                      <p166:spPr xmlns:p166="http://schemas.microsoft.com/office/powerpoint/2016/6/main">
                        <a:xfrm>
                          <a:off x="0" y="0"/>
                          <a:ext cx="1369588" cy="697715"/>
                        </a:xfrm>
                        <a:prstGeom prst="rect">
                          <a:avLst/>
                        </a:prstGeom>
                      </p166:spPr>
                    </pslz:zmPr>
                  </pslz:sldZmObj>
                </pslz:sldZm>
              </a:graphicData>
            </a:graphic>
          </p:graphicFrame>
        </mc:Choice>
        <mc:Fallback xmlns="">
          <p:pic>
            <p:nvPicPr>
              <p:cNvPr id="14" name="Vista general de diapositiva 13">
                <a:hlinkClick r:id="rId22" action="ppaction://hlinksldjump"/>
                <a:extLst>
                  <a:ext uri="{FF2B5EF4-FFF2-40B4-BE49-F238E27FC236}">
                    <a16:creationId xmlns:a16="http://schemas.microsoft.com/office/drawing/2014/main" id="{1B8B7015-CD41-7F4F-9D51-9DB39AA26EE2}"/>
                  </a:ext>
                </a:extLst>
              </p:cNvPr>
              <p:cNvPicPr>
                <a:picLocks noGrp="1" noRot="1" noChangeAspect="1" noMove="1" noResize="1" noEditPoints="1" noAdjustHandles="1" noChangeArrowheads="1" noChangeShapeType="1"/>
              </p:cNvPicPr>
              <p:nvPr/>
            </p:nvPicPr>
            <p:blipFill>
              <a:blip r:embed="rId16"/>
              <a:stretch>
                <a:fillRect/>
              </a:stretch>
            </p:blipFill>
            <p:spPr>
              <a:xfrm>
                <a:off x="6232472" y="3797506"/>
                <a:ext cx="1369588" cy="697715"/>
              </a:xfrm>
              <a:prstGeom prst="rect">
                <a:avLst/>
              </a:prstGeom>
            </p:spPr>
          </p:pic>
        </mc:Fallback>
      </mc:AlternateContent>
      <p:pic>
        <p:nvPicPr>
          <p:cNvPr id="20" name="Imagen 19">
            <a:hlinkClick r:id="" action="ppaction://hlinkshowjump?jump=nextslide"/>
            <a:extLst>
              <a:ext uri="{FF2B5EF4-FFF2-40B4-BE49-F238E27FC236}">
                <a16:creationId xmlns:a16="http://schemas.microsoft.com/office/drawing/2014/main" id="{9F8D822D-576B-4D49-8B51-2B6FB03FBF81}"/>
              </a:ext>
            </a:extLst>
          </p:cNvPr>
          <p:cNvPicPr>
            <a:picLocks noChangeAspect="1"/>
          </p:cNvPicPr>
          <p:nvPr/>
        </p:nvPicPr>
        <p:blipFill>
          <a:blip r:embed="rId23"/>
          <a:stretch>
            <a:fillRect/>
          </a:stretch>
        </p:blipFill>
        <p:spPr>
          <a:xfrm>
            <a:off x="7646083" y="3972829"/>
            <a:ext cx="823475" cy="595283"/>
          </a:xfrm>
          <a:prstGeom prst="rect">
            <a:avLst/>
          </a:prstGeom>
        </p:spPr>
      </p:pic>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00B3B3AF-C8CC-9740-898E-020DA05EC89C}"/>
                  </a:ext>
                </a:extLst>
              </p:cNvPr>
              <p:cNvGraphicFramePr>
                <a:graphicFrameLocks noChangeAspect="1"/>
              </p:cNvGraphicFramePr>
              <p:nvPr>
                <p:extLst>
                  <p:ext uri="{D42A27DB-BD31-4B8C-83A1-F6EECF244321}">
                    <p14:modId xmlns:p14="http://schemas.microsoft.com/office/powerpoint/2010/main" val="701470159"/>
                  </p:ext>
                </p:extLst>
              </p:nvPr>
            </p:nvGraphicFramePr>
            <p:xfrm>
              <a:off x="2456036" y="432919"/>
              <a:ext cx="4979574" cy="1150105"/>
            </p:xfrm>
            <a:graphic>
              <a:graphicData uri="http://schemas.microsoft.com/office/powerpoint/2016/slidezoom">
                <pslz:sldZm>
                  <pslz:sldZmObj sldId="287" cId="2550087902">
                    <pslz:zmPr id="{DC3482FE-6F7B-B048-AC5D-7A49A251E93C}" returnToParent="0" imageType="cover" transitionDur="1000">
                      <p166:blipFill xmlns:p166="http://schemas.microsoft.com/office/powerpoint/2016/6/main">
                        <a:blip r:embed="rId24"/>
                        <a:stretch>
                          <a:fillRect/>
                        </a:stretch>
                      </p166:blipFill>
                      <p166:spPr xmlns:p166="http://schemas.microsoft.com/office/powerpoint/2016/6/main">
                        <a:xfrm>
                          <a:off x="0" y="0"/>
                          <a:ext cx="4979574" cy="1150105"/>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00B3B3AF-C8CC-9740-898E-020DA05EC89C}"/>
                  </a:ext>
                </a:extLst>
              </p:cNvPr>
              <p:cNvPicPr>
                <a:picLocks noGrp="1" noRot="1" noChangeAspect="1" noMove="1" noResize="1" noEditPoints="1" noAdjustHandles="1" noChangeArrowheads="1" noChangeShapeType="1"/>
              </p:cNvPicPr>
              <p:nvPr/>
            </p:nvPicPr>
            <p:blipFill>
              <a:blip r:embed="rId25"/>
              <a:stretch>
                <a:fillRect/>
              </a:stretch>
            </p:blipFill>
            <p:spPr>
              <a:xfrm>
                <a:off x="2456036" y="432919"/>
                <a:ext cx="4979574" cy="1150105"/>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01D58314-6AC2-DB4A-AC89-1338867112E9}"/>
                  </a:ext>
                </a:extLst>
              </p:cNvPr>
              <p:cNvGraphicFramePr>
                <a:graphicFrameLocks noChangeAspect="1"/>
              </p:cNvGraphicFramePr>
              <p:nvPr>
                <p:extLst>
                  <p:ext uri="{D42A27DB-BD31-4B8C-83A1-F6EECF244321}">
                    <p14:modId xmlns:p14="http://schemas.microsoft.com/office/powerpoint/2010/main" val="1900687773"/>
                  </p:ext>
                </p:extLst>
              </p:nvPr>
            </p:nvGraphicFramePr>
            <p:xfrm>
              <a:off x="5415663" y="2466961"/>
              <a:ext cx="3102115" cy="680952"/>
            </p:xfrm>
            <a:graphic>
              <a:graphicData uri="http://schemas.microsoft.com/office/powerpoint/2016/slidezoom">
                <pslz:sldZm>
                  <pslz:sldZmObj sldId="365" cId="3177741810">
                    <pslz:zmPr id="{5B0BB1B7-D998-E541-86C3-F53BD6759191}" returnToParent="0" imageType="cover" transitionDur="1000">
                      <p166:blipFill xmlns:p166="http://schemas.microsoft.com/office/powerpoint/2016/6/main">
                        <a:blip r:embed="rId26"/>
                        <a:stretch>
                          <a:fillRect/>
                        </a:stretch>
                      </p166:blipFill>
                      <p166:spPr xmlns:p166="http://schemas.microsoft.com/office/powerpoint/2016/6/main">
                        <a:xfrm>
                          <a:off x="0" y="0"/>
                          <a:ext cx="3102115" cy="680952"/>
                        </a:xfrm>
                        <a:prstGeom prst="rect">
                          <a:avLst/>
                        </a:prstGeom>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01D58314-6AC2-DB4A-AC89-1338867112E9}"/>
                  </a:ext>
                </a:extLst>
              </p:cNvPr>
              <p:cNvPicPr>
                <a:picLocks noGrp="1" noRot="1" noChangeAspect="1" noMove="1" noResize="1" noEditPoints="1" noAdjustHandles="1" noChangeArrowheads="1" noChangeShapeType="1"/>
              </p:cNvPicPr>
              <p:nvPr/>
            </p:nvPicPr>
            <p:blipFill>
              <a:blip r:embed="rId27"/>
              <a:stretch>
                <a:fillRect/>
              </a:stretch>
            </p:blipFill>
            <p:spPr>
              <a:xfrm>
                <a:off x="5415663" y="2466961"/>
                <a:ext cx="3102115" cy="680952"/>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7AE27F8F-FEF8-0E48-9FFE-41167C71E23C}"/>
                  </a:ext>
                </a:extLst>
              </p:cNvPr>
              <p:cNvGraphicFramePr>
                <a:graphicFrameLocks noChangeAspect="1"/>
              </p:cNvGraphicFramePr>
              <p:nvPr>
                <p:extLst>
                  <p:ext uri="{D42A27DB-BD31-4B8C-83A1-F6EECF244321}">
                    <p14:modId xmlns:p14="http://schemas.microsoft.com/office/powerpoint/2010/main" val="1846117177"/>
                  </p:ext>
                </p:extLst>
              </p:nvPr>
            </p:nvGraphicFramePr>
            <p:xfrm>
              <a:off x="1633229" y="2480952"/>
              <a:ext cx="3102111" cy="680951"/>
            </p:xfrm>
            <a:graphic>
              <a:graphicData uri="http://schemas.microsoft.com/office/powerpoint/2016/slidezoom">
                <pslz:sldZm>
                  <pslz:sldZmObj sldId="363" cId="3041860994">
                    <pslz:zmPr id="{BB792518-1535-C347-9C79-E36B73DFBBED}" returnToParent="0" imageType="cover" transitionDur="1000">
                      <p166:blipFill xmlns:p166="http://schemas.microsoft.com/office/powerpoint/2016/6/main">
                        <a:blip r:embed="rId27"/>
                        <a:stretch>
                          <a:fillRect/>
                        </a:stretch>
                      </p166:blipFill>
                      <p166:spPr xmlns:p166="http://schemas.microsoft.com/office/powerpoint/2016/6/main">
                        <a:xfrm>
                          <a:off x="0" y="0"/>
                          <a:ext cx="3102111" cy="680951"/>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7AE27F8F-FEF8-0E48-9FFE-41167C71E23C}"/>
                  </a:ext>
                </a:extLst>
              </p:cNvPr>
              <p:cNvPicPr>
                <a:picLocks noGrp="1" noRot="1" noChangeAspect="1" noMove="1" noResize="1" noEditPoints="1" noAdjustHandles="1" noChangeArrowheads="1" noChangeShapeType="1"/>
              </p:cNvPicPr>
              <p:nvPr/>
            </p:nvPicPr>
            <p:blipFill>
              <a:blip r:embed="rId28"/>
              <a:stretch>
                <a:fillRect/>
              </a:stretch>
            </p:blipFill>
            <p:spPr>
              <a:xfrm>
                <a:off x="1633229" y="2480952"/>
                <a:ext cx="3102111" cy="680951"/>
              </a:xfrm>
              <a:prstGeom prst="rect">
                <a:avLst/>
              </a:prstGeom>
            </p:spPr>
          </p:pic>
        </mc:Fallback>
      </mc:AlternateContent>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1"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up)">
                                      <p:cBhvr>
                                        <p:cTn id="21" dur="500"/>
                                        <p:tgtEl>
                                          <p:spTgt spid="39"/>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par>
                                <p:cTn id="26" presetID="22" presetClass="entr" presetSubtype="1"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par>
                                <p:cTn id="33" presetID="22" presetClass="entr" presetSubtype="1"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up)">
                                      <p:cBhvr>
                                        <p:cTn id="35" dur="500"/>
                                        <p:tgtEl>
                                          <p:spTgt spid="41"/>
                                        </p:tgtEl>
                                      </p:cBhvr>
                                    </p:animEffect>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par>
                                <p:cTn id="40" presetID="22" presetClass="entr" presetSubtype="1"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up)">
                                      <p:cBhvr>
                                        <p:cTn id="46" dur="500"/>
                                        <p:tgtEl>
                                          <p:spTgt spid="43"/>
                                        </p:tgtEl>
                                      </p:cBhvr>
                                    </p:animEffect>
                                  </p:childTnLst>
                                </p:cTn>
                              </p:par>
                              <p:par>
                                <p:cTn id="47" presetID="22" presetClass="entr" presetSubtype="1"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up)">
                                      <p:cBhvr>
                                        <p:cTn id="49" dur="500"/>
                                        <p:tgtEl>
                                          <p:spTgt spid="45"/>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par>
                                <p:cTn id="54" presetID="22" presetClass="entr" presetSubtype="1"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up)">
                                      <p:cBhvr>
                                        <p:cTn id="56" dur="500"/>
                                        <p:tgtEl>
                                          <p:spTgt spid="14"/>
                                        </p:tgtEl>
                                      </p:cBhvr>
                                    </p:animEffect>
                                  </p:childTnLst>
                                </p:cTn>
                              </p:par>
                            </p:childTnLst>
                          </p:cTn>
                        </p:par>
                        <p:par>
                          <p:cTn id="57" fill="hold">
                            <p:stCondLst>
                              <p:cond delay="4000"/>
                            </p:stCondLst>
                            <p:childTnLst>
                              <p:par>
                                <p:cTn id="58" presetID="53" presetClass="entr" presetSubtype="528" fill="hold"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anim calcmode="lin" valueType="num">
                                      <p:cBhvr>
                                        <p:cTn id="63" dur="500" fill="hold"/>
                                        <p:tgtEl>
                                          <p:spTgt spid="20"/>
                                        </p:tgtEl>
                                        <p:attrNameLst>
                                          <p:attrName>ppt_x</p:attrName>
                                        </p:attrNameLst>
                                      </p:cBhvr>
                                      <p:tavLst>
                                        <p:tav tm="0">
                                          <p:val>
                                            <p:fltVal val="0.5"/>
                                          </p:val>
                                        </p:tav>
                                        <p:tav tm="100000">
                                          <p:val>
                                            <p:strVal val="#ppt_x"/>
                                          </p:val>
                                        </p:tav>
                                      </p:tavLst>
                                    </p:anim>
                                    <p:anim calcmode="lin" valueType="num">
                                      <p:cBhvr>
                                        <p:cTn id="64" dur="500" fill="hold"/>
                                        <p:tgtEl>
                                          <p:spTgt spid="2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5" name="Abrir llave 24">
            <a:extLst>
              <a:ext uri="{FF2B5EF4-FFF2-40B4-BE49-F238E27FC236}">
                <a16:creationId xmlns:a16="http://schemas.microsoft.com/office/drawing/2014/main" id="{393A9444-A68C-9A47-81DF-53A79E150EE5}"/>
              </a:ext>
            </a:extLst>
          </p:cNvPr>
          <p:cNvSpPr/>
          <p:nvPr/>
        </p:nvSpPr>
        <p:spPr>
          <a:xfrm rot="5400000">
            <a:off x="4843306" y="-277976"/>
            <a:ext cx="371789" cy="3776434"/>
          </a:xfrm>
          <a:prstGeom prst="leftBrace">
            <a:avLst/>
          </a:prstGeom>
          <a:ln w="28575">
            <a:solidFill>
              <a:schemeClr val="tx1">
                <a:lumMod val="75000"/>
                <a:lumOff val="25000"/>
              </a:schemeClr>
            </a:solidFill>
            <a:prstDash val="sysDash"/>
            <a:extLst>
              <a:ext uri="{C807C97D-BFC1-408E-A445-0C87EB9F89A2}">
                <ask:lineSketchStyleProps xmlns:ask="http://schemas.microsoft.com/office/drawing/2018/sketchyshapes" sd="1219033472">
                  <a:custGeom>
                    <a:avLst/>
                    <a:gdLst>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56561 h 3402312"/>
                      <a:gd name="connsiteX6" fmla="*/ 185895 w 371789"/>
                      <a:gd name="connsiteY6" fmla="*/ 577379 h 3402312"/>
                      <a:gd name="connsiteX7" fmla="*/ 185895 w 371789"/>
                      <a:gd name="connsiteY7" fmla="*/ 30981 h 3402312"/>
                      <a:gd name="connsiteX8" fmla="*/ 371790 w 371789"/>
                      <a:gd name="connsiteY8" fmla="*/ 0 h 3402312"/>
                      <a:gd name="connsiteX9" fmla="*/ 371789 w 371789"/>
                      <a:gd name="connsiteY9" fmla="*/ 3402312 h 3402312"/>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23777 h 3402312"/>
                      <a:gd name="connsiteX6" fmla="*/ 185895 w 371789"/>
                      <a:gd name="connsiteY6" fmla="*/ 593771 h 3402312"/>
                      <a:gd name="connsiteX7" fmla="*/ 185895 w 371789"/>
                      <a:gd name="connsiteY7" fmla="*/ 30981 h 3402312"/>
                      <a:gd name="connsiteX8" fmla="*/ 371790 w 371789"/>
                      <a:gd name="connsiteY8" fmla="*/ 0 h 34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789" h="3402312" stroke="0" extrusionOk="0">
                        <a:moveTo>
                          <a:pt x="371789" y="3402312"/>
                        </a:moveTo>
                        <a:cubicBezTo>
                          <a:pt x="266640" y="3400781"/>
                          <a:pt x="183440" y="3389362"/>
                          <a:pt x="185894" y="3371331"/>
                        </a:cubicBezTo>
                        <a:cubicBezTo>
                          <a:pt x="330321" y="2855338"/>
                          <a:pt x="66566" y="2282329"/>
                          <a:pt x="185895" y="1732137"/>
                        </a:cubicBezTo>
                        <a:cubicBezTo>
                          <a:pt x="176970" y="1723742"/>
                          <a:pt x="99287" y="1719839"/>
                          <a:pt x="0" y="1701156"/>
                        </a:cubicBezTo>
                        <a:cubicBezTo>
                          <a:pt x="100147" y="1699777"/>
                          <a:pt x="188101" y="1688339"/>
                          <a:pt x="185895" y="1670175"/>
                        </a:cubicBezTo>
                        <a:cubicBezTo>
                          <a:pt x="126327" y="1417268"/>
                          <a:pt x="243640" y="1322892"/>
                          <a:pt x="185895" y="1156561"/>
                        </a:cubicBezTo>
                        <a:cubicBezTo>
                          <a:pt x="128150" y="990230"/>
                          <a:pt x="249876" y="701225"/>
                          <a:pt x="185895" y="577379"/>
                        </a:cubicBezTo>
                        <a:cubicBezTo>
                          <a:pt x="121914" y="453533"/>
                          <a:pt x="234692" y="235880"/>
                          <a:pt x="185895" y="30981"/>
                        </a:cubicBezTo>
                        <a:cubicBezTo>
                          <a:pt x="182517" y="19459"/>
                          <a:pt x="254112" y="-17411"/>
                          <a:pt x="371790" y="0"/>
                        </a:cubicBezTo>
                        <a:cubicBezTo>
                          <a:pt x="380546" y="1194699"/>
                          <a:pt x="328474" y="2265731"/>
                          <a:pt x="371789" y="3402312"/>
                        </a:cubicBezTo>
                        <a:close/>
                      </a:path>
                      <a:path w="371789" h="3402312" fill="none" extrusionOk="0">
                        <a:moveTo>
                          <a:pt x="371789" y="3402312"/>
                        </a:moveTo>
                        <a:cubicBezTo>
                          <a:pt x="270657" y="3398102"/>
                          <a:pt x="187120" y="3392249"/>
                          <a:pt x="185894" y="3371331"/>
                        </a:cubicBezTo>
                        <a:cubicBezTo>
                          <a:pt x="263627" y="2748120"/>
                          <a:pt x="298932" y="2205647"/>
                          <a:pt x="185895" y="1732137"/>
                        </a:cubicBezTo>
                        <a:cubicBezTo>
                          <a:pt x="176128" y="1712528"/>
                          <a:pt x="110101" y="1691927"/>
                          <a:pt x="0" y="1701156"/>
                        </a:cubicBezTo>
                        <a:cubicBezTo>
                          <a:pt x="100453" y="1700300"/>
                          <a:pt x="184117" y="1682852"/>
                          <a:pt x="185895" y="1670175"/>
                        </a:cubicBezTo>
                        <a:cubicBezTo>
                          <a:pt x="122347" y="1489616"/>
                          <a:pt x="224770" y="1358871"/>
                          <a:pt x="185895" y="1123777"/>
                        </a:cubicBezTo>
                        <a:cubicBezTo>
                          <a:pt x="147020" y="888683"/>
                          <a:pt x="203125" y="816195"/>
                          <a:pt x="185895" y="593771"/>
                        </a:cubicBezTo>
                        <a:cubicBezTo>
                          <a:pt x="168665" y="371347"/>
                          <a:pt x="201596" y="290888"/>
                          <a:pt x="185895" y="30981"/>
                        </a:cubicBezTo>
                        <a:cubicBezTo>
                          <a:pt x="191522" y="18053"/>
                          <a:pt x="268840" y="6719"/>
                          <a:pt x="371790" y="0"/>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7" name="Conector recto de flecha 26">
            <a:extLst>
              <a:ext uri="{FF2B5EF4-FFF2-40B4-BE49-F238E27FC236}">
                <a16:creationId xmlns:a16="http://schemas.microsoft.com/office/drawing/2014/main" id="{BB5E8C48-55F0-AE47-BB57-F6A95D4F19A7}"/>
              </a:ext>
            </a:extLst>
          </p:cNvPr>
          <p:cNvCxnSpPr>
            <a:cxnSpLocks/>
          </p:cNvCxnSpPr>
          <p:nvPr/>
        </p:nvCxnSpPr>
        <p:spPr>
          <a:xfrm>
            <a:off x="3140983" y="234290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130BFC9E-77EF-E144-9F9F-A794A750B8C6}"/>
              </a:ext>
            </a:extLst>
          </p:cNvPr>
          <p:cNvCxnSpPr>
            <a:cxnSpLocks/>
          </p:cNvCxnSpPr>
          <p:nvPr/>
        </p:nvCxnSpPr>
        <p:spPr>
          <a:xfrm>
            <a:off x="6917417" y="2250342"/>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CCFFFB1-7D2B-144C-A360-F44CC94DC467}"/>
              </a:ext>
            </a:extLst>
          </p:cNvPr>
          <p:cNvCxnSpPr>
            <a:cxnSpLocks/>
          </p:cNvCxnSpPr>
          <p:nvPr/>
        </p:nvCxnSpPr>
        <p:spPr>
          <a:xfrm>
            <a:off x="3140983"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684E17DB-B015-6B46-AE13-1BDEC28B0D67}"/>
              </a:ext>
            </a:extLst>
          </p:cNvPr>
          <p:cNvCxnSpPr>
            <a:cxnSpLocks/>
          </p:cNvCxnSpPr>
          <p:nvPr/>
        </p:nvCxnSpPr>
        <p:spPr>
          <a:xfrm>
            <a:off x="6917417"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68FEE4C0-3B99-9C40-81C2-FA2EDEDB0847}"/>
              </a:ext>
            </a:extLst>
          </p:cNvPr>
          <p:cNvCxnSpPr>
            <a:cxnSpLocks/>
          </p:cNvCxnSpPr>
          <p:nvPr/>
        </p:nvCxnSpPr>
        <p:spPr>
          <a:xfrm>
            <a:off x="3140832"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E4286BF2-9E76-E043-B2AA-715352535688}"/>
              </a:ext>
            </a:extLst>
          </p:cNvPr>
          <p:cNvCxnSpPr>
            <a:cxnSpLocks/>
          </p:cNvCxnSpPr>
          <p:nvPr/>
        </p:nvCxnSpPr>
        <p:spPr>
          <a:xfrm>
            <a:off x="6917266"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20" name="Imagen 19">
            <a:hlinkClick r:id="" action="ppaction://hlinkshowjump?jump=nextslide"/>
            <a:extLst>
              <a:ext uri="{FF2B5EF4-FFF2-40B4-BE49-F238E27FC236}">
                <a16:creationId xmlns:a16="http://schemas.microsoft.com/office/drawing/2014/main" id="{B8A71854-3816-C34B-8664-CDFDC3473884}"/>
              </a:ext>
            </a:extLst>
          </p:cNvPr>
          <p:cNvPicPr>
            <a:picLocks noChangeAspect="1"/>
          </p:cNvPicPr>
          <p:nvPr/>
        </p:nvPicPr>
        <p:blipFill>
          <a:blip r:embed="rId3"/>
          <a:stretch>
            <a:fillRect/>
          </a:stretch>
        </p:blipFill>
        <p:spPr>
          <a:xfrm>
            <a:off x="7636656" y="4003794"/>
            <a:ext cx="823475" cy="595283"/>
          </a:xfrm>
          <a:prstGeom prst="rect">
            <a:avLst/>
          </a:prstGeom>
        </p:spPr>
      </p:pic>
      <mc:AlternateContent xmlns:mc="http://schemas.openxmlformats.org/markup-compatibility/2006" xmlns:pslz="http://schemas.microsoft.com/office/powerpoint/2016/slidezoom">
        <mc:Choice Requires="pslz">
          <p:graphicFrame>
            <p:nvGraphicFramePr>
              <p:cNvPr id="22" name="Vista general de diapositiva 21">
                <a:extLst>
                  <a:ext uri="{FF2B5EF4-FFF2-40B4-BE49-F238E27FC236}">
                    <a16:creationId xmlns:a16="http://schemas.microsoft.com/office/drawing/2014/main" id="{C3B7884C-61FE-BF4E-B1A1-0EBB477F330A}"/>
                  </a:ext>
                </a:extLst>
              </p:cNvPr>
              <p:cNvGraphicFramePr>
                <a:graphicFrameLocks noChangeAspect="1"/>
              </p:cNvGraphicFramePr>
              <p:nvPr>
                <p:extLst>
                  <p:ext uri="{D42A27DB-BD31-4B8C-83A1-F6EECF244321}">
                    <p14:modId xmlns:p14="http://schemas.microsoft.com/office/powerpoint/2010/main" val="629392623"/>
                  </p:ext>
                </p:extLst>
              </p:nvPr>
            </p:nvGraphicFramePr>
            <p:xfrm>
              <a:off x="2456036" y="432919"/>
              <a:ext cx="4979574" cy="1150105"/>
            </p:xfrm>
            <a:graphic>
              <a:graphicData uri="http://schemas.microsoft.com/office/powerpoint/2016/slidezoom">
                <pslz:sldZm>
                  <pslz:sldZmObj sldId="287" cId="2550087902">
                    <pslz:zmPr id="{DC3482FE-6F7B-B048-AC5D-7A49A251E93C}" returnToParent="0" imageType="cover" transitionDur="1000">
                      <p166:blipFill xmlns:p166="http://schemas.microsoft.com/office/powerpoint/2016/6/main">
                        <a:blip r:embed="rId4"/>
                        <a:stretch>
                          <a:fillRect/>
                        </a:stretch>
                      </p166:blipFill>
                      <p166:spPr xmlns:p166="http://schemas.microsoft.com/office/powerpoint/2016/6/main">
                        <a:xfrm>
                          <a:off x="0" y="0"/>
                          <a:ext cx="4979574" cy="1150105"/>
                        </a:xfrm>
                        <a:prstGeom prst="rect">
                          <a:avLst/>
                        </a:prstGeom>
                      </p166:spPr>
                    </pslz:zmPr>
                  </pslz:sldZmObj>
                </pslz:sldZm>
              </a:graphicData>
            </a:graphic>
          </p:graphicFrame>
        </mc:Choice>
        <mc:Fallback xmlns="">
          <p:pic>
            <p:nvPicPr>
              <p:cNvPr id="22" name="Vista general de diapositiva 21">
                <a:extLst>
                  <a:ext uri="{FF2B5EF4-FFF2-40B4-BE49-F238E27FC236}">
                    <a16:creationId xmlns:a16="http://schemas.microsoft.com/office/drawing/2014/main" id="{C3B7884C-61FE-BF4E-B1A1-0EBB477F330A}"/>
                  </a:ext>
                </a:extLst>
              </p:cNvPr>
              <p:cNvPicPr>
                <a:picLocks noGrp="1" noRot="1" noChangeAspect="1" noMove="1" noResize="1" noEditPoints="1" noAdjustHandles="1" noChangeArrowheads="1" noChangeShapeType="1"/>
              </p:cNvPicPr>
              <p:nvPr/>
            </p:nvPicPr>
            <p:blipFill>
              <a:blip r:embed="rId11"/>
              <a:stretch>
                <a:fillRect/>
              </a:stretch>
            </p:blipFill>
            <p:spPr>
              <a:xfrm>
                <a:off x="2456036" y="432919"/>
                <a:ext cx="4979574" cy="1150105"/>
              </a:xfrm>
              <a:prstGeom prst="rect">
                <a:avLst/>
              </a:prstGeom>
            </p:spPr>
          </p:pic>
        </mc:Fallback>
      </mc:AlternateContent>
      <p:pic>
        <p:nvPicPr>
          <p:cNvPr id="17" name="Imagen 16">
            <a:hlinkClick r:id="" action="ppaction://hlinkshowjump?jump=previousslide"/>
            <a:extLst>
              <a:ext uri="{FF2B5EF4-FFF2-40B4-BE49-F238E27FC236}">
                <a16:creationId xmlns:a16="http://schemas.microsoft.com/office/drawing/2014/main" id="{AEF38937-4EF0-F14F-BC34-2EE9EE83A585}"/>
              </a:ext>
            </a:extLst>
          </p:cNvPr>
          <p:cNvPicPr>
            <a:picLocks noChangeAspect="1"/>
          </p:cNvPicPr>
          <p:nvPr/>
        </p:nvPicPr>
        <p:blipFill>
          <a:blip r:embed="rId12"/>
          <a:stretch>
            <a:fillRect/>
          </a:stretch>
        </p:blipFill>
        <p:spPr>
          <a:xfrm>
            <a:off x="1372397" y="3980450"/>
            <a:ext cx="854336" cy="563085"/>
          </a:xfrm>
          <a:prstGeom prst="rect">
            <a:avLst/>
          </a:prstGeom>
        </p:spPr>
      </p:pic>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91C2CDF9-F02B-3E41-8469-5AAA56DBDAEA}"/>
                  </a:ext>
                </a:extLst>
              </p:cNvPr>
              <p:cNvGraphicFramePr>
                <a:graphicFrameLocks noChangeAspect="1"/>
              </p:cNvGraphicFramePr>
              <p:nvPr>
                <p:extLst>
                  <p:ext uri="{D42A27DB-BD31-4B8C-83A1-F6EECF244321}">
                    <p14:modId xmlns:p14="http://schemas.microsoft.com/office/powerpoint/2010/main" val="651579018"/>
                  </p:ext>
                </p:extLst>
              </p:nvPr>
            </p:nvGraphicFramePr>
            <p:xfrm>
              <a:off x="1592181" y="1825018"/>
              <a:ext cx="3097298" cy="780236"/>
            </p:xfrm>
            <a:graphic>
              <a:graphicData uri="http://schemas.microsoft.com/office/powerpoint/2016/slidezoom">
                <pslz:sldZm>
                  <pslz:sldZmObj sldId="330" cId="3080922563">
                    <pslz:zmPr id="{4B919497-0223-4149-8353-FE93F6C6C3AC}" returnToParent="0" imageType="cover" transitionDur="1000">
                      <p166:blipFill xmlns:p166="http://schemas.microsoft.com/office/powerpoint/2016/6/main">
                        <a:blip r:embed="rId13"/>
                        <a:stretch>
                          <a:fillRect/>
                        </a:stretch>
                      </p166:blipFill>
                      <p166:spPr xmlns:p166="http://schemas.microsoft.com/office/powerpoint/2016/6/main">
                        <a:xfrm>
                          <a:off x="0" y="0"/>
                          <a:ext cx="3097298" cy="780236"/>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91C2CDF9-F02B-3E41-8469-5AAA56DBDAEA}"/>
                  </a:ext>
                </a:extLst>
              </p:cNvPr>
              <p:cNvPicPr>
                <a:picLocks noGrp="1" noRot="1" noChangeAspect="1" noMove="1" noResize="1" noEditPoints="1" noAdjustHandles="1" noChangeArrowheads="1" noChangeShapeType="1"/>
              </p:cNvPicPr>
              <p:nvPr/>
            </p:nvPicPr>
            <p:blipFill>
              <a:blip r:embed="rId14"/>
              <a:stretch>
                <a:fillRect/>
              </a:stretch>
            </p:blipFill>
            <p:spPr>
              <a:xfrm>
                <a:off x="1592181" y="1825018"/>
                <a:ext cx="3097298" cy="78023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5F41D176-C5D4-8F45-B184-FB1F6330FA64}"/>
                  </a:ext>
                </a:extLst>
              </p:cNvPr>
              <p:cNvGraphicFramePr>
                <a:graphicFrameLocks noChangeAspect="1"/>
              </p:cNvGraphicFramePr>
              <p:nvPr>
                <p:extLst>
                  <p:ext uri="{D42A27DB-BD31-4B8C-83A1-F6EECF244321}">
                    <p14:modId xmlns:p14="http://schemas.microsoft.com/office/powerpoint/2010/main" val="3799033637"/>
                  </p:ext>
                </p:extLst>
              </p:nvPr>
            </p:nvGraphicFramePr>
            <p:xfrm>
              <a:off x="5314079" y="1833425"/>
              <a:ext cx="3206373" cy="763422"/>
            </p:xfrm>
            <a:graphic>
              <a:graphicData uri="http://schemas.microsoft.com/office/powerpoint/2016/slidezoom">
                <pslz:sldZm>
                  <pslz:sldZmObj sldId="331" cId="3870555074">
                    <pslz:zmPr id="{4526E19A-F237-4F46-87F2-E368769086F1}" returnToParent="0" imageType="cover" transitionDur="1000">
                      <p166:blipFill xmlns:p166="http://schemas.microsoft.com/office/powerpoint/2016/6/main">
                        <a:blip r:embed="rId15"/>
                        <a:stretch>
                          <a:fillRect/>
                        </a:stretch>
                      </p166:blipFill>
                      <p166:spPr xmlns:p166="http://schemas.microsoft.com/office/powerpoint/2016/6/main">
                        <a:xfrm>
                          <a:off x="0" y="0"/>
                          <a:ext cx="3206373" cy="763422"/>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5F41D176-C5D4-8F45-B184-FB1F6330FA64}"/>
                  </a:ext>
                </a:extLst>
              </p:cNvPr>
              <p:cNvPicPr>
                <a:picLocks noGrp="1" noRot="1" noChangeAspect="1" noMove="1" noResize="1" noEditPoints="1" noAdjustHandles="1" noChangeArrowheads="1" noChangeShapeType="1"/>
              </p:cNvPicPr>
              <p:nvPr/>
            </p:nvPicPr>
            <p:blipFill>
              <a:blip r:embed="rId16"/>
              <a:stretch>
                <a:fillRect/>
              </a:stretch>
            </p:blipFill>
            <p:spPr>
              <a:xfrm>
                <a:off x="5314079" y="1833425"/>
                <a:ext cx="3206373" cy="763422"/>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E9FD8453-B70A-9147-9F7D-89B9CE082733}"/>
                  </a:ext>
                </a:extLst>
              </p:cNvPr>
              <p:cNvGraphicFramePr>
                <a:graphicFrameLocks noChangeAspect="1"/>
              </p:cNvGraphicFramePr>
              <p:nvPr>
                <p:extLst>
                  <p:ext uri="{D42A27DB-BD31-4B8C-83A1-F6EECF244321}">
                    <p14:modId xmlns:p14="http://schemas.microsoft.com/office/powerpoint/2010/main" val="3708521527"/>
                  </p:ext>
                </p:extLst>
              </p:nvPr>
            </p:nvGraphicFramePr>
            <p:xfrm>
              <a:off x="1498272" y="2493641"/>
              <a:ext cx="3285116" cy="721123"/>
            </p:xfrm>
            <a:graphic>
              <a:graphicData uri="http://schemas.microsoft.com/office/powerpoint/2016/slidezoom">
                <pslz:sldZm>
                  <pslz:sldZmObj sldId="366" cId="2578033846">
                    <pslz:zmPr id="{81EE5B62-6D2E-374E-8758-EAECE0D097A7}" returnToParent="0" imageType="cover" transitionDur="1000">
                      <p166:blipFill xmlns:p166="http://schemas.microsoft.com/office/powerpoint/2016/6/main">
                        <a:blip r:embed="rId17"/>
                        <a:stretch>
                          <a:fillRect/>
                        </a:stretch>
                      </p166:blipFill>
                      <p166:spPr xmlns:p166="http://schemas.microsoft.com/office/powerpoint/2016/6/main">
                        <a:xfrm>
                          <a:off x="0" y="0"/>
                          <a:ext cx="3285116" cy="721123"/>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E9FD8453-B70A-9147-9F7D-89B9CE082733}"/>
                  </a:ext>
                </a:extLst>
              </p:cNvPr>
              <p:cNvPicPr>
                <a:picLocks noGrp="1" noRot="1" noChangeAspect="1" noMove="1" noResize="1" noEditPoints="1" noAdjustHandles="1" noChangeArrowheads="1" noChangeShapeType="1"/>
              </p:cNvPicPr>
              <p:nvPr/>
            </p:nvPicPr>
            <p:blipFill>
              <a:blip r:embed="rId18"/>
              <a:stretch>
                <a:fillRect/>
              </a:stretch>
            </p:blipFill>
            <p:spPr>
              <a:xfrm>
                <a:off x="1498272" y="2493641"/>
                <a:ext cx="3285116" cy="7211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3" name="Vista general de diapositiva 12">
                <a:extLst>
                  <a:ext uri="{FF2B5EF4-FFF2-40B4-BE49-F238E27FC236}">
                    <a16:creationId xmlns:a16="http://schemas.microsoft.com/office/drawing/2014/main" id="{B7F1F9CD-1F4F-854A-8D54-F8674A9A9960}"/>
                  </a:ext>
                </a:extLst>
              </p:cNvPr>
              <p:cNvGraphicFramePr>
                <a:graphicFrameLocks noChangeAspect="1"/>
              </p:cNvGraphicFramePr>
              <p:nvPr>
                <p:extLst>
                  <p:ext uri="{D42A27DB-BD31-4B8C-83A1-F6EECF244321}">
                    <p14:modId xmlns:p14="http://schemas.microsoft.com/office/powerpoint/2010/main" val="1999466047"/>
                  </p:ext>
                </p:extLst>
              </p:nvPr>
            </p:nvGraphicFramePr>
            <p:xfrm>
              <a:off x="1906958" y="3145740"/>
              <a:ext cx="2467743" cy="670720"/>
            </p:xfrm>
            <a:graphic>
              <a:graphicData uri="http://schemas.microsoft.com/office/powerpoint/2016/slidezoom">
                <pslz:sldZm>
                  <pslz:sldZmObj sldId="338" cId="3969901890">
                    <pslz:zmPr id="{1E6609A0-517A-6F41-9EC2-4429462AD8D7}" returnToParent="0" imageType="cover" transitionDur="1000">
                      <p166:blipFill xmlns:p166="http://schemas.microsoft.com/office/powerpoint/2016/6/main">
                        <a:blip r:embed="rId18"/>
                        <a:stretch>
                          <a:fillRect/>
                        </a:stretch>
                      </p166:blipFill>
                      <p166:spPr xmlns:p166="http://schemas.microsoft.com/office/powerpoint/2016/6/main">
                        <a:xfrm>
                          <a:off x="0" y="0"/>
                          <a:ext cx="2467743" cy="670720"/>
                        </a:xfrm>
                        <a:prstGeom prst="rect">
                          <a:avLst/>
                        </a:prstGeom>
                      </p166:spPr>
                    </pslz:zmPr>
                  </pslz:sldZmObj>
                </pslz:sldZm>
              </a:graphicData>
            </a:graphic>
          </p:graphicFrame>
        </mc:Choice>
        <mc:Fallback xmlns="">
          <p:pic>
            <p:nvPicPr>
              <p:cNvPr id="13" name="Vista general de diapositiva 12">
                <a:extLst>
                  <a:ext uri="{FF2B5EF4-FFF2-40B4-BE49-F238E27FC236}">
                    <a16:creationId xmlns:a16="http://schemas.microsoft.com/office/drawing/2014/main" id="{B7F1F9CD-1F4F-854A-8D54-F8674A9A9960}"/>
                  </a:ext>
                </a:extLst>
              </p:cNvPr>
              <p:cNvPicPr>
                <a:picLocks noGrp="1" noRot="1" noChangeAspect="1" noMove="1" noResize="1" noEditPoints="1" noAdjustHandles="1" noChangeArrowheads="1" noChangeShapeType="1"/>
              </p:cNvPicPr>
              <p:nvPr/>
            </p:nvPicPr>
            <p:blipFill>
              <a:blip r:embed="rId19"/>
              <a:stretch>
                <a:fillRect/>
              </a:stretch>
            </p:blipFill>
            <p:spPr>
              <a:xfrm>
                <a:off x="1906958" y="3145740"/>
                <a:ext cx="2467743" cy="670720"/>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26673AFE-8AD5-6445-9F04-20F8C2B3E4BF}"/>
                  </a:ext>
                </a:extLst>
              </p:cNvPr>
              <p:cNvGraphicFramePr>
                <a:graphicFrameLocks noChangeAspect="1"/>
              </p:cNvGraphicFramePr>
              <p:nvPr>
                <p:extLst>
                  <p:ext uri="{D42A27DB-BD31-4B8C-83A1-F6EECF244321}">
                    <p14:modId xmlns:p14="http://schemas.microsoft.com/office/powerpoint/2010/main" val="3418395088"/>
                  </p:ext>
                </p:extLst>
              </p:nvPr>
            </p:nvGraphicFramePr>
            <p:xfrm>
              <a:off x="2456036" y="3820039"/>
              <a:ext cx="1369586" cy="697714"/>
            </p:xfrm>
            <a:graphic>
              <a:graphicData uri="http://schemas.microsoft.com/office/powerpoint/2016/slidezoom">
                <pslz:sldZm>
                  <pslz:sldZmObj sldId="342" cId="2601616181">
                    <pslz:zmPr id="{EF4C2049-F8E3-884B-9335-2C925B7F335C}" returnToParent="0" imageType="cover" transitionDur="1000">
                      <p166:blipFill xmlns:p166="http://schemas.microsoft.com/office/powerpoint/2016/6/main">
                        <a:blip r:embed="rId20"/>
                        <a:stretch>
                          <a:fillRect/>
                        </a:stretch>
                      </p166:blipFill>
                      <p166:spPr xmlns:p166="http://schemas.microsoft.com/office/powerpoint/2016/6/main">
                        <a:xfrm>
                          <a:off x="0" y="0"/>
                          <a:ext cx="1369586" cy="697714"/>
                        </a:xfrm>
                        <a:prstGeom prst="rect">
                          <a:avLst/>
                        </a:prstGeom>
                      </p166:spPr>
                    </pslz:zmPr>
                  </pslz:sldZmObj>
                </pslz:sldZm>
              </a:graphicData>
            </a:graphic>
          </p:graphicFrame>
        </mc:Choice>
        <mc:Fallback xmlns="">
          <p:pic>
            <p:nvPicPr>
              <p:cNvPr id="18" name="Vista general de diapositiva 17">
                <a:extLst>
                  <a:ext uri="{FF2B5EF4-FFF2-40B4-BE49-F238E27FC236}">
                    <a16:creationId xmlns:a16="http://schemas.microsoft.com/office/drawing/2014/main" id="{26673AFE-8AD5-6445-9F04-20F8C2B3E4BF}"/>
                  </a:ext>
                </a:extLst>
              </p:cNvPr>
              <p:cNvPicPr>
                <a:picLocks noGrp="1" noRot="1" noChangeAspect="1" noMove="1" noResize="1" noEditPoints="1" noAdjustHandles="1" noChangeArrowheads="1" noChangeShapeType="1"/>
              </p:cNvPicPr>
              <p:nvPr/>
            </p:nvPicPr>
            <p:blipFill>
              <a:blip r:embed="rId21"/>
              <a:stretch>
                <a:fillRect/>
              </a:stretch>
            </p:blipFill>
            <p:spPr>
              <a:xfrm>
                <a:off x="2456036" y="3820039"/>
                <a:ext cx="1369586" cy="697714"/>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04E56BC8-639E-7544-A68D-6793C1BC7529}"/>
                  </a:ext>
                </a:extLst>
              </p:cNvPr>
              <p:cNvGraphicFramePr>
                <a:graphicFrameLocks noChangeAspect="1"/>
              </p:cNvGraphicFramePr>
              <p:nvPr>
                <p:extLst>
                  <p:ext uri="{D42A27DB-BD31-4B8C-83A1-F6EECF244321}">
                    <p14:modId xmlns:p14="http://schemas.microsoft.com/office/powerpoint/2010/main" val="3450497877"/>
                  </p:ext>
                </p:extLst>
              </p:nvPr>
            </p:nvGraphicFramePr>
            <p:xfrm>
              <a:off x="5274719" y="2411147"/>
              <a:ext cx="3285091" cy="721118"/>
            </p:xfrm>
            <a:graphic>
              <a:graphicData uri="http://schemas.microsoft.com/office/powerpoint/2016/slidezoom">
                <pslz:sldZm>
                  <pslz:sldZmObj sldId="336" cId="4221578964">
                    <pslz:zmPr id="{70E027F0-9E0C-F94C-AE27-2CCAAEB10559}" returnToParent="0" imageType="cover" transitionDur="1000">
                      <p166:blipFill xmlns:p166="http://schemas.microsoft.com/office/powerpoint/2016/6/main">
                        <a:blip r:embed="rId17"/>
                        <a:stretch>
                          <a:fillRect/>
                        </a:stretch>
                      </p166:blipFill>
                      <p166:spPr xmlns:p166="http://schemas.microsoft.com/office/powerpoint/2016/6/main">
                        <a:xfrm>
                          <a:off x="0" y="0"/>
                          <a:ext cx="3285091" cy="721118"/>
                        </a:xfrm>
                        <a:prstGeom prst="rect">
                          <a:avLst/>
                        </a:prstGeom>
                      </p166:spPr>
                    </pslz:zmPr>
                  </pslz:sldZmObj>
                </pslz:sldZm>
              </a:graphicData>
            </a:graphic>
          </p:graphicFrame>
        </mc:Choice>
        <mc:Fallback xmlns="">
          <p:pic>
            <p:nvPicPr>
              <p:cNvPr id="21" name="Vista general de diapositiva 20">
                <a:extLst>
                  <a:ext uri="{FF2B5EF4-FFF2-40B4-BE49-F238E27FC236}">
                    <a16:creationId xmlns:a16="http://schemas.microsoft.com/office/drawing/2014/main" id="{04E56BC8-639E-7544-A68D-6793C1BC7529}"/>
                  </a:ext>
                </a:extLst>
              </p:cNvPr>
              <p:cNvPicPr>
                <a:picLocks noGrp="1" noRot="1" noChangeAspect="1" noMove="1" noResize="1" noEditPoints="1" noAdjustHandles="1" noChangeArrowheads="1" noChangeShapeType="1"/>
              </p:cNvPicPr>
              <p:nvPr/>
            </p:nvPicPr>
            <p:blipFill>
              <a:blip r:embed="rId18"/>
              <a:stretch>
                <a:fillRect/>
              </a:stretch>
            </p:blipFill>
            <p:spPr>
              <a:xfrm>
                <a:off x="5274719" y="2411147"/>
                <a:ext cx="3285091" cy="721118"/>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4" name="Vista general de diapositiva 23">
                <a:extLst>
                  <a:ext uri="{FF2B5EF4-FFF2-40B4-BE49-F238E27FC236}">
                    <a16:creationId xmlns:a16="http://schemas.microsoft.com/office/drawing/2014/main" id="{9931F8B7-FFC2-994A-B882-C1348EA6EF17}"/>
                  </a:ext>
                </a:extLst>
              </p:cNvPr>
              <p:cNvGraphicFramePr>
                <a:graphicFrameLocks noChangeAspect="1"/>
              </p:cNvGraphicFramePr>
              <p:nvPr>
                <p:extLst>
                  <p:ext uri="{D42A27DB-BD31-4B8C-83A1-F6EECF244321}">
                    <p14:modId xmlns:p14="http://schemas.microsoft.com/office/powerpoint/2010/main" val="1992838746"/>
                  </p:ext>
                </p:extLst>
              </p:nvPr>
            </p:nvGraphicFramePr>
            <p:xfrm>
              <a:off x="5774264" y="3195137"/>
              <a:ext cx="2286000" cy="621323"/>
            </p:xfrm>
            <a:graphic>
              <a:graphicData uri="http://schemas.microsoft.com/office/powerpoint/2016/slidezoom">
                <pslz:sldZm>
                  <pslz:sldZmObj sldId="350" cId="2785920360">
                    <pslz:zmPr id="{60E5ED3D-D8E8-4E4D-8332-4DF0CB13C80F}" returnToParent="0" imageType="cover" transitionDur="1000">
                      <p166:blipFill xmlns:p166="http://schemas.microsoft.com/office/powerpoint/2016/6/main">
                        <a:blip r:embed="rId17"/>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24" name="Vista general de diapositiva 23">
                <a:extLst>
                  <a:ext uri="{FF2B5EF4-FFF2-40B4-BE49-F238E27FC236}">
                    <a16:creationId xmlns:a16="http://schemas.microsoft.com/office/drawing/2014/main" id="{9931F8B7-FFC2-994A-B882-C1348EA6EF17}"/>
                  </a:ext>
                </a:extLst>
              </p:cNvPr>
              <p:cNvPicPr>
                <a:picLocks noGrp="1" noRot="1" noChangeAspect="1" noMove="1" noResize="1" noEditPoints="1" noAdjustHandles="1" noChangeArrowheads="1" noChangeShapeType="1"/>
              </p:cNvPicPr>
              <p:nvPr/>
            </p:nvPicPr>
            <p:blipFill>
              <a:blip r:embed="rId19"/>
              <a:stretch>
                <a:fillRect/>
              </a:stretch>
            </p:blipFill>
            <p:spPr>
              <a:xfrm>
                <a:off x="5774264" y="3195137"/>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8" name="Vista general de diapositiva 27">
                <a:extLst>
                  <a:ext uri="{FF2B5EF4-FFF2-40B4-BE49-F238E27FC236}">
                    <a16:creationId xmlns:a16="http://schemas.microsoft.com/office/drawing/2014/main" id="{F3FF2AD9-3BB1-B24A-880A-FC29CAA63344}"/>
                  </a:ext>
                </a:extLst>
              </p:cNvPr>
              <p:cNvGraphicFramePr>
                <a:graphicFrameLocks noChangeAspect="1"/>
              </p:cNvGraphicFramePr>
              <p:nvPr>
                <p:extLst>
                  <p:ext uri="{D42A27DB-BD31-4B8C-83A1-F6EECF244321}">
                    <p14:modId xmlns:p14="http://schemas.microsoft.com/office/powerpoint/2010/main" val="1237134104"/>
                  </p:ext>
                </p:extLst>
              </p:nvPr>
            </p:nvGraphicFramePr>
            <p:xfrm>
              <a:off x="6232473" y="3836087"/>
              <a:ext cx="1369586" cy="697713"/>
            </p:xfrm>
            <a:graphic>
              <a:graphicData uri="http://schemas.microsoft.com/office/powerpoint/2016/slidezoom">
                <pslz:sldZm>
                  <pslz:sldZmObj sldId="343" cId="2062657071">
                    <pslz:zmPr id="{707E3B0C-F91F-7F4C-8F06-6A2F588A238D}" returnToParent="0" imageType="cover" transitionDur="1000">
                      <p166:blipFill xmlns:p166="http://schemas.microsoft.com/office/powerpoint/2016/6/main">
                        <a:blip r:embed="rId20"/>
                        <a:stretch>
                          <a:fillRect/>
                        </a:stretch>
                      </p166:blipFill>
                      <p166:spPr xmlns:p166="http://schemas.microsoft.com/office/powerpoint/2016/6/main">
                        <a:xfrm>
                          <a:off x="0" y="0"/>
                          <a:ext cx="1369586" cy="697713"/>
                        </a:xfrm>
                        <a:prstGeom prst="rect">
                          <a:avLst/>
                        </a:prstGeom>
                      </p166:spPr>
                    </pslz:zmPr>
                  </pslz:sldZmObj>
                </pslz:sldZm>
              </a:graphicData>
            </a:graphic>
          </p:graphicFrame>
        </mc:Choice>
        <mc:Fallback xmlns="">
          <p:pic>
            <p:nvPicPr>
              <p:cNvPr id="28" name="Vista general de diapositiva 27">
                <a:extLst>
                  <a:ext uri="{FF2B5EF4-FFF2-40B4-BE49-F238E27FC236}">
                    <a16:creationId xmlns:a16="http://schemas.microsoft.com/office/drawing/2014/main" id="{F3FF2AD9-3BB1-B24A-880A-FC29CAA63344}"/>
                  </a:ext>
                </a:extLst>
              </p:cNvPr>
              <p:cNvPicPr>
                <a:picLocks noGrp="1" noRot="1" noChangeAspect="1" noMove="1" noResize="1" noEditPoints="1" noAdjustHandles="1" noChangeArrowheads="1" noChangeShapeType="1"/>
              </p:cNvPicPr>
              <p:nvPr/>
            </p:nvPicPr>
            <p:blipFill>
              <a:blip r:embed="rId21"/>
              <a:stretch>
                <a:fillRect/>
              </a:stretch>
            </p:blipFill>
            <p:spPr>
              <a:xfrm>
                <a:off x="6232473" y="3836087"/>
                <a:ext cx="1369586" cy="697713"/>
              </a:xfrm>
              <a:prstGeom prst="rect">
                <a:avLst/>
              </a:prstGeom>
            </p:spPr>
          </p:pic>
        </mc:Fallback>
      </mc:AlternateContent>
    </p:spTree>
    <p:extLst>
      <p:ext uri="{BB962C8B-B14F-4D97-AF65-F5344CB8AC3E}">
        <p14:creationId xmlns:p14="http://schemas.microsoft.com/office/powerpoint/2010/main" val="3261047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anim calcmode="lin" valueType="num">
                                      <p:cBhvr>
                                        <p:cTn id="17" dur="500" fill="hold"/>
                                        <p:tgtEl>
                                          <p:spTgt spid="20"/>
                                        </p:tgtEl>
                                        <p:attrNameLst>
                                          <p:attrName>ppt_x</p:attrName>
                                        </p:attrNameLst>
                                      </p:cBhvr>
                                      <p:tavLst>
                                        <p:tav tm="0">
                                          <p:val>
                                            <p:fltVal val="0.5"/>
                                          </p:val>
                                        </p:tav>
                                        <p:tav tm="100000">
                                          <p:val>
                                            <p:strVal val="#ppt_x"/>
                                          </p:val>
                                        </p:tav>
                                      </p:tavLst>
                                    </p:anim>
                                    <p:anim calcmode="lin" valueType="num">
                                      <p:cBhvr>
                                        <p:cTn id="18" dur="500" fill="hold"/>
                                        <p:tgtEl>
                                          <p:spTgt spid="2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5" name="Abrir llave 24">
            <a:extLst>
              <a:ext uri="{FF2B5EF4-FFF2-40B4-BE49-F238E27FC236}">
                <a16:creationId xmlns:a16="http://schemas.microsoft.com/office/drawing/2014/main" id="{393A9444-A68C-9A47-81DF-53A79E150EE5}"/>
              </a:ext>
            </a:extLst>
          </p:cNvPr>
          <p:cNvSpPr/>
          <p:nvPr/>
        </p:nvSpPr>
        <p:spPr>
          <a:xfrm rot="5400000">
            <a:off x="4843306" y="-277976"/>
            <a:ext cx="371789" cy="3776434"/>
          </a:xfrm>
          <a:prstGeom prst="leftBrace">
            <a:avLst/>
          </a:prstGeom>
          <a:ln w="28575">
            <a:solidFill>
              <a:schemeClr val="tx1">
                <a:lumMod val="75000"/>
                <a:lumOff val="25000"/>
              </a:schemeClr>
            </a:solidFill>
            <a:prstDash val="sysDash"/>
            <a:extLst>
              <a:ext uri="{C807C97D-BFC1-408E-A445-0C87EB9F89A2}">
                <ask:lineSketchStyleProps xmlns:ask="http://schemas.microsoft.com/office/drawing/2018/sketchyshapes" sd="1219033472">
                  <a:custGeom>
                    <a:avLst/>
                    <a:gdLst>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56561 h 3402312"/>
                      <a:gd name="connsiteX6" fmla="*/ 185895 w 371789"/>
                      <a:gd name="connsiteY6" fmla="*/ 577379 h 3402312"/>
                      <a:gd name="connsiteX7" fmla="*/ 185895 w 371789"/>
                      <a:gd name="connsiteY7" fmla="*/ 30981 h 3402312"/>
                      <a:gd name="connsiteX8" fmla="*/ 371790 w 371789"/>
                      <a:gd name="connsiteY8" fmla="*/ 0 h 3402312"/>
                      <a:gd name="connsiteX9" fmla="*/ 371789 w 371789"/>
                      <a:gd name="connsiteY9" fmla="*/ 3402312 h 3402312"/>
                      <a:gd name="connsiteX0" fmla="*/ 371789 w 371789"/>
                      <a:gd name="connsiteY0" fmla="*/ 3402312 h 3402312"/>
                      <a:gd name="connsiteX1" fmla="*/ 185894 w 371789"/>
                      <a:gd name="connsiteY1" fmla="*/ 3371331 h 3402312"/>
                      <a:gd name="connsiteX2" fmla="*/ 185895 w 371789"/>
                      <a:gd name="connsiteY2" fmla="*/ 1732137 h 3402312"/>
                      <a:gd name="connsiteX3" fmla="*/ 0 w 371789"/>
                      <a:gd name="connsiteY3" fmla="*/ 1701156 h 3402312"/>
                      <a:gd name="connsiteX4" fmla="*/ 185895 w 371789"/>
                      <a:gd name="connsiteY4" fmla="*/ 1670175 h 3402312"/>
                      <a:gd name="connsiteX5" fmla="*/ 185895 w 371789"/>
                      <a:gd name="connsiteY5" fmla="*/ 1123777 h 3402312"/>
                      <a:gd name="connsiteX6" fmla="*/ 185895 w 371789"/>
                      <a:gd name="connsiteY6" fmla="*/ 593771 h 3402312"/>
                      <a:gd name="connsiteX7" fmla="*/ 185895 w 371789"/>
                      <a:gd name="connsiteY7" fmla="*/ 30981 h 3402312"/>
                      <a:gd name="connsiteX8" fmla="*/ 371790 w 371789"/>
                      <a:gd name="connsiteY8" fmla="*/ 0 h 34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789" h="3402312" stroke="0" extrusionOk="0">
                        <a:moveTo>
                          <a:pt x="371789" y="3402312"/>
                        </a:moveTo>
                        <a:cubicBezTo>
                          <a:pt x="266640" y="3400781"/>
                          <a:pt x="183440" y="3389362"/>
                          <a:pt x="185894" y="3371331"/>
                        </a:cubicBezTo>
                        <a:cubicBezTo>
                          <a:pt x="330321" y="2855338"/>
                          <a:pt x="66566" y="2282329"/>
                          <a:pt x="185895" y="1732137"/>
                        </a:cubicBezTo>
                        <a:cubicBezTo>
                          <a:pt x="176970" y="1723742"/>
                          <a:pt x="99287" y="1719839"/>
                          <a:pt x="0" y="1701156"/>
                        </a:cubicBezTo>
                        <a:cubicBezTo>
                          <a:pt x="100147" y="1699777"/>
                          <a:pt x="188101" y="1688339"/>
                          <a:pt x="185895" y="1670175"/>
                        </a:cubicBezTo>
                        <a:cubicBezTo>
                          <a:pt x="126327" y="1417268"/>
                          <a:pt x="243640" y="1322892"/>
                          <a:pt x="185895" y="1156561"/>
                        </a:cubicBezTo>
                        <a:cubicBezTo>
                          <a:pt x="128150" y="990230"/>
                          <a:pt x="249876" y="701225"/>
                          <a:pt x="185895" y="577379"/>
                        </a:cubicBezTo>
                        <a:cubicBezTo>
                          <a:pt x="121914" y="453533"/>
                          <a:pt x="234692" y="235880"/>
                          <a:pt x="185895" y="30981"/>
                        </a:cubicBezTo>
                        <a:cubicBezTo>
                          <a:pt x="182517" y="19459"/>
                          <a:pt x="254112" y="-17411"/>
                          <a:pt x="371790" y="0"/>
                        </a:cubicBezTo>
                        <a:cubicBezTo>
                          <a:pt x="380546" y="1194699"/>
                          <a:pt x="328474" y="2265731"/>
                          <a:pt x="371789" y="3402312"/>
                        </a:cubicBezTo>
                        <a:close/>
                      </a:path>
                      <a:path w="371789" h="3402312" fill="none" extrusionOk="0">
                        <a:moveTo>
                          <a:pt x="371789" y="3402312"/>
                        </a:moveTo>
                        <a:cubicBezTo>
                          <a:pt x="270657" y="3398102"/>
                          <a:pt x="187120" y="3392249"/>
                          <a:pt x="185894" y="3371331"/>
                        </a:cubicBezTo>
                        <a:cubicBezTo>
                          <a:pt x="263627" y="2748120"/>
                          <a:pt x="298932" y="2205647"/>
                          <a:pt x="185895" y="1732137"/>
                        </a:cubicBezTo>
                        <a:cubicBezTo>
                          <a:pt x="176128" y="1712528"/>
                          <a:pt x="110101" y="1691927"/>
                          <a:pt x="0" y="1701156"/>
                        </a:cubicBezTo>
                        <a:cubicBezTo>
                          <a:pt x="100453" y="1700300"/>
                          <a:pt x="184117" y="1682852"/>
                          <a:pt x="185895" y="1670175"/>
                        </a:cubicBezTo>
                        <a:cubicBezTo>
                          <a:pt x="122347" y="1489616"/>
                          <a:pt x="224770" y="1358871"/>
                          <a:pt x="185895" y="1123777"/>
                        </a:cubicBezTo>
                        <a:cubicBezTo>
                          <a:pt x="147020" y="888683"/>
                          <a:pt x="203125" y="816195"/>
                          <a:pt x="185895" y="593771"/>
                        </a:cubicBezTo>
                        <a:cubicBezTo>
                          <a:pt x="168665" y="371347"/>
                          <a:pt x="201596" y="290888"/>
                          <a:pt x="185895" y="30981"/>
                        </a:cubicBezTo>
                        <a:cubicBezTo>
                          <a:pt x="191522" y="18053"/>
                          <a:pt x="268840" y="6719"/>
                          <a:pt x="371790" y="0"/>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7" name="Conector recto de flecha 26">
            <a:extLst>
              <a:ext uri="{FF2B5EF4-FFF2-40B4-BE49-F238E27FC236}">
                <a16:creationId xmlns:a16="http://schemas.microsoft.com/office/drawing/2014/main" id="{BB5E8C48-55F0-AE47-BB57-F6A95D4F19A7}"/>
              </a:ext>
            </a:extLst>
          </p:cNvPr>
          <p:cNvCxnSpPr>
            <a:cxnSpLocks/>
          </p:cNvCxnSpPr>
          <p:nvPr/>
        </p:nvCxnSpPr>
        <p:spPr>
          <a:xfrm>
            <a:off x="3140983" y="234290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130BFC9E-77EF-E144-9F9F-A794A750B8C6}"/>
              </a:ext>
            </a:extLst>
          </p:cNvPr>
          <p:cNvCxnSpPr>
            <a:cxnSpLocks/>
          </p:cNvCxnSpPr>
          <p:nvPr/>
        </p:nvCxnSpPr>
        <p:spPr>
          <a:xfrm>
            <a:off x="6917417" y="2250342"/>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CCFFFB1-7D2B-144C-A360-F44CC94DC467}"/>
              </a:ext>
            </a:extLst>
          </p:cNvPr>
          <p:cNvCxnSpPr>
            <a:cxnSpLocks/>
          </p:cNvCxnSpPr>
          <p:nvPr/>
        </p:nvCxnSpPr>
        <p:spPr>
          <a:xfrm>
            <a:off x="3140983"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684E17DB-B015-6B46-AE13-1BDEC28B0D67}"/>
              </a:ext>
            </a:extLst>
          </p:cNvPr>
          <p:cNvCxnSpPr>
            <a:cxnSpLocks/>
          </p:cNvCxnSpPr>
          <p:nvPr/>
        </p:nvCxnSpPr>
        <p:spPr>
          <a:xfrm>
            <a:off x="6917417" y="297318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68FEE4C0-3B99-9C40-81C2-FA2EDEDB0847}"/>
              </a:ext>
            </a:extLst>
          </p:cNvPr>
          <p:cNvCxnSpPr>
            <a:cxnSpLocks/>
          </p:cNvCxnSpPr>
          <p:nvPr/>
        </p:nvCxnSpPr>
        <p:spPr>
          <a:xfrm>
            <a:off x="3140832"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E4286BF2-9E76-E043-B2AA-715352535688}"/>
              </a:ext>
            </a:extLst>
          </p:cNvPr>
          <p:cNvCxnSpPr>
            <a:cxnSpLocks/>
          </p:cNvCxnSpPr>
          <p:nvPr/>
        </p:nvCxnSpPr>
        <p:spPr>
          <a:xfrm>
            <a:off x="6917266" y="3665728"/>
            <a:ext cx="0" cy="392308"/>
          </a:xfrm>
          <a:prstGeom prst="straightConnector1">
            <a:avLst/>
          </a:prstGeom>
          <a:ln w="28575">
            <a:solidFill>
              <a:schemeClr val="tx1">
                <a:lumMod val="75000"/>
                <a:lumOff val="2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20" name="Imagen 19">
            <a:hlinkClick r:id="" action="ppaction://hlinkshowjump?jump=endshow"/>
            <a:extLst>
              <a:ext uri="{FF2B5EF4-FFF2-40B4-BE49-F238E27FC236}">
                <a16:creationId xmlns:a16="http://schemas.microsoft.com/office/drawing/2014/main" id="{834EB3D4-30D3-D644-B947-335BC8F3D4B4}"/>
              </a:ext>
            </a:extLst>
          </p:cNvPr>
          <p:cNvPicPr>
            <a:picLocks noChangeAspect="1"/>
          </p:cNvPicPr>
          <p:nvPr/>
        </p:nvPicPr>
        <p:blipFill>
          <a:blip r:embed="rId3"/>
          <a:stretch>
            <a:fillRect/>
          </a:stretch>
        </p:blipFill>
        <p:spPr>
          <a:xfrm>
            <a:off x="7793711" y="3701454"/>
            <a:ext cx="723900" cy="850900"/>
          </a:xfrm>
          <a:prstGeom prst="rect">
            <a:avLst/>
          </a:prstGeom>
        </p:spPr>
      </p:pic>
      <mc:AlternateContent xmlns:mc="http://schemas.openxmlformats.org/markup-compatibility/2006" xmlns:pslz="http://schemas.microsoft.com/office/powerpoint/2016/slidezoom">
        <mc:Choice Requires="pslz">
          <p:graphicFrame>
            <p:nvGraphicFramePr>
              <p:cNvPr id="22" name="Vista general de diapositiva 21">
                <a:extLst>
                  <a:ext uri="{FF2B5EF4-FFF2-40B4-BE49-F238E27FC236}">
                    <a16:creationId xmlns:a16="http://schemas.microsoft.com/office/drawing/2014/main" id="{4085B120-1ACD-CC41-99B6-7E51CB06EC67}"/>
                  </a:ext>
                </a:extLst>
              </p:cNvPr>
              <p:cNvGraphicFramePr>
                <a:graphicFrameLocks noChangeAspect="1"/>
              </p:cNvGraphicFramePr>
              <p:nvPr>
                <p:extLst>
                  <p:ext uri="{D42A27DB-BD31-4B8C-83A1-F6EECF244321}">
                    <p14:modId xmlns:p14="http://schemas.microsoft.com/office/powerpoint/2010/main" val="629392623"/>
                  </p:ext>
                </p:extLst>
              </p:nvPr>
            </p:nvGraphicFramePr>
            <p:xfrm>
              <a:off x="2456036" y="432919"/>
              <a:ext cx="4979574" cy="1150105"/>
            </p:xfrm>
            <a:graphic>
              <a:graphicData uri="http://schemas.microsoft.com/office/powerpoint/2016/slidezoom">
                <pslz:sldZm>
                  <pslz:sldZmObj sldId="287" cId="2550087902">
                    <pslz:zmPr id="{DC3482FE-6F7B-B048-AC5D-7A49A251E93C}" returnToParent="0" imageType="cover" transitionDur="1000">
                      <p166:blipFill xmlns:p166="http://schemas.microsoft.com/office/powerpoint/2016/6/main">
                        <a:blip r:embed="rId4"/>
                        <a:stretch>
                          <a:fillRect/>
                        </a:stretch>
                      </p166:blipFill>
                      <p166:spPr xmlns:p166="http://schemas.microsoft.com/office/powerpoint/2016/6/main">
                        <a:xfrm>
                          <a:off x="0" y="0"/>
                          <a:ext cx="4979574" cy="1150105"/>
                        </a:xfrm>
                        <a:prstGeom prst="rect">
                          <a:avLst/>
                        </a:prstGeom>
                      </p166:spPr>
                    </pslz:zmPr>
                  </pslz:sldZmObj>
                </pslz:sldZm>
              </a:graphicData>
            </a:graphic>
          </p:graphicFrame>
        </mc:Choice>
        <mc:Fallback xmlns="">
          <p:pic>
            <p:nvPicPr>
              <p:cNvPr id="22" name="Vista general de diapositiva 21">
                <a:extLst>
                  <a:ext uri="{FF2B5EF4-FFF2-40B4-BE49-F238E27FC236}">
                    <a16:creationId xmlns:a16="http://schemas.microsoft.com/office/drawing/2014/main" id="{4085B120-1ACD-CC41-99B6-7E51CB06EC67}"/>
                  </a:ext>
                </a:extLst>
              </p:cNvPr>
              <p:cNvPicPr>
                <a:picLocks noGrp="1" noRot="1" noChangeAspect="1" noMove="1" noResize="1" noEditPoints="1" noAdjustHandles="1" noChangeArrowheads="1" noChangeShapeType="1"/>
              </p:cNvPicPr>
              <p:nvPr/>
            </p:nvPicPr>
            <p:blipFill>
              <a:blip r:embed="rId11"/>
              <a:stretch>
                <a:fillRect/>
              </a:stretch>
            </p:blipFill>
            <p:spPr>
              <a:xfrm>
                <a:off x="2456036" y="432919"/>
                <a:ext cx="4979574" cy="1150105"/>
              </a:xfrm>
              <a:prstGeom prst="rect">
                <a:avLst/>
              </a:prstGeom>
            </p:spPr>
          </p:pic>
        </mc:Fallback>
      </mc:AlternateContent>
      <p:pic>
        <p:nvPicPr>
          <p:cNvPr id="18" name="Imagen 17">
            <a:hlinkClick r:id="" action="ppaction://hlinkshowjump?jump=previousslide"/>
            <a:extLst>
              <a:ext uri="{FF2B5EF4-FFF2-40B4-BE49-F238E27FC236}">
                <a16:creationId xmlns:a16="http://schemas.microsoft.com/office/drawing/2014/main" id="{A856B488-6543-FC4F-B934-20FCECC202D7}"/>
              </a:ext>
            </a:extLst>
          </p:cNvPr>
          <p:cNvPicPr>
            <a:picLocks noChangeAspect="1"/>
          </p:cNvPicPr>
          <p:nvPr/>
        </p:nvPicPr>
        <p:blipFill>
          <a:blip r:embed="rId12"/>
          <a:stretch>
            <a:fillRect/>
          </a:stretch>
        </p:blipFill>
        <p:spPr>
          <a:xfrm>
            <a:off x="1372397" y="3980450"/>
            <a:ext cx="854336" cy="563085"/>
          </a:xfrm>
          <a:prstGeom prst="rect">
            <a:avLst/>
          </a:prstGeom>
        </p:spPr>
      </p:pic>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08138561-1D23-1A4F-BF63-7A8CA085BC3A}"/>
                  </a:ext>
                </a:extLst>
              </p:cNvPr>
              <p:cNvGraphicFramePr>
                <a:graphicFrameLocks noChangeAspect="1"/>
              </p:cNvGraphicFramePr>
              <p:nvPr>
                <p:extLst>
                  <p:ext uri="{D42A27DB-BD31-4B8C-83A1-F6EECF244321}">
                    <p14:modId xmlns:p14="http://schemas.microsoft.com/office/powerpoint/2010/main" val="1891972284"/>
                  </p:ext>
                </p:extLst>
              </p:nvPr>
            </p:nvGraphicFramePr>
            <p:xfrm>
              <a:off x="1525783" y="1868929"/>
              <a:ext cx="3230094" cy="762826"/>
            </p:xfrm>
            <a:graphic>
              <a:graphicData uri="http://schemas.microsoft.com/office/powerpoint/2016/slidezoom">
                <pslz:sldZm>
                  <pslz:sldZmObj sldId="332" cId="3926867436">
                    <pslz:zmPr id="{38FD2668-DCA9-E345-A2F8-20967FF29D0C}" returnToParent="0" imageType="cover" transitionDur="1000">
                      <p166:blipFill xmlns:p166="http://schemas.microsoft.com/office/powerpoint/2016/6/main">
                        <a:blip r:embed="rId13"/>
                        <a:stretch>
                          <a:fillRect/>
                        </a:stretch>
                      </p166:blipFill>
                      <p166:spPr xmlns:p166="http://schemas.microsoft.com/office/powerpoint/2016/6/main">
                        <a:xfrm>
                          <a:off x="0" y="0"/>
                          <a:ext cx="3230094" cy="762826"/>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08138561-1D23-1A4F-BF63-7A8CA085BC3A}"/>
                  </a:ext>
                </a:extLst>
              </p:cNvPr>
              <p:cNvPicPr>
                <a:picLocks noGrp="1" noRot="1" noChangeAspect="1" noMove="1" noResize="1" noEditPoints="1" noAdjustHandles="1" noChangeArrowheads="1" noChangeShapeType="1"/>
              </p:cNvPicPr>
              <p:nvPr/>
            </p:nvPicPr>
            <p:blipFill>
              <a:blip r:embed="rId14"/>
              <a:stretch>
                <a:fillRect/>
              </a:stretch>
            </p:blipFill>
            <p:spPr>
              <a:xfrm>
                <a:off x="1525783" y="1868929"/>
                <a:ext cx="3230094" cy="762826"/>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6ED5AE8E-B88A-1649-8548-9ED856EE0EAC}"/>
                  </a:ext>
                </a:extLst>
              </p:cNvPr>
              <p:cNvGraphicFramePr>
                <a:graphicFrameLocks noChangeAspect="1"/>
              </p:cNvGraphicFramePr>
              <p:nvPr>
                <p:extLst>
                  <p:ext uri="{D42A27DB-BD31-4B8C-83A1-F6EECF244321}">
                    <p14:modId xmlns:p14="http://schemas.microsoft.com/office/powerpoint/2010/main" val="3151025978"/>
                  </p:ext>
                </p:extLst>
              </p:nvPr>
            </p:nvGraphicFramePr>
            <p:xfrm>
              <a:off x="5605114" y="1832023"/>
              <a:ext cx="2624304" cy="676578"/>
            </p:xfrm>
            <a:graphic>
              <a:graphicData uri="http://schemas.microsoft.com/office/powerpoint/2016/slidezoom">
                <pslz:sldZm>
                  <pslz:sldZmObj sldId="333" cId="1748961307">
                    <pslz:zmPr id="{0049C1F9-8F69-1347-A175-1E6730B6C74B}" returnToParent="0" imageType="cover" transitionDur="1000">
                      <p166:blipFill xmlns:p166="http://schemas.microsoft.com/office/powerpoint/2016/6/main">
                        <a:blip r:embed="rId15"/>
                        <a:stretch>
                          <a:fillRect/>
                        </a:stretch>
                      </p166:blipFill>
                      <p166:spPr xmlns:p166="http://schemas.microsoft.com/office/powerpoint/2016/6/main">
                        <a:xfrm>
                          <a:off x="0" y="0"/>
                          <a:ext cx="2624304" cy="676578"/>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6ED5AE8E-B88A-1649-8548-9ED856EE0EAC}"/>
                  </a:ext>
                </a:extLst>
              </p:cNvPr>
              <p:cNvPicPr>
                <a:picLocks noGrp="1" noRot="1" noChangeAspect="1" noMove="1" noResize="1" noEditPoints="1" noAdjustHandles="1" noChangeArrowheads="1" noChangeShapeType="1"/>
              </p:cNvPicPr>
              <p:nvPr/>
            </p:nvPicPr>
            <p:blipFill>
              <a:blip r:embed="rId16"/>
              <a:stretch>
                <a:fillRect/>
              </a:stretch>
            </p:blipFill>
            <p:spPr>
              <a:xfrm>
                <a:off x="5605114" y="1832023"/>
                <a:ext cx="2624304" cy="676578"/>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3" name="Vista general de diapositiva 12">
                <a:extLst>
                  <a:ext uri="{FF2B5EF4-FFF2-40B4-BE49-F238E27FC236}">
                    <a16:creationId xmlns:a16="http://schemas.microsoft.com/office/drawing/2014/main" id="{316E26E7-E0F3-AC4D-9652-9CBA14F010EE}"/>
                  </a:ext>
                </a:extLst>
              </p:cNvPr>
              <p:cNvGraphicFramePr>
                <a:graphicFrameLocks noChangeAspect="1"/>
              </p:cNvGraphicFramePr>
              <p:nvPr>
                <p:extLst>
                  <p:ext uri="{D42A27DB-BD31-4B8C-83A1-F6EECF244321}">
                    <p14:modId xmlns:p14="http://schemas.microsoft.com/office/powerpoint/2010/main" val="3648619811"/>
                  </p:ext>
                </p:extLst>
              </p:nvPr>
            </p:nvGraphicFramePr>
            <p:xfrm>
              <a:off x="1997830" y="3204951"/>
              <a:ext cx="2286000" cy="621323"/>
            </p:xfrm>
            <a:graphic>
              <a:graphicData uri="http://schemas.microsoft.com/office/powerpoint/2016/slidezoom">
                <pslz:sldZm>
                  <pslz:sldZmObj sldId="356" cId="1793821138">
                    <pslz:zmPr id="{B09BEB1A-509F-8D4C-8DA6-98B014B4D8A8}" returnToParent="0" imageType="cover" transitionDur="1000">
                      <p166:blipFill xmlns:p166="http://schemas.microsoft.com/office/powerpoint/2016/6/main">
                        <a:blip r:embed="rId17"/>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13" name="Vista general de diapositiva 12">
                <a:extLst>
                  <a:ext uri="{FF2B5EF4-FFF2-40B4-BE49-F238E27FC236}">
                    <a16:creationId xmlns:a16="http://schemas.microsoft.com/office/drawing/2014/main" id="{316E26E7-E0F3-AC4D-9652-9CBA14F010EE}"/>
                  </a:ext>
                </a:extLst>
              </p:cNvPr>
              <p:cNvPicPr>
                <a:picLocks noGrp="1" noRot="1" noChangeAspect="1" noMove="1" noResize="1" noEditPoints="1" noAdjustHandles="1" noChangeArrowheads="1" noChangeShapeType="1"/>
              </p:cNvPicPr>
              <p:nvPr/>
            </p:nvPicPr>
            <p:blipFill>
              <a:blip r:embed="rId18"/>
              <a:stretch>
                <a:fillRect/>
              </a:stretch>
            </p:blipFill>
            <p:spPr>
              <a:xfrm>
                <a:off x="1997830" y="3204951"/>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17" name="Vista general de diapositiva 16">
                <a:extLst>
                  <a:ext uri="{FF2B5EF4-FFF2-40B4-BE49-F238E27FC236}">
                    <a16:creationId xmlns:a16="http://schemas.microsoft.com/office/drawing/2014/main" id="{B4CEA7DF-D44A-E540-9E0B-240911D2C71F}"/>
                  </a:ext>
                </a:extLst>
              </p:cNvPr>
              <p:cNvGraphicFramePr>
                <a:graphicFrameLocks noChangeAspect="1"/>
              </p:cNvGraphicFramePr>
              <p:nvPr>
                <p:extLst>
                  <p:ext uri="{D42A27DB-BD31-4B8C-83A1-F6EECF244321}">
                    <p14:modId xmlns:p14="http://schemas.microsoft.com/office/powerpoint/2010/main" val="2306493182"/>
                  </p:ext>
                </p:extLst>
              </p:nvPr>
            </p:nvGraphicFramePr>
            <p:xfrm>
              <a:off x="2431976" y="3826273"/>
              <a:ext cx="1417708" cy="722229"/>
            </p:xfrm>
            <a:graphic>
              <a:graphicData uri="http://schemas.microsoft.com/office/powerpoint/2016/slidezoom">
                <pslz:sldZm>
                  <pslz:sldZmObj sldId="344" cId="2591153898">
                    <pslz:zmPr id="{D3AA2E8E-5651-D44C-A5F5-D6142ABE8E96}" returnToParent="0" imageType="cover" transitionDur="1000">
                      <p166:blipFill xmlns:p166="http://schemas.microsoft.com/office/powerpoint/2016/6/main">
                        <a:blip r:embed="rId19"/>
                        <a:stretch>
                          <a:fillRect/>
                        </a:stretch>
                      </p166:blipFill>
                      <p166:spPr xmlns:p166="http://schemas.microsoft.com/office/powerpoint/2016/6/main">
                        <a:xfrm>
                          <a:off x="0" y="0"/>
                          <a:ext cx="1417708" cy="722229"/>
                        </a:xfrm>
                        <a:prstGeom prst="rect">
                          <a:avLst/>
                        </a:prstGeom>
                      </p166:spPr>
                    </pslz:zmPr>
                  </pslz:sldZmObj>
                </pslz:sldZm>
              </a:graphicData>
            </a:graphic>
          </p:graphicFrame>
        </mc:Choice>
        <mc:Fallback xmlns="">
          <p:pic>
            <p:nvPicPr>
              <p:cNvPr id="17" name="Vista general de diapositiva 16">
                <a:extLst>
                  <a:ext uri="{FF2B5EF4-FFF2-40B4-BE49-F238E27FC236}">
                    <a16:creationId xmlns:a16="http://schemas.microsoft.com/office/drawing/2014/main" id="{B4CEA7DF-D44A-E540-9E0B-240911D2C71F}"/>
                  </a:ext>
                </a:extLst>
              </p:cNvPr>
              <p:cNvPicPr>
                <a:picLocks noGrp="1" noRot="1" noChangeAspect="1" noMove="1" noResize="1" noEditPoints="1" noAdjustHandles="1" noChangeArrowheads="1" noChangeShapeType="1"/>
              </p:cNvPicPr>
              <p:nvPr/>
            </p:nvPicPr>
            <p:blipFill>
              <a:blip r:embed="rId20"/>
              <a:stretch>
                <a:fillRect/>
              </a:stretch>
            </p:blipFill>
            <p:spPr>
              <a:xfrm>
                <a:off x="2431976" y="3826273"/>
                <a:ext cx="1417708" cy="722229"/>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22C9BC8A-20A3-BC49-82A7-771C5D2C7691}"/>
                  </a:ext>
                </a:extLst>
              </p:cNvPr>
              <p:cNvGraphicFramePr>
                <a:graphicFrameLocks noChangeAspect="1"/>
              </p:cNvGraphicFramePr>
              <p:nvPr>
                <p:extLst>
                  <p:ext uri="{D42A27DB-BD31-4B8C-83A1-F6EECF244321}">
                    <p14:modId xmlns:p14="http://schemas.microsoft.com/office/powerpoint/2010/main" val="1312993978"/>
                  </p:ext>
                </p:extLst>
              </p:nvPr>
            </p:nvGraphicFramePr>
            <p:xfrm>
              <a:off x="5257556" y="2400379"/>
              <a:ext cx="3319420" cy="728653"/>
            </p:xfrm>
            <a:graphic>
              <a:graphicData uri="http://schemas.microsoft.com/office/powerpoint/2016/slidezoom">
                <pslz:sldZm>
                  <pslz:sldZmObj sldId="335" cId="4274010423">
                    <pslz:zmPr id="{1AE4DCAD-A373-A442-AB20-F9A958165B09}" returnToParent="0" imageType="cover" transitionDur="1000">
                      <p166:blipFill xmlns:p166="http://schemas.microsoft.com/office/powerpoint/2016/6/main">
                        <a:blip r:embed="rId21"/>
                        <a:stretch>
                          <a:fillRect/>
                        </a:stretch>
                      </p166:blipFill>
                      <p166:spPr xmlns:p166="http://schemas.microsoft.com/office/powerpoint/2016/6/main">
                        <a:xfrm>
                          <a:off x="0" y="0"/>
                          <a:ext cx="3319420" cy="728653"/>
                        </a:xfrm>
                        <a:prstGeom prst="rect">
                          <a:avLst/>
                        </a:prstGeom>
                      </p166:spPr>
                    </pslz:zmPr>
                  </pslz:sldZmObj>
                </pslz:sldZm>
              </a:graphicData>
            </a:graphic>
          </p:graphicFrame>
        </mc:Choice>
        <mc:Fallback xmlns="">
          <p:pic>
            <p:nvPicPr>
              <p:cNvPr id="21" name="Vista general de diapositiva 20">
                <a:extLst>
                  <a:ext uri="{FF2B5EF4-FFF2-40B4-BE49-F238E27FC236}">
                    <a16:creationId xmlns:a16="http://schemas.microsoft.com/office/drawing/2014/main" id="{22C9BC8A-20A3-BC49-82A7-771C5D2C7691}"/>
                  </a:ext>
                </a:extLst>
              </p:cNvPr>
              <p:cNvPicPr>
                <a:picLocks noGrp="1" noRot="1" noChangeAspect="1" noMove="1" noResize="1" noEditPoints="1" noAdjustHandles="1" noChangeArrowheads="1" noChangeShapeType="1"/>
              </p:cNvPicPr>
              <p:nvPr/>
            </p:nvPicPr>
            <p:blipFill>
              <a:blip r:embed="rId22"/>
              <a:stretch>
                <a:fillRect/>
              </a:stretch>
            </p:blipFill>
            <p:spPr>
              <a:xfrm>
                <a:off x="5257556" y="2400379"/>
                <a:ext cx="3319420" cy="72865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4" name="Vista general de diapositiva 23">
                <a:extLst>
                  <a:ext uri="{FF2B5EF4-FFF2-40B4-BE49-F238E27FC236}">
                    <a16:creationId xmlns:a16="http://schemas.microsoft.com/office/drawing/2014/main" id="{9399909C-9D2A-054C-8FDF-6DFE19129AF1}"/>
                  </a:ext>
                </a:extLst>
              </p:cNvPr>
              <p:cNvGraphicFramePr>
                <a:graphicFrameLocks noChangeAspect="1"/>
              </p:cNvGraphicFramePr>
              <p:nvPr>
                <p:extLst>
                  <p:ext uri="{D42A27DB-BD31-4B8C-83A1-F6EECF244321}">
                    <p14:modId xmlns:p14="http://schemas.microsoft.com/office/powerpoint/2010/main" val="2682403303"/>
                  </p:ext>
                </p:extLst>
              </p:nvPr>
            </p:nvGraphicFramePr>
            <p:xfrm>
              <a:off x="5774266" y="3168100"/>
              <a:ext cx="2286000" cy="621323"/>
            </p:xfrm>
            <a:graphic>
              <a:graphicData uri="http://schemas.microsoft.com/office/powerpoint/2016/slidezoom">
                <pslz:sldZm>
                  <pslz:sldZmObj sldId="341" cId="705093284">
                    <pslz:zmPr id="{FA61F694-1851-C346-8584-E01E6AC6F607}" returnToParent="0" imageType="cover" transitionDur="1000">
                      <p166:blipFill xmlns:p166="http://schemas.microsoft.com/office/powerpoint/2016/6/main">
                        <a:blip r:embed="rId22"/>
                        <a:stretch>
                          <a:fillRect/>
                        </a:stretch>
                      </p166:blipFill>
                      <p166:spPr xmlns:p166="http://schemas.microsoft.com/office/powerpoint/2016/6/main">
                        <a:xfrm>
                          <a:off x="0" y="0"/>
                          <a:ext cx="2286000" cy="621323"/>
                        </a:xfrm>
                        <a:prstGeom prst="rect">
                          <a:avLst/>
                        </a:prstGeom>
                      </p166:spPr>
                    </pslz:zmPr>
                  </pslz:sldZmObj>
                </pslz:sldZm>
              </a:graphicData>
            </a:graphic>
          </p:graphicFrame>
        </mc:Choice>
        <mc:Fallback xmlns="">
          <p:pic>
            <p:nvPicPr>
              <p:cNvPr id="24" name="Vista general de diapositiva 23">
                <a:extLst>
                  <a:ext uri="{FF2B5EF4-FFF2-40B4-BE49-F238E27FC236}">
                    <a16:creationId xmlns:a16="http://schemas.microsoft.com/office/drawing/2014/main" id="{9399909C-9D2A-054C-8FDF-6DFE19129AF1}"/>
                  </a:ext>
                </a:extLst>
              </p:cNvPr>
              <p:cNvPicPr>
                <a:picLocks noGrp="1" noRot="1" noChangeAspect="1" noMove="1" noResize="1" noEditPoints="1" noAdjustHandles="1" noChangeArrowheads="1" noChangeShapeType="1"/>
              </p:cNvPicPr>
              <p:nvPr/>
            </p:nvPicPr>
            <p:blipFill>
              <a:blip r:embed="rId18"/>
              <a:stretch>
                <a:fillRect/>
              </a:stretch>
            </p:blipFill>
            <p:spPr>
              <a:xfrm>
                <a:off x="5774266" y="3168100"/>
                <a:ext cx="2286000" cy="621323"/>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8" name="Vista general de diapositiva 27">
                <a:extLst>
                  <a:ext uri="{FF2B5EF4-FFF2-40B4-BE49-F238E27FC236}">
                    <a16:creationId xmlns:a16="http://schemas.microsoft.com/office/drawing/2014/main" id="{EACCE8E4-9296-1A47-9E98-1CF55ECE2685}"/>
                  </a:ext>
                </a:extLst>
              </p:cNvPr>
              <p:cNvGraphicFramePr>
                <a:graphicFrameLocks noChangeAspect="1"/>
              </p:cNvGraphicFramePr>
              <p:nvPr>
                <p:extLst>
                  <p:ext uri="{D42A27DB-BD31-4B8C-83A1-F6EECF244321}">
                    <p14:modId xmlns:p14="http://schemas.microsoft.com/office/powerpoint/2010/main" val="3924892476"/>
                  </p:ext>
                </p:extLst>
              </p:nvPr>
            </p:nvGraphicFramePr>
            <p:xfrm>
              <a:off x="6189085" y="3796792"/>
              <a:ext cx="1456361" cy="741920"/>
            </p:xfrm>
            <a:graphic>
              <a:graphicData uri="http://schemas.microsoft.com/office/powerpoint/2016/slidezoom">
                <pslz:sldZm>
                  <pslz:sldZmObj sldId="345" cId="1351546232">
                    <pslz:zmPr id="{D42A8F7A-6DE8-534D-95D4-623AAC7EFA8F}" returnToParent="0" imageType="cover" transitionDur="1000">
                      <p166:blipFill xmlns:p166="http://schemas.microsoft.com/office/powerpoint/2016/6/main">
                        <a:blip r:embed="rId19"/>
                        <a:stretch>
                          <a:fillRect/>
                        </a:stretch>
                      </p166:blipFill>
                      <p166:spPr xmlns:p166="http://schemas.microsoft.com/office/powerpoint/2016/6/main">
                        <a:xfrm>
                          <a:off x="0" y="0"/>
                          <a:ext cx="1456361" cy="741920"/>
                        </a:xfrm>
                        <a:prstGeom prst="rect">
                          <a:avLst/>
                        </a:prstGeom>
                      </p166:spPr>
                    </pslz:zmPr>
                  </pslz:sldZmObj>
                </pslz:sldZm>
              </a:graphicData>
            </a:graphic>
          </p:graphicFrame>
        </mc:Choice>
        <mc:Fallback xmlns="">
          <p:pic>
            <p:nvPicPr>
              <p:cNvPr id="28" name="Vista general de diapositiva 27">
                <a:extLst>
                  <a:ext uri="{FF2B5EF4-FFF2-40B4-BE49-F238E27FC236}">
                    <a16:creationId xmlns:a16="http://schemas.microsoft.com/office/drawing/2014/main" id="{EACCE8E4-9296-1A47-9E98-1CF55ECE2685}"/>
                  </a:ext>
                </a:extLst>
              </p:cNvPr>
              <p:cNvPicPr>
                <a:picLocks noGrp="1" noRot="1" noChangeAspect="1" noMove="1" noResize="1" noEditPoints="1" noAdjustHandles="1" noChangeArrowheads="1" noChangeShapeType="1"/>
              </p:cNvPicPr>
              <p:nvPr/>
            </p:nvPicPr>
            <p:blipFill>
              <a:blip r:embed="rId20"/>
              <a:stretch>
                <a:fillRect/>
              </a:stretch>
            </p:blipFill>
            <p:spPr>
              <a:xfrm>
                <a:off x="6189085" y="3796792"/>
                <a:ext cx="1456361" cy="741920"/>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CE3C77C2-B5D9-B942-8C0B-12331ADCA256}"/>
                  </a:ext>
                </a:extLst>
              </p:cNvPr>
              <p:cNvGraphicFramePr>
                <a:graphicFrameLocks noChangeAspect="1"/>
              </p:cNvGraphicFramePr>
              <p:nvPr>
                <p:extLst>
                  <p:ext uri="{D42A27DB-BD31-4B8C-83A1-F6EECF244321}">
                    <p14:modId xmlns:p14="http://schemas.microsoft.com/office/powerpoint/2010/main" val="1245554844"/>
                  </p:ext>
                </p:extLst>
              </p:nvPr>
            </p:nvGraphicFramePr>
            <p:xfrm>
              <a:off x="1477379" y="2457924"/>
              <a:ext cx="3326902" cy="730296"/>
            </p:xfrm>
            <a:graphic>
              <a:graphicData uri="http://schemas.microsoft.com/office/powerpoint/2016/slidezoom">
                <pslz:sldZm>
                  <pslz:sldZmObj sldId="363" cId="3041860994">
                    <pslz:zmPr id="{C433439C-BD92-F941-B9F5-71551A50EFA6}" returnToParent="0" imageType="cover" transitionDur="1000">
                      <p166:blipFill xmlns:p166="http://schemas.microsoft.com/office/powerpoint/2016/6/main">
                        <a:blip r:embed="rId22"/>
                        <a:stretch>
                          <a:fillRect/>
                        </a:stretch>
                      </p166:blipFill>
                      <p166:spPr xmlns:p166="http://schemas.microsoft.com/office/powerpoint/2016/6/main">
                        <a:xfrm>
                          <a:off x="0" y="0"/>
                          <a:ext cx="3326902" cy="730296"/>
                        </a:xfrm>
                        <a:prstGeom prst="rect">
                          <a:avLst/>
                        </a:prstGeom>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CE3C77C2-B5D9-B942-8C0B-12331ADCA256}"/>
                  </a:ext>
                </a:extLst>
              </p:cNvPr>
              <p:cNvPicPr>
                <a:picLocks noGrp="1" noRot="1" noChangeAspect="1" noMove="1" noResize="1" noEditPoints="1" noAdjustHandles="1" noChangeArrowheads="1" noChangeShapeType="1"/>
              </p:cNvPicPr>
              <p:nvPr/>
            </p:nvPicPr>
            <p:blipFill>
              <a:blip r:embed="rId23"/>
              <a:stretch>
                <a:fillRect/>
              </a:stretch>
            </p:blipFill>
            <p:spPr>
              <a:xfrm>
                <a:off x="1477379" y="2457924"/>
                <a:ext cx="3326902" cy="730296"/>
              </a:xfrm>
              <a:prstGeom prst="rect">
                <a:avLst/>
              </a:prstGeom>
            </p:spPr>
          </p:pic>
        </mc:Fallback>
      </mc:AlternateContent>
    </p:spTree>
    <p:extLst>
      <p:ext uri="{BB962C8B-B14F-4D97-AF65-F5344CB8AC3E}">
        <p14:creationId xmlns:p14="http://schemas.microsoft.com/office/powerpoint/2010/main" val="2434646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anim calcmode="lin" valueType="num">
                                      <p:cBhvr>
                                        <p:cTn id="10" dur="500" fill="hold"/>
                                        <p:tgtEl>
                                          <p:spTgt spid="18"/>
                                        </p:tgtEl>
                                        <p:attrNameLst>
                                          <p:attrName>ppt_x</p:attrName>
                                        </p:attrNameLst>
                                      </p:cBhvr>
                                      <p:tavLst>
                                        <p:tav tm="0">
                                          <p:val>
                                            <p:fltVal val="0.5"/>
                                          </p:val>
                                        </p:tav>
                                        <p:tav tm="100000">
                                          <p:val>
                                            <p:strVal val="#ppt_x"/>
                                          </p:val>
                                        </p:tav>
                                      </p:tavLst>
                                    </p:anim>
                                    <p:anim calcmode="lin" valueType="num">
                                      <p:cBhvr>
                                        <p:cTn id="11" dur="500" fill="hold"/>
                                        <p:tgtEl>
                                          <p:spTgt spid="18"/>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anim calcmode="lin" valueType="num">
                                      <p:cBhvr>
                                        <p:cTn id="17" dur="500" fill="hold"/>
                                        <p:tgtEl>
                                          <p:spTgt spid="20"/>
                                        </p:tgtEl>
                                        <p:attrNameLst>
                                          <p:attrName>ppt_x</p:attrName>
                                        </p:attrNameLst>
                                      </p:cBhvr>
                                      <p:tavLst>
                                        <p:tav tm="0">
                                          <p:val>
                                            <p:fltVal val="0.5"/>
                                          </p:val>
                                        </p:tav>
                                        <p:tav tm="100000">
                                          <p:val>
                                            <p:strVal val="#ppt_x"/>
                                          </p:val>
                                        </p:tav>
                                      </p:tavLst>
                                    </p:anim>
                                    <p:anim calcmode="lin" valueType="num">
                                      <p:cBhvr>
                                        <p:cTn id="18" dur="500" fill="hold"/>
                                        <p:tgtEl>
                                          <p:spTgt spid="2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2002219" y="2077077"/>
            <a:ext cx="6133199" cy="20950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2400" dirty="0"/>
              <a:t>Superfilo platyzoa, animales protostomados, la mayoría vermiformes y segmentación espiral. </a:t>
            </a:r>
          </a:p>
          <a:p>
            <a:pPr marL="0" indent="0" algn="ctr">
              <a:buNone/>
            </a:pPr>
            <a:r>
              <a:rPr lang="es-MX" sz="2400" dirty="0"/>
              <a:t>También llamados platizoos (animales planos).</a:t>
            </a:r>
            <a:endParaRPr lang="es-MX" sz="24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615895"/>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CLADO PROTOSTOMATA PLATYZOA</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DF745E1D-4748-E44B-93D2-24BE37E3EE36}"/>
                  </a:ext>
                </a:extLst>
              </p:cNvPr>
              <p:cNvGraphicFramePr>
                <a:graphicFrameLocks noChangeAspect="1"/>
              </p:cNvGraphicFramePr>
              <p:nvPr>
                <p:extLst>
                  <p:ext uri="{D42A27DB-BD31-4B8C-83A1-F6EECF244321}">
                    <p14:modId xmlns:p14="http://schemas.microsoft.com/office/powerpoint/2010/main" val="2816843849"/>
                  </p:ext>
                </p:extLst>
              </p:nvPr>
            </p:nvGraphicFramePr>
            <p:xfrm>
              <a:off x="6828387" y="3667168"/>
              <a:ext cx="1448922" cy="1009855"/>
            </p:xfrm>
            <a:graphic>
              <a:graphicData uri="http://schemas.microsoft.com/office/powerpoint/2016/slidezoom">
                <pslz:sldZm>
                  <pslz:sldZmObj sldId="258" cId="0">
                    <pslz:zmPr id="{9108EBF3-7C0A-AB48-9BAA-E9509FE3B1D1}" returnToParent="0" imageType="cover" transitionDur="1000">
                      <p166:blipFill xmlns:p166="http://schemas.microsoft.com/office/powerpoint/2016/6/main">
                        <a:blip r:embed="rId3"/>
                        <a:stretch>
                          <a:fillRect/>
                        </a:stretch>
                      </p166:blipFill>
                      <p166:spPr xmlns:p166="http://schemas.microsoft.com/office/powerpoint/2016/6/main">
                        <a:xfrm>
                          <a:off x="0" y="0"/>
                          <a:ext cx="1448922" cy="1009855"/>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DF745E1D-4748-E44B-93D2-24BE37E3EE36}"/>
                  </a:ext>
                </a:extLst>
              </p:cNvPr>
              <p:cNvPicPr>
                <a:picLocks noGrp="1" noRot="1" noChangeAspect="1" noMove="1" noResize="1" noEditPoints="1" noAdjustHandles="1" noChangeArrowheads="1" noChangeShapeType="1"/>
              </p:cNvPicPr>
              <p:nvPr/>
            </p:nvPicPr>
            <p:blipFill>
              <a:blip r:embed="rId4"/>
              <a:stretch>
                <a:fillRect/>
              </a:stretch>
            </p:blipFill>
            <p:spPr>
              <a:xfrm>
                <a:off x="6828387" y="3667168"/>
                <a:ext cx="1448922" cy="1009855"/>
              </a:xfrm>
              <a:prstGeom prst="rect">
                <a:avLst/>
              </a:prstGeom>
            </p:spPr>
          </p:pic>
        </mc:Fallback>
      </mc:AlternateContent>
    </p:spTree>
    <p:extLst>
      <p:ext uri="{BB962C8B-B14F-4D97-AF65-F5344CB8AC3E}">
        <p14:creationId xmlns:p14="http://schemas.microsoft.com/office/powerpoint/2010/main" val="2550087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710653" y="2981381"/>
            <a:ext cx="6424353"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38100" indent="0" algn="ctr">
              <a:buNone/>
            </a:pPr>
            <a:r>
              <a:rPr lang="es-MX" sz="1800" dirty="0">
                <a:solidFill>
                  <a:schemeClr val="tx1"/>
                </a:solidFill>
              </a:rPr>
              <a:t>Animales más primitivos que presentan cefalización, polaridad definida de los extremos anterior y posterior</a:t>
            </a:r>
          </a:p>
          <a:p>
            <a:pPr marL="38100" indent="0" algn="ctr">
              <a:buNone/>
            </a:pPr>
            <a:r>
              <a:rPr lang="es-MX" sz="1800" dirty="0">
                <a:solidFill>
                  <a:schemeClr val="tx1"/>
                </a:solidFill>
              </a:rPr>
              <a:t>Los platelmintos son llamados gusanos planos debido a su cuerpo aplanado dorsoventralmente</a:t>
            </a:r>
          </a:p>
          <a:p>
            <a:pPr marL="0" indent="0" algn="ctr">
              <a:buNone/>
            </a:pPr>
            <a:endParaRPr lang="es-MX" sz="18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PLATYHELMINTES</a:t>
            </a:r>
          </a:p>
        </p:txBody>
      </p:sp>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11A2BB0F-B2E2-EB46-AF7D-392A47D98821}"/>
                  </a:ext>
                </a:extLst>
              </p:cNvPr>
              <p:cNvGraphicFramePr>
                <a:graphicFrameLocks noChangeAspect="1"/>
              </p:cNvGraphicFramePr>
              <p:nvPr>
                <p:extLst>
                  <p:ext uri="{D42A27DB-BD31-4B8C-83A1-F6EECF244321}">
                    <p14:modId xmlns:p14="http://schemas.microsoft.com/office/powerpoint/2010/main" val="3404335849"/>
                  </p:ext>
                </p:extLst>
              </p:nvPr>
            </p:nvGraphicFramePr>
            <p:xfrm>
              <a:off x="3225397" y="1274252"/>
              <a:ext cx="3260724" cy="1919521"/>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3260724" cy="1919521"/>
                        </a:xfrm>
                        <a:prstGeom prst="rect">
                          <a:avLst/>
                        </a:prstGeom>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11A2BB0F-B2E2-EB46-AF7D-392A47D98821}"/>
                  </a:ext>
                </a:extLst>
              </p:cNvPr>
              <p:cNvPicPr>
                <a:picLocks noGrp="1" noRot="1" noChangeAspect="1" noMove="1" noResize="1" noEditPoints="1" noAdjustHandles="1" noChangeArrowheads="1" noChangeShapeType="1"/>
              </p:cNvPicPr>
              <p:nvPr/>
            </p:nvPicPr>
            <p:blipFill>
              <a:blip r:embed="rId4"/>
              <a:stretch>
                <a:fillRect/>
              </a:stretch>
            </p:blipFill>
            <p:spPr>
              <a:xfrm>
                <a:off x="3225397" y="1274252"/>
                <a:ext cx="3260724" cy="1919521"/>
              </a:xfrm>
              <a:prstGeom prst="rect">
                <a:avLst/>
              </a:prstGeom>
            </p:spPr>
          </p:pic>
        </mc:Fallback>
      </mc:AlternateContent>
    </p:spTree>
    <p:extLst>
      <p:ext uri="{BB962C8B-B14F-4D97-AF65-F5344CB8AC3E}">
        <p14:creationId xmlns:p14="http://schemas.microsoft.com/office/powerpoint/2010/main" val="2836005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PLATYHELMINTES</a:t>
            </a:r>
            <a:endParaRPr sz="3000" dirty="0"/>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extLst>
                  <p:ext uri="{D42A27DB-BD31-4B8C-83A1-F6EECF244321}">
                    <p14:modId xmlns:p14="http://schemas.microsoft.com/office/powerpoint/2010/main" val="868316794"/>
                  </p:ext>
                </p:extLst>
              </p:nvPr>
            </p:nvGraphicFramePr>
            <p:xfrm>
              <a:off x="7298700" y="3877962"/>
              <a:ext cx="1201299" cy="707180"/>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01299" cy="707180"/>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98700" y="3877962"/>
                <a:ext cx="1201299" cy="707180"/>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09712" y="3890574"/>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52926"/>
            <a:ext cx="3428728" cy="3267784"/>
          </a:xfrm>
          <a:prstGeom prst="rect">
            <a:avLst/>
          </a:prstGeom>
        </p:spPr>
        <p:txBody>
          <a:bodyPr spcFirstLastPara="1" wrap="square" lIns="91425" tIns="91425" rIns="91425" bIns="91425" anchor="t" anchorCtr="0">
            <a:noAutofit/>
          </a:bodyPr>
          <a:lstStyle/>
          <a:p>
            <a:pPr>
              <a:buSzPct val="100000"/>
            </a:pPr>
            <a:r>
              <a:rPr lang="es-MX" sz="1500" dirty="0"/>
              <a:t>Triblásticos</a:t>
            </a:r>
          </a:p>
          <a:p>
            <a:pPr>
              <a:buSzPct val="100000"/>
            </a:pPr>
            <a:r>
              <a:rPr lang="es-MX" sz="1500" dirty="0"/>
              <a:t>Simetría bilateral</a:t>
            </a:r>
          </a:p>
          <a:p>
            <a:pPr>
              <a:buSzPct val="100000"/>
            </a:pPr>
            <a:r>
              <a:rPr lang="es-MX" sz="1500" dirty="0"/>
              <a:t>Acelomados </a:t>
            </a:r>
          </a:p>
          <a:p>
            <a:pPr>
              <a:buSzPct val="100000"/>
            </a:pPr>
            <a:r>
              <a:rPr lang="es-MX" sz="1500" dirty="0"/>
              <a:t>Protostomados</a:t>
            </a:r>
          </a:p>
          <a:p>
            <a:pPr>
              <a:buSzPct val="100000"/>
            </a:pPr>
            <a:r>
              <a:rPr lang="es-MX" sz="1500" dirty="0"/>
              <a:t>Gusanos sin segmentación</a:t>
            </a:r>
          </a:p>
          <a:p>
            <a:pPr>
              <a:buSzPct val="100000"/>
            </a:pPr>
            <a:r>
              <a:rPr lang="es-MX" sz="1500" dirty="0"/>
              <a:t>Primeros animales que presentan órganos </a:t>
            </a:r>
          </a:p>
          <a:p>
            <a:pPr>
              <a:buSzPct val="100000"/>
            </a:pPr>
            <a:r>
              <a:rPr lang="es-MX" sz="1500" dirty="0"/>
              <a:t>Organismos acuáticos, de agua dulce y marina o terrestres</a:t>
            </a:r>
          </a:p>
          <a:p>
            <a:pPr>
              <a:buSzPct val="100000"/>
            </a:pPr>
            <a:r>
              <a:rPr lang="es-MX" sz="1500" dirty="0"/>
              <a:t>De vida libre o parásitos </a:t>
            </a:r>
          </a:p>
        </p:txBody>
      </p:sp>
      <p:pic>
        <p:nvPicPr>
          <p:cNvPr id="9" name="Picture 8" descr="Gusanos planos: características generales y estructura - Educación  secundaria y escuelas 2020">
            <a:extLst>
              <a:ext uri="{FF2B5EF4-FFF2-40B4-BE49-F238E27FC236}">
                <a16:creationId xmlns:a16="http://schemas.microsoft.com/office/drawing/2014/main" id="{58ACC999-9211-FA4C-937D-D80F2806A45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36239" y="2703228"/>
            <a:ext cx="1659154" cy="11873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3" name="Picture 2" descr="Platelminto: Imágenes, fotos de stock y vectores | Shutterstock">
            <a:extLst>
              <a:ext uri="{FF2B5EF4-FFF2-40B4-BE49-F238E27FC236}">
                <a16:creationId xmlns:a16="http://schemas.microsoft.com/office/drawing/2014/main" id="{04948640-8508-3C47-8BB4-805BC9A07F05}"/>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6572776" y="1505673"/>
            <a:ext cx="1600199" cy="10901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4" name="Picture 2" descr="Biología y forma de vida de las planarias">
            <a:extLst>
              <a:ext uri="{FF2B5EF4-FFF2-40B4-BE49-F238E27FC236}">
                <a16:creationId xmlns:a16="http://schemas.microsoft.com/office/drawing/2014/main" id="{347814F9-BB7E-7844-8C01-7B08A62F58F4}"/>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836239" y="1509224"/>
            <a:ext cx="1659154" cy="110405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6" name="Picture 2" descr="La inteligencia artificial replica el modelo de regeneración de la planaria">
            <a:extLst>
              <a:ext uri="{FF2B5EF4-FFF2-40B4-BE49-F238E27FC236}">
                <a16:creationId xmlns:a16="http://schemas.microsoft.com/office/drawing/2014/main" id="{DB3F0586-15F6-E840-A82D-52CC6E5466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72776" y="2703228"/>
            <a:ext cx="1600199" cy="11873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860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PLATYHELMINTES</a:t>
            </a:r>
            <a:endParaRPr sz="3000" dirty="0"/>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extLst>
                  <p:ext uri="{D42A27DB-BD31-4B8C-83A1-F6EECF244321}">
                    <p14:modId xmlns:p14="http://schemas.microsoft.com/office/powerpoint/2010/main" val="1596628333"/>
                  </p:ext>
                </p:extLst>
              </p:nvPr>
            </p:nvGraphicFramePr>
            <p:xfrm>
              <a:off x="7298700" y="3772387"/>
              <a:ext cx="1201299" cy="707180"/>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01299" cy="707180"/>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98700" y="3772387"/>
                <a:ext cx="1201299" cy="707180"/>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09712" y="3772387"/>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52926"/>
            <a:ext cx="3346630" cy="3267784"/>
          </a:xfrm>
          <a:prstGeom prst="rect">
            <a:avLst/>
          </a:prstGeom>
        </p:spPr>
        <p:txBody>
          <a:bodyPr spcFirstLastPara="1" wrap="square" lIns="91425" tIns="91425" rIns="91425" bIns="91425" anchor="t" anchorCtr="0">
            <a:noAutofit/>
          </a:bodyPr>
          <a:lstStyle/>
          <a:p>
            <a:pPr marL="63500" indent="0">
              <a:buNone/>
            </a:pPr>
            <a:r>
              <a:rPr lang="es-ES" sz="1500" b="1" dirty="0">
                <a:latin typeface="Bodoni MT" panose="02070603080606020203" pitchFamily="18" charset="0"/>
              </a:rPr>
              <a:t>SISTEMA DIGESTIVO</a:t>
            </a:r>
          </a:p>
          <a:p>
            <a:pPr algn="just">
              <a:buSzPct val="100000"/>
            </a:pPr>
            <a:r>
              <a:rPr lang="es-MX" sz="1500" dirty="0"/>
              <a:t>Incompleto, un único orificio tanto para la ingestión de alimentos como para la eliminación de heces</a:t>
            </a:r>
          </a:p>
          <a:p>
            <a:pPr algn="just">
              <a:buSzPct val="100000"/>
            </a:pPr>
            <a:r>
              <a:rPr lang="es-MX" sz="1500" dirty="0"/>
              <a:t>Tubo digestivo ausente en especies parásitas </a:t>
            </a:r>
          </a:p>
          <a:p>
            <a:pPr algn="just">
              <a:buSzPct val="100000"/>
            </a:pPr>
            <a:r>
              <a:rPr lang="es-MX" sz="1500" dirty="0"/>
              <a:t>Después de la boca esta la faringe la cual se comunica con el intestino, un saco ciego y en ocasiones ramificado</a:t>
            </a:r>
          </a:p>
          <a:p>
            <a:pPr marL="520700" lvl="1" indent="0">
              <a:buNone/>
            </a:pPr>
            <a:endParaRPr lang="en" sz="1300" dirty="0"/>
          </a:p>
        </p:txBody>
      </p:sp>
      <p:pic>
        <p:nvPicPr>
          <p:cNvPr id="12" name="Imagen 11">
            <a:extLst>
              <a:ext uri="{FF2B5EF4-FFF2-40B4-BE49-F238E27FC236}">
                <a16:creationId xmlns:a16="http://schemas.microsoft.com/office/drawing/2014/main" id="{9ABC9EAE-50EA-9B42-87A7-FFF0B5E0BA2D}"/>
              </a:ext>
            </a:extLst>
          </p:cNvPr>
          <p:cNvPicPr>
            <a:picLocks noChangeAspect="1"/>
          </p:cNvPicPr>
          <p:nvPr/>
        </p:nvPicPr>
        <p:blipFill rotWithShape="1">
          <a:blip r:embed="rId6"/>
          <a:srcRect t="13454"/>
          <a:stretch/>
        </p:blipFill>
        <p:spPr>
          <a:xfrm>
            <a:off x="4906514" y="1671484"/>
            <a:ext cx="3320195" cy="20768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2" descr="Platelminto: Imágenes, fotos de stock y vectores | Shutterstock">
            <a:extLst>
              <a:ext uri="{FF2B5EF4-FFF2-40B4-BE49-F238E27FC236}">
                <a16:creationId xmlns:a16="http://schemas.microsoft.com/office/drawing/2014/main" id="{0A81B3CE-BF2A-5648-8F05-C33B1323C6FB}"/>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782043" y="1565308"/>
            <a:ext cx="1600199" cy="10901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9" name="Picture 2" descr="La inteligencia artificial replica el modelo de regeneración de la planaria">
            <a:extLst>
              <a:ext uri="{FF2B5EF4-FFF2-40B4-BE49-F238E27FC236}">
                <a16:creationId xmlns:a16="http://schemas.microsoft.com/office/drawing/2014/main" id="{FFCCEEFD-E162-384C-88E3-22E692C45C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043" y="2762863"/>
            <a:ext cx="1600199" cy="11873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063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PLATYHELMINTES</a:t>
            </a:r>
            <a:endParaRPr sz="3000" dirty="0"/>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788F30A-240C-3642-848F-98AB6A8DB30C}"/>
                  </a:ext>
                </a:extLst>
              </p:cNvPr>
              <p:cNvGraphicFramePr>
                <a:graphicFrameLocks noChangeAspect="1"/>
              </p:cNvGraphicFramePr>
              <p:nvPr>
                <p:extLst>
                  <p:ext uri="{D42A27DB-BD31-4B8C-83A1-F6EECF244321}">
                    <p14:modId xmlns:p14="http://schemas.microsoft.com/office/powerpoint/2010/main" val="233231232"/>
                  </p:ext>
                </p:extLst>
              </p:nvPr>
            </p:nvGraphicFramePr>
            <p:xfrm>
              <a:off x="7246751" y="3817459"/>
              <a:ext cx="1201299" cy="707180"/>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01299" cy="707180"/>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788F30A-240C-3642-848F-98AB6A8DB30C}"/>
                  </a:ext>
                </a:extLst>
              </p:cNvPr>
              <p:cNvPicPr>
                <a:picLocks noGrp="1" noRot="1" noChangeAspect="1" noMove="1" noResize="1" noEditPoints="1" noAdjustHandles="1" noChangeArrowheads="1" noChangeShapeType="1"/>
              </p:cNvPicPr>
              <p:nvPr/>
            </p:nvPicPr>
            <p:blipFill>
              <a:blip r:embed="rId4"/>
              <a:stretch>
                <a:fillRect/>
              </a:stretch>
            </p:blipFill>
            <p:spPr>
              <a:xfrm>
                <a:off x="7246751" y="3817459"/>
                <a:ext cx="1201299" cy="707180"/>
              </a:xfrm>
              <a:prstGeom prst="rect">
                <a:avLst/>
              </a:prstGeom>
            </p:spPr>
          </p:pic>
        </mc:Fallback>
      </mc:AlternateContent>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5"/>
          <a:stretch>
            <a:fillRect/>
          </a:stretch>
        </p:blipFill>
        <p:spPr>
          <a:xfrm>
            <a:off x="6109712" y="3772387"/>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614120" y="1371113"/>
            <a:ext cx="4368246" cy="3267784"/>
          </a:xfrm>
          <a:prstGeom prst="rect">
            <a:avLst/>
          </a:prstGeom>
        </p:spPr>
        <p:txBody>
          <a:bodyPr spcFirstLastPara="1" wrap="square" lIns="91425" tIns="91425" rIns="91425" bIns="91425" anchor="t" anchorCtr="0">
            <a:noAutofit/>
          </a:bodyPr>
          <a:lstStyle/>
          <a:p>
            <a:pPr marL="63500" indent="0">
              <a:buNone/>
            </a:pPr>
            <a:r>
              <a:rPr lang="es-ES" sz="1500" b="1" dirty="0">
                <a:latin typeface="Bodoni MT" panose="02070603080606020203" pitchFamily="18" charset="0"/>
              </a:rPr>
              <a:t>SISTEMAEXCRETOR</a:t>
            </a:r>
          </a:p>
          <a:p>
            <a:pPr marL="63500" indent="0">
              <a:buNone/>
            </a:pPr>
            <a:endParaRPr lang="es-ES" sz="1500" b="1" dirty="0">
              <a:latin typeface="Bodoni MT" panose="02070603080606020203" pitchFamily="18" charset="0"/>
            </a:endParaRPr>
          </a:p>
          <a:p>
            <a:pPr algn="just">
              <a:buSzPct val="100000"/>
            </a:pPr>
            <a:r>
              <a:rPr lang="es-MX" sz="1500" dirty="0">
                <a:solidFill>
                  <a:schemeClr val="tx1"/>
                </a:solidFill>
              </a:rPr>
              <a:t>F</a:t>
            </a:r>
            <a:r>
              <a:rPr lang="es-MX" sz="1400" dirty="0">
                <a:solidFill>
                  <a:schemeClr val="tx1"/>
                </a:solidFill>
              </a:rPr>
              <a:t>ormado por dos canales laterales que llevan a los protonefridios: tubos ramificados cerrados por un extremo en el que están las células flamígeras</a:t>
            </a:r>
          </a:p>
          <a:p>
            <a:pPr algn="just">
              <a:buSzPct val="100000"/>
            </a:pPr>
            <a:endParaRPr lang="es-MX" sz="1400" dirty="0">
              <a:solidFill>
                <a:schemeClr val="tx1"/>
              </a:solidFill>
            </a:endParaRPr>
          </a:p>
          <a:p>
            <a:pPr algn="just">
              <a:buSzPct val="100000"/>
            </a:pPr>
            <a:r>
              <a:rPr lang="es-MX" sz="1400" dirty="0">
                <a:solidFill>
                  <a:schemeClr val="tx1"/>
                </a:solidFill>
              </a:rPr>
              <a:t>Los desechos penetran en los tubos donde se absorben las sustancias útiles y se secretan los desechos</a:t>
            </a:r>
            <a:endParaRPr lang="en" sz="1300" dirty="0">
              <a:solidFill>
                <a:schemeClr val="tx1"/>
              </a:solidFill>
            </a:endParaRPr>
          </a:p>
        </p:txBody>
      </p:sp>
      <p:pic>
        <p:nvPicPr>
          <p:cNvPr id="8" name="Picture 6" descr="TEMA 14 TRANSPORTE Y EXCRECIÓN EN LOS ANIMALES. 1. Necesidad de un sistema  de transporte Unicelulares: por difusión. Muy fácil. Problemas de los  Pluricelulares: - ppt descargar">
            <a:extLst>
              <a:ext uri="{FF2B5EF4-FFF2-40B4-BE49-F238E27FC236}">
                <a16:creationId xmlns:a16="http://schemas.microsoft.com/office/drawing/2014/main" id="{1A9CFFF9-0DE4-964A-9CC1-EAAF51E86470}"/>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269681" y="1373803"/>
            <a:ext cx="1788262" cy="2350423"/>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991CCA61-A551-2742-BC16-EEB161D35180}"/>
              </a:ext>
            </a:extLst>
          </p:cNvPr>
          <p:cNvPicPr>
            <a:picLocks noChangeAspect="1"/>
          </p:cNvPicPr>
          <p:nvPr/>
        </p:nvPicPr>
        <p:blipFill rotWithShape="1">
          <a:blip r:embed="rId7"/>
          <a:srcRect t="13454"/>
          <a:stretch/>
        </p:blipFill>
        <p:spPr>
          <a:xfrm>
            <a:off x="-2461695" y="1740637"/>
            <a:ext cx="3320195" cy="20768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87331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3" name="Google Shape;93;p17"/>
          <p:cNvSpPr txBox="1">
            <a:spLocks noGrp="1"/>
          </p:cNvSpPr>
          <p:nvPr>
            <p:ph type="body" idx="1"/>
          </p:nvPr>
        </p:nvSpPr>
        <p:spPr>
          <a:xfrm>
            <a:off x="1343508" y="1319189"/>
            <a:ext cx="3249014" cy="1954954"/>
          </a:xfrm>
          <a:prstGeom prst="rect">
            <a:avLst/>
          </a:prstGeom>
        </p:spPr>
        <p:txBody>
          <a:bodyPr spcFirstLastPara="1" wrap="square" lIns="91425" tIns="91425" rIns="91425" bIns="91425" anchor="t" anchorCtr="0">
            <a:noAutofit/>
          </a:bodyPr>
          <a:lstStyle/>
          <a:p>
            <a:pPr marL="63500" indent="0">
              <a:buNone/>
            </a:pPr>
            <a:r>
              <a:rPr lang="es-ES" sz="1400" b="1" dirty="0">
                <a:latin typeface="Bodoni MT" panose="02070603080606020203" pitchFamily="18" charset="0"/>
              </a:rPr>
              <a:t>SISTEMA CIRCULATORIO</a:t>
            </a:r>
          </a:p>
          <a:p>
            <a:pPr>
              <a:buSzPct val="100000"/>
            </a:pPr>
            <a:r>
              <a:rPr lang="es-MX" sz="1400" dirty="0"/>
              <a:t>Carecen de un sistema circulatorio con estructuras especializadas </a:t>
            </a:r>
          </a:p>
          <a:p>
            <a:pPr>
              <a:buSzPct val="100000"/>
            </a:pPr>
            <a:r>
              <a:rPr lang="es-MX" sz="1400" dirty="0"/>
              <a:t>Entre sus células se establece lax circulación de ciertas sustancias</a:t>
            </a:r>
          </a:p>
          <a:p>
            <a:pPr>
              <a:buSzPct val="100000"/>
            </a:pPr>
            <a:r>
              <a:rPr lang="es-MX" sz="1400" dirty="0"/>
              <a:t>Proceso de difusión: las sustancias pasan de una célula a otra</a:t>
            </a:r>
          </a:p>
          <a:p>
            <a:pPr marL="520700" lvl="1" indent="0">
              <a:buNone/>
            </a:pPr>
            <a:endParaRPr lang="es-MX" sz="1800" b="1" dirty="0">
              <a:solidFill>
                <a:schemeClr val="tx1"/>
              </a:solidFill>
            </a:endParaRPr>
          </a:p>
          <a:p>
            <a:pPr lvl="1">
              <a:buFont typeface="Tinos"/>
              <a:buChar char="◈"/>
            </a:pPr>
            <a:endParaRPr lang="es-MX" sz="2800" dirty="0">
              <a:latin typeface="Century Gothic" panose="020B0502020202020204" pitchFamily="34" charset="0"/>
            </a:endParaRPr>
          </a:p>
          <a:p>
            <a:pPr marL="520700" lvl="1" indent="0">
              <a:buNone/>
            </a:pPr>
            <a:endParaRPr lang="en" dirty="0"/>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pic>
        <p:nvPicPr>
          <p:cNvPr id="3" name="Imagen 2">
            <a:hlinkClick r:id="" action="ppaction://hlinkshowjump?jump=nextslide"/>
            <a:extLst>
              <a:ext uri="{FF2B5EF4-FFF2-40B4-BE49-F238E27FC236}">
                <a16:creationId xmlns:a16="http://schemas.microsoft.com/office/drawing/2014/main" id="{3B06FE4E-7F8A-3C47-B9D9-F76364F2953D}"/>
              </a:ext>
            </a:extLst>
          </p:cNvPr>
          <p:cNvPicPr>
            <a:picLocks noChangeAspect="1"/>
          </p:cNvPicPr>
          <p:nvPr/>
        </p:nvPicPr>
        <p:blipFill>
          <a:blip r:embed="rId3"/>
          <a:stretch>
            <a:fillRect/>
          </a:stretch>
        </p:blipFill>
        <p:spPr>
          <a:xfrm>
            <a:off x="6391587" y="3967354"/>
            <a:ext cx="907113" cy="655744"/>
          </a:xfrm>
          <a:prstGeom prst="rect">
            <a:avLst/>
          </a:prstGeom>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23AD756E-F82C-7C4A-BFC3-31773C9C3E7D}"/>
                  </a:ext>
                </a:extLst>
              </p:cNvPr>
              <p:cNvGraphicFramePr>
                <a:graphicFrameLocks noChangeAspect="1"/>
              </p:cNvGraphicFramePr>
              <p:nvPr>
                <p:extLst>
                  <p:ext uri="{D42A27DB-BD31-4B8C-83A1-F6EECF244321}">
                    <p14:modId xmlns:p14="http://schemas.microsoft.com/office/powerpoint/2010/main" val="1191666967"/>
                  </p:ext>
                </p:extLst>
              </p:nvPr>
            </p:nvGraphicFramePr>
            <p:xfrm>
              <a:off x="7298700" y="3860642"/>
              <a:ext cx="1201299" cy="707180"/>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4"/>
                        <a:stretch>
                          <a:fillRect/>
                        </a:stretch>
                      </p166:blipFill>
                      <p166:spPr xmlns:p166="http://schemas.microsoft.com/office/powerpoint/2016/6/main">
                        <a:xfrm>
                          <a:off x="0" y="0"/>
                          <a:ext cx="1201299" cy="707180"/>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23AD756E-F82C-7C4A-BFC3-31773C9C3E7D}"/>
                  </a:ext>
                </a:extLst>
              </p:cNvPr>
              <p:cNvPicPr>
                <a:picLocks noGrp="1" noRot="1" noChangeAspect="1" noMove="1" noResize="1" noEditPoints="1" noAdjustHandles="1" noChangeArrowheads="1" noChangeShapeType="1"/>
              </p:cNvPicPr>
              <p:nvPr/>
            </p:nvPicPr>
            <p:blipFill>
              <a:blip r:embed="rId5"/>
              <a:stretch>
                <a:fillRect/>
              </a:stretch>
            </p:blipFill>
            <p:spPr>
              <a:xfrm>
                <a:off x="7298700" y="3860642"/>
                <a:ext cx="1201299" cy="707180"/>
              </a:xfrm>
              <a:prstGeom prst="rect">
                <a:avLst/>
              </a:prstGeom>
            </p:spPr>
          </p:pic>
        </mc:Fallback>
      </mc:AlternateContent>
      <p:sp>
        <p:nvSpPr>
          <p:cNvPr id="11" name="Rectángulo 10">
            <a:extLst>
              <a:ext uri="{FF2B5EF4-FFF2-40B4-BE49-F238E27FC236}">
                <a16:creationId xmlns:a16="http://schemas.microsoft.com/office/drawing/2014/main" id="{FD97AE4B-3047-5D46-B788-C248CC2F86ED}"/>
              </a:ext>
            </a:extLst>
          </p:cNvPr>
          <p:cNvSpPr/>
          <p:nvPr/>
        </p:nvSpPr>
        <p:spPr>
          <a:xfrm>
            <a:off x="1436906" y="1419277"/>
            <a:ext cx="3249014" cy="1954954"/>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 name="Google Shape;93;p17">
            <a:extLst>
              <a:ext uri="{FF2B5EF4-FFF2-40B4-BE49-F238E27FC236}">
                <a16:creationId xmlns:a16="http://schemas.microsoft.com/office/drawing/2014/main" id="{58292179-D64E-0C48-8D43-748FE93F85C4}"/>
              </a:ext>
            </a:extLst>
          </p:cNvPr>
          <p:cNvSpPr txBox="1">
            <a:spLocks/>
          </p:cNvSpPr>
          <p:nvPr/>
        </p:nvSpPr>
        <p:spPr>
          <a:xfrm>
            <a:off x="4816366" y="1315498"/>
            <a:ext cx="3354088" cy="20587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ES" sz="1500" b="1" dirty="0">
                <a:latin typeface="Bodoni MT" panose="02070603080606020203" pitchFamily="18" charset="0"/>
              </a:rPr>
              <a:t>SISTEMA RESPIRATORIO</a:t>
            </a:r>
          </a:p>
          <a:p>
            <a:pPr algn="just">
              <a:buSzPct val="100000"/>
            </a:pPr>
            <a:r>
              <a:rPr lang="es-MX" sz="1400" dirty="0"/>
              <a:t>No poseen sistema respiratorio</a:t>
            </a:r>
          </a:p>
          <a:p>
            <a:pPr algn="just">
              <a:buSzPct val="100000"/>
            </a:pPr>
            <a:r>
              <a:rPr lang="es-MX" sz="1400" dirty="0"/>
              <a:t>Respiración cutánea</a:t>
            </a:r>
          </a:p>
          <a:p>
            <a:pPr algn="just">
              <a:buSzPct val="100000"/>
            </a:pPr>
            <a:r>
              <a:rPr lang="es-MX" sz="1400" dirty="0"/>
              <a:t>Difunden gases a través de la piel </a:t>
            </a:r>
          </a:p>
          <a:p>
            <a:pPr algn="just">
              <a:buSzPct val="100000"/>
            </a:pPr>
            <a:r>
              <a:rPr lang="es-MX" sz="1400" dirty="0"/>
              <a:t>Los endoparásitos poseen un mecanismo anaeróbico ya que el oxígeno es casi ausente </a:t>
            </a:r>
            <a:endParaRPr lang="es-MX" sz="1400" dirty="0">
              <a:latin typeface="Century Gothic" panose="020B0502020202020204" pitchFamily="34" charset="0"/>
            </a:endParaRPr>
          </a:p>
          <a:p>
            <a:pPr marL="520700" lvl="1" indent="0">
              <a:buFont typeface="Tinos"/>
              <a:buNone/>
            </a:pPr>
            <a:endParaRPr lang="en" dirty="0"/>
          </a:p>
        </p:txBody>
      </p:sp>
      <p:sp>
        <p:nvSpPr>
          <p:cNvPr id="16" name="Rectángulo 15">
            <a:extLst>
              <a:ext uri="{FF2B5EF4-FFF2-40B4-BE49-F238E27FC236}">
                <a16:creationId xmlns:a16="http://schemas.microsoft.com/office/drawing/2014/main" id="{A0838449-BFB7-C745-893A-A7E209061E09}"/>
              </a:ext>
            </a:extLst>
          </p:cNvPr>
          <p:cNvSpPr/>
          <p:nvPr/>
        </p:nvSpPr>
        <p:spPr>
          <a:xfrm>
            <a:off x="4816366" y="1419276"/>
            <a:ext cx="3260690" cy="1954955"/>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Google Shape;92;p17">
            <a:extLst>
              <a:ext uri="{FF2B5EF4-FFF2-40B4-BE49-F238E27FC236}">
                <a16:creationId xmlns:a16="http://schemas.microsoft.com/office/drawing/2014/main" id="{45F098F6-99CA-6844-A521-97E2E3122F88}"/>
              </a:ext>
            </a:extLst>
          </p:cNvPr>
          <p:cNvSpPr txBox="1">
            <a:spLocks/>
          </p:cNvSpPr>
          <p:nvPr/>
        </p:nvSpPr>
        <p:spPr>
          <a:xfrm>
            <a:off x="1448581" y="719376"/>
            <a:ext cx="6616800" cy="699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9pPr>
          </a:lstStyle>
          <a:p>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PLATYHELMINTES</a:t>
            </a:r>
            <a:endParaRPr lang="es-MX" sz="3000" dirty="0"/>
          </a:p>
        </p:txBody>
      </p:sp>
      <p:pic>
        <p:nvPicPr>
          <p:cNvPr id="2054" name="Picture 6" descr="Flatworm | ClipArt ETC">
            <a:extLst>
              <a:ext uri="{FF2B5EF4-FFF2-40B4-BE49-F238E27FC236}">
                <a16:creationId xmlns:a16="http://schemas.microsoft.com/office/drawing/2014/main" id="{8AAC6D42-A2D4-3C41-AC18-730C20BDD1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2628931" y="2396050"/>
            <a:ext cx="864965" cy="30932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2" name="Picture 6" descr="TEMA 14 TRANSPORTE Y EXCRECIÓN EN LOS ANIMALES. 1. Necesidad de un sistema  de transporte Unicelulares: por difusión. Muy fácil. Problemas de los  Pluricelulares: - ppt descargar">
            <a:extLst>
              <a:ext uri="{FF2B5EF4-FFF2-40B4-BE49-F238E27FC236}">
                <a16:creationId xmlns:a16="http://schemas.microsoft.com/office/drawing/2014/main" id="{139B9166-95F5-F544-B18E-021A69A71F26}"/>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229098" y="1419276"/>
            <a:ext cx="1788262" cy="2350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306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8" name="Google Shape;93;p17">
            <a:extLst>
              <a:ext uri="{FF2B5EF4-FFF2-40B4-BE49-F238E27FC236}">
                <a16:creationId xmlns:a16="http://schemas.microsoft.com/office/drawing/2014/main" id="{D71A8F21-7A14-B544-B834-AE504BB117ED}"/>
              </a:ext>
            </a:extLst>
          </p:cNvPr>
          <p:cNvSpPr txBox="1">
            <a:spLocks/>
          </p:cNvSpPr>
          <p:nvPr/>
        </p:nvSpPr>
        <p:spPr>
          <a:xfrm>
            <a:off x="-3143203" y="1315497"/>
            <a:ext cx="4114228" cy="251583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ES" sz="1500" b="1" dirty="0">
                <a:latin typeface="Bodoni MT" panose="02070603080606020203" pitchFamily="18" charset="0"/>
              </a:rPr>
              <a:t>SISTEMA RESPIRATORIO</a:t>
            </a:r>
          </a:p>
          <a:p>
            <a:pPr>
              <a:buSzPct val="100000"/>
            </a:pPr>
            <a:r>
              <a:rPr lang="es-MX" sz="1500" dirty="0"/>
              <a:t>No poseen sistema respiratorio</a:t>
            </a:r>
          </a:p>
          <a:p>
            <a:pPr>
              <a:buSzPct val="100000"/>
            </a:pPr>
            <a:r>
              <a:rPr lang="es-MX" sz="1500" dirty="0"/>
              <a:t>Realizan intercambio gaseoso con el ambiente </a:t>
            </a:r>
          </a:p>
          <a:p>
            <a:pPr>
              <a:buSzPct val="100000"/>
            </a:pPr>
            <a:r>
              <a:rPr lang="es-MX" sz="1500" dirty="0"/>
              <a:t>Respiración cutánea</a:t>
            </a:r>
          </a:p>
          <a:p>
            <a:pPr>
              <a:buSzPct val="100000"/>
            </a:pPr>
            <a:r>
              <a:rPr lang="es-MX" sz="1500" dirty="0"/>
              <a:t>Difunden gases a través de la piel </a:t>
            </a:r>
          </a:p>
          <a:p>
            <a:pPr>
              <a:buSzPct val="100000"/>
            </a:pPr>
            <a:r>
              <a:rPr lang="es-MX" sz="1500" dirty="0"/>
              <a:t>Los endoparásitos poseen un mecanismo anaeróbico ya que el oxigeno es casi ausente </a:t>
            </a:r>
          </a:p>
          <a:p>
            <a:pPr marL="520700" lvl="1" indent="0">
              <a:buFont typeface="Tinos"/>
              <a:buNone/>
            </a:pPr>
            <a:endParaRPr lang="es-MX" sz="1500" b="1" dirty="0">
              <a:solidFill>
                <a:schemeClr val="tx1"/>
              </a:solidFill>
            </a:endParaRPr>
          </a:p>
          <a:p>
            <a:pPr lvl="1">
              <a:buFont typeface="Tinos"/>
              <a:buChar char="◈"/>
            </a:pPr>
            <a:endParaRPr lang="es-MX" sz="2800" dirty="0">
              <a:latin typeface="Century Gothic" panose="020B0502020202020204" pitchFamily="34" charset="0"/>
            </a:endParaRPr>
          </a:p>
          <a:p>
            <a:pPr marL="520700" lvl="1" indent="0">
              <a:buFont typeface="Tinos"/>
              <a:buNone/>
            </a:pPr>
            <a:endParaRPr lang="en" dirty="0"/>
          </a:p>
        </p:txBody>
      </p:sp>
      <p:sp>
        <p:nvSpPr>
          <p:cNvPr id="10" name="Rectángulo 9">
            <a:extLst>
              <a:ext uri="{FF2B5EF4-FFF2-40B4-BE49-F238E27FC236}">
                <a16:creationId xmlns:a16="http://schemas.microsoft.com/office/drawing/2014/main" id="{9F38B2C5-F51F-A144-821B-1AD0DF3BBC0E}"/>
              </a:ext>
            </a:extLst>
          </p:cNvPr>
          <p:cNvSpPr/>
          <p:nvPr/>
        </p:nvSpPr>
        <p:spPr>
          <a:xfrm>
            <a:off x="-3093105" y="1419275"/>
            <a:ext cx="4001722" cy="241206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Google Shape;93;p17">
            <a:extLst>
              <a:ext uri="{FF2B5EF4-FFF2-40B4-BE49-F238E27FC236}">
                <a16:creationId xmlns:a16="http://schemas.microsoft.com/office/drawing/2014/main" id="{BC3EBBF4-3059-3641-BC58-9B157B9DE1BD}"/>
              </a:ext>
            </a:extLst>
          </p:cNvPr>
          <p:cNvSpPr txBox="1">
            <a:spLocks/>
          </p:cNvSpPr>
          <p:nvPr/>
        </p:nvSpPr>
        <p:spPr>
          <a:xfrm>
            <a:off x="1590747" y="1315496"/>
            <a:ext cx="2871645" cy="31765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ES" sz="1200" b="1" dirty="0">
                <a:latin typeface="Bodoni MT" panose="02070603080606020203" pitchFamily="18" charset="0"/>
              </a:rPr>
              <a:t>REPRODUCCIÓN SEXUAL</a:t>
            </a:r>
          </a:p>
          <a:p>
            <a:pPr algn="just">
              <a:buSzPct val="100000"/>
            </a:pPr>
            <a:r>
              <a:rPr lang="es-MX" sz="1200" dirty="0"/>
              <a:t>Hermafroditas</a:t>
            </a:r>
          </a:p>
          <a:p>
            <a:pPr algn="just">
              <a:buSzPct val="100000"/>
            </a:pPr>
            <a:r>
              <a:rPr lang="es-MX" sz="1200" dirty="0"/>
              <a:t>No hay autofecundación </a:t>
            </a:r>
          </a:p>
          <a:p>
            <a:pPr algn="just">
              <a:buSzPct val="100000"/>
            </a:pPr>
            <a:r>
              <a:rPr lang="es-MX" sz="1200" dirty="0"/>
              <a:t>Dos individuos</a:t>
            </a:r>
          </a:p>
          <a:p>
            <a:pPr algn="just">
              <a:buSzPct val="100000"/>
            </a:pPr>
            <a:r>
              <a:rPr lang="es-MX" sz="1200" dirty="0"/>
              <a:t>En el individuo que tiene el papel de hembra los óvulos se maduran y son transportados y depositados en el ootipo</a:t>
            </a:r>
          </a:p>
          <a:p>
            <a:pPr algn="just">
              <a:buSzPct val="100000"/>
            </a:pPr>
            <a:r>
              <a:rPr lang="es-MX" sz="1200" dirty="0"/>
              <a:t>Posteriormente llegan al útero, en donde se unen a los espermatozoides que previamente fueron depositados allí por el animal que hace de macho</a:t>
            </a:r>
          </a:p>
          <a:p>
            <a:pPr lvl="1"/>
            <a:endParaRPr lang="es-MX" sz="4000" dirty="0"/>
          </a:p>
          <a:p>
            <a:pPr marL="520700" lvl="1" indent="0">
              <a:buFont typeface="Tinos"/>
              <a:buNone/>
            </a:pPr>
            <a:endParaRPr lang="es-MX" sz="1500" b="1" dirty="0">
              <a:solidFill>
                <a:schemeClr val="tx1"/>
              </a:solidFill>
            </a:endParaRPr>
          </a:p>
          <a:p>
            <a:pPr lvl="1">
              <a:buFont typeface="Tinos"/>
              <a:buChar char="◈"/>
            </a:pPr>
            <a:endParaRPr lang="es-MX" sz="2800" dirty="0">
              <a:latin typeface="Century Gothic" panose="020B0502020202020204" pitchFamily="34" charset="0"/>
            </a:endParaRPr>
          </a:p>
          <a:p>
            <a:pPr marL="520700" lvl="1" indent="0">
              <a:buFont typeface="Tinos"/>
              <a:buNone/>
            </a:pPr>
            <a:endParaRPr lang="en" dirty="0"/>
          </a:p>
        </p:txBody>
      </p:sp>
      <p:sp>
        <p:nvSpPr>
          <p:cNvPr id="15" name="Rectángulo 14">
            <a:extLst>
              <a:ext uri="{FF2B5EF4-FFF2-40B4-BE49-F238E27FC236}">
                <a16:creationId xmlns:a16="http://schemas.microsoft.com/office/drawing/2014/main" id="{00E3FD75-5776-194C-8171-B6B0A56232F4}"/>
              </a:ext>
            </a:extLst>
          </p:cNvPr>
          <p:cNvSpPr/>
          <p:nvPr/>
        </p:nvSpPr>
        <p:spPr>
          <a:xfrm>
            <a:off x="1716156" y="1419275"/>
            <a:ext cx="2657061" cy="3072750"/>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Google Shape;93;p17">
            <a:extLst>
              <a:ext uri="{FF2B5EF4-FFF2-40B4-BE49-F238E27FC236}">
                <a16:creationId xmlns:a16="http://schemas.microsoft.com/office/drawing/2014/main" id="{10150764-2472-D74B-ABC7-E49DCFAC0F8B}"/>
              </a:ext>
            </a:extLst>
          </p:cNvPr>
          <p:cNvSpPr txBox="1">
            <a:spLocks/>
          </p:cNvSpPr>
          <p:nvPr/>
        </p:nvSpPr>
        <p:spPr>
          <a:xfrm>
            <a:off x="4318807" y="1344181"/>
            <a:ext cx="3888739" cy="31765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ES" sz="1200" b="1" dirty="0">
                <a:latin typeface="Bodoni MT" panose="02070603080606020203" pitchFamily="18" charset="0"/>
              </a:rPr>
              <a:t>REPRODUCCIÓN ASEXUAL</a:t>
            </a:r>
          </a:p>
          <a:p>
            <a:pPr>
              <a:buSzPct val="100000"/>
            </a:pPr>
            <a:r>
              <a:rPr lang="es-MX" sz="1100" dirty="0"/>
              <a:t>Los descendientes se originan directamente a partir de un progenitor</a:t>
            </a:r>
          </a:p>
          <a:p>
            <a:pPr>
              <a:buSzPct val="100000"/>
            </a:pPr>
            <a:r>
              <a:rPr lang="es-MX" sz="1100" dirty="0"/>
              <a:t>Fragmentación: a partir de fragmentos de un animal, se puede generar un individuo adulto</a:t>
            </a:r>
          </a:p>
          <a:p>
            <a:pPr>
              <a:buSzPct val="100000"/>
            </a:pPr>
            <a:r>
              <a:rPr lang="es-MX" sz="1100" dirty="0"/>
              <a:t>La partenogénesis consiste en que a partir de óvulos no fecundados de hembras se desarrolla un individuo adulto</a:t>
            </a:r>
          </a:p>
          <a:p>
            <a:pPr>
              <a:buSzPct val="100000"/>
            </a:pPr>
            <a:endParaRPr lang="es-MX" sz="1200" dirty="0"/>
          </a:p>
          <a:p>
            <a:pPr marL="520700" lvl="1" indent="0">
              <a:buFont typeface="Tinos"/>
              <a:buNone/>
            </a:pPr>
            <a:endParaRPr lang="es-MX" sz="700" b="1" dirty="0">
              <a:solidFill>
                <a:schemeClr val="tx1"/>
              </a:solidFill>
            </a:endParaRPr>
          </a:p>
          <a:p>
            <a:pPr lvl="1">
              <a:buFont typeface="Tinos"/>
              <a:buChar char="◈"/>
            </a:pPr>
            <a:endParaRPr lang="es-MX" sz="2800" dirty="0">
              <a:latin typeface="Century Gothic" panose="020B0502020202020204" pitchFamily="34" charset="0"/>
            </a:endParaRPr>
          </a:p>
          <a:p>
            <a:pPr marL="520700" lvl="1" indent="0">
              <a:buFont typeface="Tinos"/>
              <a:buNone/>
            </a:pPr>
            <a:endParaRPr lang="en" dirty="0"/>
          </a:p>
        </p:txBody>
      </p:sp>
      <p:sp>
        <p:nvSpPr>
          <p:cNvPr id="17" name="Rectángulo 16">
            <a:extLst>
              <a:ext uri="{FF2B5EF4-FFF2-40B4-BE49-F238E27FC236}">
                <a16:creationId xmlns:a16="http://schemas.microsoft.com/office/drawing/2014/main" id="{93793860-7BAF-8F4B-9988-A3F1129F884C}"/>
              </a:ext>
            </a:extLst>
          </p:cNvPr>
          <p:cNvSpPr/>
          <p:nvPr/>
        </p:nvSpPr>
        <p:spPr>
          <a:xfrm>
            <a:off x="4407983" y="1419275"/>
            <a:ext cx="3930398" cy="1558359"/>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Google Shape;92;p17">
            <a:extLst>
              <a:ext uri="{FF2B5EF4-FFF2-40B4-BE49-F238E27FC236}">
                <a16:creationId xmlns:a16="http://schemas.microsoft.com/office/drawing/2014/main" id="{4E8826BA-563E-C34B-8799-37249B742C2F}"/>
              </a:ext>
            </a:extLst>
          </p:cNvPr>
          <p:cNvSpPr txBox="1">
            <a:spLocks/>
          </p:cNvSpPr>
          <p:nvPr/>
        </p:nvSpPr>
        <p:spPr>
          <a:xfrm>
            <a:off x="1448581" y="719376"/>
            <a:ext cx="6616800" cy="699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2400"/>
              <a:buFont typeface="Oswald"/>
              <a:buNone/>
              <a:defRPr sz="2400" b="1" i="0" u="none" strike="noStrike" cap="none">
                <a:solidFill>
                  <a:schemeClr val="dk1"/>
                </a:solidFill>
                <a:latin typeface="Oswald"/>
                <a:ea typeface="Oswald"/>
                <a:cs typeface="Oswald"/>
                <a:sym typeface="Oswald"/>
              </a:defRPr>
            </a:lvl9pPr>
          </a:lstStyle>
          <a:p>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PLATYHELMINTES</a:t>
            </a:r>
            <a:endParaRPr lang="es-MX" sz="3000" dirty="0"/>
          </a:p>
        </p:txBody>
      </p:sp>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6C98C06E-907D-584C-911C-BF870B9EB0B0}"/>
                  </a:ext>
                </a:extLst>
              </p:cNvPr>
              <p:cNvGraphicFramePr>
                <a:graphicFrameLocks noChangeAspect="1"/>
              </p:cNvGraphicFramePr>
              <p:nvPr>
                <p:extLst>
                  <p:ext uri="{D42A27DB-BD31-4B8C-83A1-F6EECF244321}">
                    <p14:modId xmlns:p14="http://schemas.microsoft.com/office/powerpoint/2010/main" val="4053689080"/>
                  </p:ext>
                </p:extLst>
              </p:nvPr>
            </p:nvGraphicFramePr>
            <p:xfrm>
              <a:off x="7295505" y="3784845"/>
              <a:ext cx="1201299" cy="707180"/>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201299" cy="707180"/>
                        </a:xfrm>
                        <a:prstGeom prst="rect">
                          <a:avLst/>
                        </a:prstGeom>
                      </p166:spPr>
                    </pslz:zmPr>
                  </pslz:sldZmObj>
                </pslz:sldZm>
              </a:graphicData>
            </a:graphic>
          </p:graphicFrame>
        </mc:Choice>
        <mc:Fallback xmlns="">
          <p:pic>
            <p:nvPicPr>
              <p:cNvPr id="21" name="Vista general de diapositiva 20">
                <a:extLst>
                  <a:ext uri="{FF2B5EF4-FFF2-40B4-BE49-F238E27FC236}">
                    <a16:creationId xmlns:a16="http://schemas.microsoft.com/office/drawing/2014/main" id="{6C98C06E-907D-584C-911C-BF870B9EB0B0}"/>
                  </a:ext>
                </a:extLst>
              </p:cNvPr>
              <p:cNvPicPr>
                <a:picLocks noGrp="1" noRot="1" noChangeAspect="1" noMove="1" noResize="1" noEditPoints="1" noAdjustHandles="1" noChangeArrowheads="1" noChangeShapeType="1"/>
              </p:cNvPicPr>
              <p:nvPr/>
            </p:nvPicPr>
            <p:blipFill>
              <a:blip r:embed="rId4"/>
              <a:stretch>
                <a:fillRect/>
              </a:stretch>
            </p:blipFill>
            <p:spPr>
              <a:xfrm>
                <a:off x="7295505" y="3784845"/>
                <a:ext cx="1201299" cy="707180"/>
              </a:xfrm>
              <a:prstGeom prst="rect">
                <a:avLst/>
              </a:prstGeom>
            </p:spPr>
          </p:pic>
        </mc:Fallback>
      </mc:AlternateContent>
      <p:pic>
        <p:nvPicPr>
          <p:cNvPr id="3" name="Imagen 2">
            <a:extLst>
              <a:ext uri="{FF2B5EF4-FFF2-40B4-BE49-F238E27FC236}">
                <a16:creationId xmlns:a16="http://schemas.microsoft.com/office/drawing/2014/main" id="{185C634E-917F-664B-A4D7-9CE19B172D99}"/>
              </a:ext>
            </a:extLst>
          </p:cNvPr>
          <p:cNvPicPr>
            <a:picLocks noChangeAspect="1"/>
          </p:cNvPicPr>
          <p:nvPr/>
        </p:nvPicPr>
        <p:blipFill>
          <a:blip r:embed="rId5"/>
          <a:stretch>
            <a:fillRect/>
          </a:stretch>
        </p:blipFill>
        <p:spPr>
          <a:xfrm>
            <a:off x="4604558" y="3085435"/>
            <a:ext cx="2188483" cy="1394132"/>
          </a:xfrm>
          <a:prstGeom prst="rect">
            <a:avLst/>
          </a:prstGeom>
        </p:spPr>
      </p:pic>
      <p:pic>
        <p:nvPicPr>
          <p:cNvPr id="13" name="Imagen 12">
            <a:hlinkClick r:id="" action="ppaction://hlinkshowjump?jump=nextslide"/>
            <a:extLst>
              <a:ext uri="{FF2B5EF4-FFF2-40B4-BE49-F238E27FC236}">
                <a16:creationId xmlns:a16="http://schemas.microsoft.com/office/drawing/2014/main" id="{2B95B057-8D3F-0645-AAE4-5AA9D2903F83}"/>
              </a:ext>
            </a:extLst>
          </p:cNvPr>
          <p:cNvPicPr>
            <a:picLocks noChangeAspect="1"/>
          </p:cNvPicPr>
          <p:nvPr/>
        </p:nvPicPr>
        <p:blipFill>
          <a:blip r:embed="rId6"/>
          <a:stretch>
            <a:fillRect/>
          </a:stretch>
        </p:blipFill>
        <p:spPr>
          <a:xfrm>
            <a:off x="7442599" y="3175592"/>
            <a:ext cx="907113" cy="655744"/>
          </a:xfrm>
          <a:prstGeom prst="rect">
            <a:avLst/>
          </a:prstGeom>
        </p:spPr>
      </p:pic>
    </p:spTree>
    <p:extLst>
      <p:ext uri="{BB962C8B-B14F-4D97-AF65-F5344CB8AC3E}">
        <p14:creationId xmlns:p14="http://schemas.microsoft.com/office/powerpoint/2010/main" val="817072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0" name="Google Shape;120;p20">
            <a:extLst>
              <a:ext uri="{FF2B5EF4-FFF2-40B4-BE49-F238E27FC236}">
                <a16:creationId xmlns:a16="http://schemas.microsoft.com/office/drawing/2014/main" id="{5A19BBBD-099B-DC4A-A81F-E4C79AC8EE59}"/>
              </a:ext>
            </a:extLst>
          </p:cNvPr>
          <p:cNvSpPr txBox="1">
            <a:spLocks/>
          </p:cNvSpPr>
          <p:nvPr/>
        </p:nvSpPr>
        <p:spPr>
          <a:xfrm>
            <a:off x="6552900" y="1450275"/>
            <a:ext cx="1852799" cy="3460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60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1pPr>
            <a:lvl2pPr marL="914400" marR="0" lvl="1"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2pPr>
            <a:lvl3pPr marL="1371600" marR="0" lvl="2"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3pPr>
            <a:lvl4pPr marL="1828800" marR="0" lvl="3"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4pPr>
            <a:lvl5pPr marL="2286000" marR="0" lvl="4"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5pPr>
            <a:lvl6pPr marL="2743200" marR="0" lvl="5"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6pPr>
            <a:lvl7pPr marL="3200400" marR="0" lvl="6"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7pPr>
            <a:lvl8pPr marL="3657600" marR="0" lvl="7"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8pPr>
            <a:lvl9pPr marL="4114800" marR="0" lvl="8" indent="-330200" algn="l" rtl="0">
              <a:lnSpc>
                <a:spcPct val="100000"/>
              </a:lnSpc>
              <a:spcBef>
                <a:spcPts val="0"/>
              </a:spcBef>
              <a:spcAft>
                <a:spcPts val="0"/>
              </a:spcAft>
              <a:buClr>
                <a:schemeClr val="dk1"/>
              </a:buClr>
              <a:buSzPts val="1600"/>
              <a:buFont typeface="Tinos"/>
              <a:buChar char="⬦"/>
              <a:defRPr sz="1600" b="0" i="0" u="none" strike="noStrike" cap="none">
                <a:solidFill>
                  <a:schemeClr val="dk1"/>
                </a:solidFill>
                <a:latin typeface="Tinos"/>
                <a:ea typeface="Tinos"/>
                <a:cs typeface="Tinos"/>
                <a:sym typeface="Tinos"/>
              </a:defRPr>
            </a:lvl9pPr>
          </a:lstStyle>
          <a:p>
            <a:pPr marL="0" indent="0">
              <a:buFont typeface="Tinos"/>
              <a:buNone/>
            </a:pPr>
            <a:r>
              <a:rPr lang="es-MX" b="1" dirty="0"/>
              <a:t>Clase Cestoda</a:t>
            </a:r>
          </a:p>
          <a:p>
            <a:pPr marL="285750" indent="-285750" algn="just">
              <a:buSzPct val="100000"/>
            </a:pPr>
            <a:r>
              <a:rPr lang="es-MX" sz="1400" dirty="0"/>
              <a:t>Parásitos de animales incluido el ser humano, conocidos como tenias o solitarias</a:t>
            </a:r>
            <a:endParaRPr lang="es-MX" sz="1400" b="1" dirty="0"/>
          </a:p>
        </p:txBody>
      </p:sp>
      <p:sp>
        <p:nvSpPr>
          <p:cNvPr id="118" name="Google Shape;118;p20"/>
          <p:cNvSpPr txBox="1">
            <a:spLocks noGrp="1"/>
          </p:cNvSpPr>
          <p:nvPr>
            <p:ph type="title"/>
          </p:nvPr>
        </p:nvSpPr>
        <p:spPr>
          <a:xfrm>
            <a:off x="1459992" y="660343"/>
            <a:ext cx="6988058" cy="767801"/>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PLATYHELMINTES</a:t>
            </a:r>
            <a:endParaRPr sz="3600" dirty="0"/>
          </a:p>
        </p:txBody>
      </p:sp>
      <p:sp>
        <p:nvSpPr>
          <p:cNvPr id="119" name="Google Shape;119;p20"/>
          <p:cNvSpPr txBox="1">
            <a:spLocks noGrp="1"/>
          </p:cNvSpPr>
          <p:nvPr>
            <p:ph type="body" idx="1"/>
          </p:nvPr>
        </p:nvSpPr>
        <p:spPr>
          <a:xfrm>
            <a:off x="1326402" y="1428144"/>
            <a:ext cx="1682270" cy="3460200"/>
          </a:xfrm>
          <a:prstGeom prst="rect">
            <a:avLst/>
          </a:prstGeom>
        </p:spPr>
        <p:txBody>
          <a:bodyPr spcFirstLastPara="1" wrap="square" lIns="91425" tIns="91425" rIns="91425" bIns="91425" anchor="t" anchorCtr="0">
            <a:noAutofit/>
          </a:bodyPr>
          <a:lstStyle/>
          <a:p>
            <a:pPr marL="0" lvl="0" indent="0">
              <a:buNone/>
            </a:pPr>
            <a:r>
              <a:rPr lang="en" b="1" dirty="0" err="1"/>
              <a:t>Clase</a:t>
            </a:r>
            <a:r>
              <a:rPr lang="en" b="1" dirty="0"/>
              <a:t> </a:t>
            </a:r>
            <a:r>
              <a:rPr lang="es-MX" b="1" dirty="0"/>
              <a:t>Turbelaria</a:t>
            </a:r>
          </a:p>
          <a:p>
            <a:pPr marL="285750" indent="-285750">
              <a:buSzPct val="100000"/>
            </a:pPr>
            <a:r>
              <a:rPr lang="es-MX" sz="1400" dirty="0"/>
              <a:t>De vida libre como las planarias</a:t>
            </a:r>
            <a:endParaRPr sz="1400" b="1" dirty="0"/>
          </a:p>
        </p:txBody>
      </p:sp>
      <p:sp>
        <p:nvSpPr>
          <p:cNvPr id="120" name="Google Shape;120;p20"/>
          <p:cNvSpPr txBox="1">
            <a:spLocks noGrp="1"/>
          </p:cNvSpPr>
          <p:nvPr>
            <p:ph type="body" idx="2"/>
          </p:nvPr>
        </p:nvSpPr>
        <p:spPr>
          <a:xfrm>
            <a:off x="2924523" y="1440443"/>
            <a:ext cx="1775578" cy="3460200"/>
          </a:xfrm>
          <a:prstGeom prst="rect">
            <a:avLst/>
          </a:prstGeom>
        </p:spPr>
        <p:txBody>
          <a:bodyPr spcFirstLastPara="1" wrap="square" lIns="91425" tIns="91425" rIns="91425" bIns="91425" anchor="t" anchorCtr="0">
            <a:noAutofit/>
          </a:bodyPr>
          <a:lstStyle/>
          <a:p>
            <a:pPr marL="0" lvl="0" indent="0">
              <a:buNone/>
            </a:pPr>
            <a:r>
              <a:rPr lang="en" b="1" dirty="0" err="1"/>
              <a:t>Clase</a:t>
            </a:r>
            <a:r>
              <a:rPr lang="en" b="1" dirty="0"/>
              <a:t> </a:t>
            </a:r>
            <a:r>
              <a:rPr lang="es-MX" b="1" dirty="0"/>
              <a:t>Monogenea</a:t>
            </a:r>
          </a:p>
          <a:p>
            <a:pPr marL="285750" indent="-285750">
              <a:buSzPct val="100000"/>
            </a:pPr>
            <a:r>
              <a:rPr lang="es-MX" sz="1400" dirty="0"/>
              <a:t>Parásitos de peces y anfibios</a:t>
            </a:r>
            <a:endParaRPr sz="1400" b="1" dirty="0"/>
          </a:p>
        </p:txBody>
      </p:sp>
      <p:sp>
        <p:nvSpPr>
          <p:cNvPr id="121" name="Google Shape;121;p20"/>
          <p:cNvSpPr txBox="1">
            <a:spLocks noGrp="1"/>
          </p:cNvSpPr>
          <p:nvPr>
            <p:ph type="body" idx="3"/>
          </p:nvPr>
        </p:nvSpPr>
        <p:spPr>
          <a:xfrm>
            <a:off x="4700101" y="1450275"/>
            <a:ext cx="1852799" cy="3460200"/>
          </a:xfrm>
          <a:prstGeom prst="rect">
            <a:avLst/>
          </a:prstGeom>
        </p:spPr>
        <p:txBody>
          <a:bodyPr spcFirstLastPara="1" wrap="square" lIns="91425" tIns="91425" rIns="91425" bIns="91425" anchor="t" anchorCtr="0">
            <a:noAutofit/>
          </a:bodyPr>
          <a:lstStyle/>
          <a:p>
            <a:pPr marL="0" lvl="0" indent="0">
              <a:buNone/>
            </a:pPr>
            <a:r>
              <a:rPr lang="en" b="1" dirty="0" err="1"/>
              <a:t>Clase</a:t>
            </a:r>
            <a:r>
              <a:rPr lang="en" b="1" dirty="0"/>
              <a:t> Trematoda</a:t>
            </a:r>
          </a:p>
          <a:p>
            <a:pPr marL="285750" indent="-285750" algn="just">
              <a:buSzPct val="100000"/>
            </a:pPr>
            <a:r>
              <a:rPr lang="es-MX" sz="1400" dirty="0"/>
              <a:t>Parásitos de animales incluido el ser humano, conocidos como duelas</a:t>
            </a:r>
            <a:endParaRPr sz="1400" dirty="0"/>
          </a:p>
        </p:txBody>
      </p:sp>
      <p:pic>
        <p:nvPicPr>
          <p:cNvPr id="11" name="Picture 4" descr="La monogenea es un parásito externo de peces y anfibios. Su cuerpo es  alargado plano y posee un órgano llamado opisthapto… | Anfibios, Aparato  reproductor, Aparatos">
            <a:extLst>
              <a:ext uri="{FF2B5EF4-FFF2-40B4-BE49-F238E27FC236}">
                <a16:creationId xmlns:a16="http://schemas.microsoft.com/office/drawing/2014/main" id="{3BBD9D56-72A7-1C48-9B1A-BCEC7BFE977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04181" y="3059131"/>
            <a:ext cx="1367819" cy="98333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Digenea - Wikipedia, la enciclopedia libre">
            <a:extLst>
              <a:ext uri="{FF2B5EF4-FFF2-40B4-BE49-F238E27FC236}">
                <a16:creationId xmlns:a16="http://schemas.microsoft.com/office/drawing/2014/main" id="{130C0FAB-FDB7-B54B-B79E-B8320789924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99607" y="3059131"/>
            <a:ext cx="1542979" cy="9833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TENIA SOLIUM: DESCRIPCION">
            <a:extLst>
              <a:ext uri="{FF2B5EF4-FFF2-40B4-BE49-F238E27FC236}">
                <a16:creationId xmlns:a16="http://schemas.microsoft.com/office/drawing/2014/main" id="{9072F4F0-969C-5042-A171-96D9837DB34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52407" y="3059130"/>
            <a:ext cx="1542978" cy="98333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lanarias y Nudibranquios WOOW FOTOS | Club Acuarios Marinos">
            <a:extLst>
              <a:ext uri="{FF2B5EF4-FFF2-40B4-BE49-F238E27FC236}">
                <a16:creationId xmlns:a16="http://schemas.microsoft.com/office/drawing/2014/main" id="{AC42EFEA-AA49-8F40-BC92-AF531EFF13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9991" y="3059132"/>
            <a:ext cx="1422181" cy="983331"/>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93;p17">
            <a:extLst>
              <a:ext uri="{FF2B5EF4-FFF2-40B4-BE49-F238E27FC236}">
                <a16:creationId xmlns:a16="http://schemas.microsoft.com/office/drawing/2014/main" id="{C6FA6187-16CE-0E40-BBCB-4BE7D7AB96A8}"/>
              </a:ext>
            </a:extLst>
          </p:cNvPr>
          <p:cNvSpPr txBox="1">
            <a:spLocks/>
          </p:cNvSpPr>
          <p:nvPr/>
        </p:nvSpPr>
        <p:spPr>
          <a:xfrm>
            <a:off x="-3281273" y="1428144"/>
            <a:ext cx="3888739" cy="31765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ES" sz="1200" b="1" dirty="0">
                <a:latin typeface="Bodoni MT" panose="02070603080606020203" pitchFamily="18" charset="0"/>
              </a:rPr>
              <a:t>REPRODUCCIÓN ASEXUAL</a:t>
            </a:r>
          </a:p>
          <a:p>
            <a:pPr>
              <a:buSzPct val="100000"/>
            </a:pPr>
            <a:r>
              <a:rPr lang="es-MX" sz="1100" dirty="0"/>
              <a:t>Los descendientes se originan directamente a partir de un progenitor</a:t>
            </a:r>
          </a:p>
          <a:p>
            <a:pPr>
              <a:buSzPct val="100000"/>
            </a:pPr>
            <a:r>
              <a:rPr lang="es-MX" sz="1100" dirty="0"/>
              <a:t>Fragmentación: a partir de fragmentos de un animal, se puede generar un individuo adulto</a:t>
            </a:r>
          </a:p>
          <a:p>
            <a:pPr>
              <a:buSzPct val="100000"/>
            </a:pPr>
            <a:r>
              <a:rPr lang="es-MX" sz="1100" dirty="0"/>
              <a:t>La partenogénesis consiste en que a partir de óvulos no fecundados de hembras se desarrolla un individuo adulto</a:t>
            </a:r>
          </a:p>
          <a:p>
            <a:pPr>
              <a:buSzPct val="100000"/>
            </a:pPr>
            <a:endParaRPr lang="es-MX" sz="1200" dirty="0"/>
          </a:p>
          <a:p>
            <a:pPr marL="520700" lvl="1" indent="0">
              <a:buFont typeface="Tinos"/>
              <a:buNone/>
            </a:pPr>
            <a:endParaRPr lang="es-MX" sz="700" b="1" dirty="0">
              <a:solidFill>
                <a:schemeClr val="tx1"/>
              </a:solidFill>
            </a:endParaRPr>
          </a:p>
          <a:p>
            <a:pPr lvl="1">
              <a:buFont typeface="Tinos"/>
              <a:buChar char="◈"/>
            </a:pPr>
            <a:endParaRPr lang="es-MX" sz="2800" dirty="0">
              <a:latin typeface="Century Gothic" panose="020B0502020202020204" pitchFamily="34" charset="0"/>
            </a:endParaRPr>
          </a:p>
          <a:p>
            <a:pPr marL="520700" lvl="1" indent="0">
              <a:buFont typeface="Tinos"/>
              <a:buNone/>
            </a:pPr>
            <a:endParaRPr lang="en" dirty="0"/>
          </a:p>
        </p:txBody>
      </p:sp>
      <p:sp>
        <p:nvSpPr>
          <p:cNvPr id="15" name="Rectángulo 14">
            <a:extLst>
              <a:ext uri="{FF2B5EF4-FFF2-40B4-BE49-F238E27FC236}">
                <a16:creationId xmlns:a16="http://schemas.microsoft.com/office/drawing/2014/main" id="{74BF15D3-554A-514E-B368-E05758631174}"/>
              </a:ext>
            </a:extLst>
          </p:cNvPr>
          <p:cNvSpPr/>
          <p:nvPr/>
        </p:nvSpPr>
        <p:spPr>
          <a:xfrm>
            <a:off x="-3192097" y="1503238"/>
            <a:ext cx="3930398" cy="1558359"/>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C1BF576B-C71A-EB4D-9BC5-8C6825D2E178}"/>
                  </a:ext>
                </a:extLst>
              </p:cNvPr>
              <p:cNvGraphicFramePr>
                <a:graphicFrameLocks noChangeAspect="1"/>
              </p:cNvGraphicFramePr>
              <p:nvPr>
                <p:extLst>
                  <p:ext uri="{D42A27DB-BD31-4B8C-83A1-F6EECF244321}">
                    <p14:modId xmlns:p14="http://schemas.microsoft.com/office/powerpoint/2010/main" val="2382665129"/>
                  </p:ext>
                </p:extLst>
              </p:nvPr>
            </p:nvGraphicFramePr>
            <p:xfrm>
              <a:off x="7475886" y="4042461"/>
              <a:ext cx="929813" cy="547362"/>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7"/>
                        <a:stretch>
                          <a:fillRect/>
                        </a:stretch>
                      </p166:blipFill>
                      <p166:spPr xmlns:p166="http://schemas.microsoft.com/office/powerpoint/2016/6/main">
                        <a:xfrm>
                          <a:off x="0" y="0"/>
                          <a:ext cx="929813" cy="547362"/>
                        </a:xfrm>
                        <a:prstGeom prst="rect">
                          <a:avLst/>
                        </a:prstGeom>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C1BF576B-C71A-EB4D-9BC5-8C6825D2E178}"/>
                  </a:ext>
                </a:extLst>
              </p:cNvPr>
              <p:cNvPicPr>
                <a:picLocks noGrp="1" noRot="1" noChangeAspect="1" noMove="1" noResize="1" noEditPoints="1" noAdjustHandles="1" noChangeArrowheads="1" noChangeShapeType="1"/>
              </p:cNvPicPr>
              <p:nvPr/>
            </p:nvPicPr>
            <p:blipFill>
              <a:blip r:embed="rId8"/>
              <a:stretch>
                <a:fillRect/>
              </a:stretch>
            </p:blipFill>
            <p:spPr>
              <a:xfrm>
                <a:off x="7475886" y="4042461"/>
                <a:ext cx="929813" cy="547362"/>
              </a:xfrm>
              <a:prstGeom prst="rect">
                <a:avLst/>
              </a:prstGeom>
            </p:spPr>
          </p:pic>
        </mc:Fallback>
      </mc:AlternateContent>
    </p:spTree>
    <p:extLst>
      <p:ext uri="{BB962C8B-B14F-4D97-AF65-F5344CB8AC3E}">
        <p14:creationId xmlns:p14="http://schemas.microsoft.com/office/powerpoint/2010/main" val="3194084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PLATYHELMINTES</a:t>
            </a:r>
            <a:endParaRPr lang="en" sz="3600" dirty="0"/>
          </a:p>
        </p:txBody>
      </p:sp>
      <p:sp>
        <p:nvSpPr>
          <p:cNvPr id="130" name="Google Shape;130;p2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08DCC915-253E-A447-AF5B-72B1F9096D53}"/>
                  </a:ext>
                </a:extLst>
              </p:cNvPr>
              <p:cNvGraphicFramePr>
                <a:graphicFrameLocks noChangeAspect="1"/>
              </p:cNvGraphicFramePr>
              <p:nvPr>
                <p:extLst>
                  <p:ext uri="{D42A27DB-BD31-4B8C-83A1-F6EECF244321}">
                    <p14:modId xmlns:p14="http://schemas.microsoft.com/office/powerpoint/2010/main" val="358710103"/>
                  </p:ext>
                </p:extLst>
              </p:nvPr>
            </p:nvGraphicFramePr>
            <p:xfrm>
              <a:off x="7175450" y="3772386"/>
              <a:ext cx="1324549" cy="779735"/>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324549" cy="779735"/>
                        </a:xfrm>
                        <a:prstGeom prst="rect">
                          <a:avLst/>
                        </a:prstGeom>
                      </p166:spPr>
                    </pslz:zmPr>
                  </pslz:sldZmObj>
                </pslz:sldZm>
              </a:graphicData>
            </a:graphic>
          </p:graphicFrame>
        </mc:Choice>
        <mc:Fallback xmlns="">
          <p:pic>
            <p:nvPicPr>
              <p:cNvPr id="14" name="Vista general de diapositiva 13">
                <a:extLst>
                  <a:ext uri="{FF2B5EF4-FFF2-40B4-BE49-F238E27FC236}">
                    <a16:creationId xmlns:a16="http://schemas.microsoft.com/office/drawing/2014/main" id="{08DCC915-253E-A447-AF5B-72B1F9096D53}"/>
                  </a:ext>
                </a:extLst>
              </p:cNvPr>
              <p:cNvPicPr>
                <a:picLocks noGrp="1" noRot="1" noChangeAspect="1" noMove="1" noResize="1" noEditPoints="1" noAdjustHandles="1" noChangeArrowheads="1" noChangeShapeType="1"/>
              </p:cNvPicPr>
              <p:nvPr/>
            </p:nvPicPr>
            <p:blipFill>
              <a:blip r:embed="rId4"/>
              <a:stretch>
                <a:fillRect/>
              </a:stretch>
            </p:blipFill>
            <p:spPr>
              <a:xfrm>
                <a:off x="7175450" y="3772386"/>
                <a:ext cx="1324549" cy="779735"/>
              </a:xfrm>
              <a:prstGeom prst="rect">
                <a:avLst/>
              </a:prstGeom>
            </p:spPr>
          </p:pic>
        </mc:Fallback>
      </mc:AlternateContent>
      <p:pic>
        <p:nvPicPr>
          <p:cNvPr id="3074" name="Picture 2" descr="Planaria convoluta (información taxonómica - Phylum Platyhelminthes) |  Animalandia.">
            <a:extLst>
              <a:ext uri="{FF2B5EF4-FFF2-40B4-BE49-F238E27FC236}">
                <a16:creationId xmlns:a16="http://schemas.microsoft.com/office/drawing/2014/main" id="{28892994-6CB9-3941-836D-022A12B345F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791"/>
          <a:stretch/>
        </p:blipFill>
        <p:spPr bwMode="auto">
          <a:xfrm>
            <a:off x="1730478" y="1498518"/>
            <a:ext cx="3441289" cy="28317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AnatomÃa Planaria. Sistema Reproductivo, Digestivo, Excretivo Y Nervioso  Ilustración del Vector - Ilustración de planaria, digestivo: 156638890">
            <a:extLst>
              <a:ext uri="{FF2B5EF4-FFF2-40B4-BE49-F238E27FC236}">
                <a16:creationId xmlns:a16="http://schemas.microsoft.com/office/drawing/2014/main" id="{68820DC2-7B26-FB43-8604-4D47F7D51CB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032" t="23704" r="9218" b="20318"/>
          <a:stretch/>
        </p:blipFill>
        <p:spPr bwMode="auto">
          <a:xfrm>
            <a:off x="5547269" y="1645367"/>
            <a:ext cx="2625706" cy="18527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524937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PLATYHELMINTES</a:t>
            </a:r>
            <a:endParaRPr sz="3600" dirty="0"/>
          </a:p>
        </p:txBody>
      </p:sp>
      <p:sp>
        <p:nvSpPr>
          <p:cNvPr id="93" name="Google Shape;93;p17"/>
          <p:cNvSpPr txBox="1">
            <a:spLocks noGrp="1"/>
          </p:cNvSpPr>
          <p:nvPr>
            <p:ph type="body" idx="1"/>
          </p:nvPr>
        </p:nvSpPr>
        <p:spPr>
          <a:xfrm>
            <a:off x="1556176" y="1419275"/>
            <a:ext cx="4442318" cy="2955372"/>
          </a:xfrm>
          <a:prstGeom prst="rect">
            <a:avLst/>
          </a:prstGeom>
        </p:spPr>
        <p:txBody>
          <a:bodyPr spcFirstLastPara="1" wrap="square" lIns="91425" tIns="91425" rIns="91425" bIns="91425" anchor="t" anchorCtr="0">
            <a:noAutofit/>
          </a:bodyPr>
          <a:lstStyle/>
          <a:p>
            <a:pPr algn="just">
              <a:buSzPct val="110000"/>
            </a:pPr>
            <a:r>
              <a:rPr lang="es-MX" sz="1400" dirty="0"/>
              <a:t>Los platelmintos ancestrales no solo son los precursores de los actuales si no que también son los ancestros de los protostomados </a:t>
            </a:r>
          </a:p>
          <a:p>
            <a:pPr algn="just">
              <a:buSzPct val="110000"/>
            </a:pPr>
            <a:r>
              <a:rPr lang="es-MX" sz="1400" dirty="0"/>
              <a:t>Antecesores vermiformes celomados la condición acelomada derivo secundariamente a partir de formas ancestrales celomadas</a:t>
            </a:r>
          </a:p>
          <a:p>
            <a:pPr>
              <a:buSzPct val="110000"/>
            </a:pPr>
            <a:endParaRPr lang="es-MX" sz="1200" dirty="0"/>
          </a:p>
          <a:p>
            <a:pPr>
              <a:buSzPct val="110000"/>
            </a:pPr>
            <a:endParaRPr lang="es-MX" sz="1200" dirty="0"/>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AB4CA3DC-9BB0-C74D-8598-BCFFC495724B}"/>
                  </a:ext>
                </a:extLst>
              </p:cNvPr>
              <p:cNvGraphicFramePr>
                <a:graphicFrameLocks noChangeAspect="1"/>
              </p:cNvGraphicFramePr>
              <p:nvPr>
                <p:extLst>
                  <p:ext uri="{D42A27DB-BD31-4B8C-83A1-F6EECF244321}">
                    <p14:modId xmlns:p14="http://schemas.microsoft.com/office/powerpoint/2010/main" val="4170395350"/>
                  </p:ext>
                </p:extLst>
              </p:nvPr>
            </p:nvGraphicFramePr>
            <p:xfrm>
              <a:off x="7089913" y="3784846"/>
              <a:ext cx="1363703" cy="802784"/>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1363703" cy="802784"/>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AB4CA3DC-9BB0-C74D-8598-BCFFC495724B}"/>
                  </a:ext>
                </a:extLst>
              </p:cNvPr>
              <p:cNvPicPr>
                <a:picLocks noGrp="1" noRot="1" noChangeAspect="1" noMove="1" noResize="1" noEditPoints="1" noAdjustHandles="1" noChangeArrowheads="1" noChangeShapeType="1"/>
              </p:cNvPicPr>
              <p:nvPr/>
            </p:nvPicPr>
            <p:blipFill>
              <a:blip r:embed="rId4"/>
              <a:stretch>
                <a:fillRect/>
              </a:stretch>
            </p:blipFill>
            <p:spPr>
              <a:xfrm>
                <a:off x="7089913" y="3784846"/>
                <a:ext cx="1363703" cy="802784"/>
              </a:xfrm>
              <a:prstGeom prst="rect">
                <a:avLst/>
              </a:prstGeom>
            </p:spPr>
          </p:pic>
        </mc:Fallback>
      </mc:AlternateContent>
      <p:pic>
        <p:nvPicPr>
          <p:cNvPr id="11" name="Imagen 10">
            <a:extLst>
              <a:ext uri="{FF2B5EF4-FFF2-40B4-BE49-F238E27FC236}">
                <a16:creationId xmlns:a16="http://schemas.microsoft.com/office/drawing/2014/main" id="{AB847571-DA1C-3341-AB14-DA5754623CB2}"/>
              </a:ext>
            </a:extLst>
          </p:cNvPr>
          <p:cNvPicPr>
            <a:picLocks noChangeAspect="1"/>
          </p:cNvPicPr>
          <p:nvPr/>
        </p:nvPicPr>
        <p:blipFill rotWithShape="1">
          <a:blip r:embed="rId5"/>
          <a:srcRect b="23750"/>
          <a:stretch/>
        </p:blipFill>
        <p:spPr>
          <a:xfrm>
            <a:off x="6045530" y="1419275"/>
            <a:ext cx="2339549" cy="2456984"/>
          </a:xfrm>
          <a:prstGeom prst="rect">
            <a:avLst/>
          </a:prstGeom>
          <a:ln>
            <a:noFill/>
          </a:ln>
          <a:effectLst>
            <a:outerShdw blurRad="190500" algn="tl" rotWithShape="0">
              <a:srgbClr val="000000">
                <a:alpha val="70000"/>
              </a:srgbClr>
            </a:outerShdw>
          </a:effectLst>
        </p:spPr>
      </p:pic>
      <p:pic>
        <p:nvPicPr>
          <p:cNvPr id="13" name="Imagen 12">
            <a:extLst>
              <a:ext uri="{FF2B5EF4-FFF2-40B4-BE49-F238E27FC236}">
                <a16:creationId xmlns:a16="http://schemas.microsoft.com/office/drawing/2014/main" id="{EC680964-8936-7444-B8C4-A203B73E2572}"/>
              </a:ext>
            </a:extLst>
          </p:cNvPr>
          <p:cNvPicPr>
            <a:picLocks noChangeAspect="1"/>
          </p:cNvPicPr>
          <p:nvPr/>
        </p:nvPicPr>
        <p:blipFill rotWithShape="1">
          <a:blip r:embed="rId6"/>
          <a:srcRect t="5988" b="11579"/>
          <a:stretch/>
        </p:blipFill>
        <p:spPr>
          <a:xfrm>
            <a:off x="1556175" y="3026489"/>
            <a:ext cx="1780492" cy="1395473"/>
          </a:xfrm>
          <a:prstGeom prst="rect">
            <a:avLst/>
          </a:prstGeom>
          <a:ln>
            <a:noFill/>
          </a:ln>
          <a:effectLst>
            <a:outerShdw blurRad="190500" algn="tl" rotWithShape="0">
              <a:srgbClr val="000000">
                <a:alpha val="70000"/>
              </a:srgbClr>
            </a:outerShdw>
          </a:effectLst>
        </p:spPr>
      </p:pic>
      <p:sp>
        <p:nvSpPr>
          <p:cNvPr id="15" name="Google Shape;93;p17">
            <a:extLst>
              <a:ext uri="{FF2B5EF4-FFF2-40B4-BE49-F238E27FC236}">
                <a16:creationId xmlns:a16="http://schemas.microsoft.com/office/drawing/2014/main" id="{A814A8D7-4160-C348-9237-DA7765A4B5C8}"/>
              </a:ext>
            </a:extLst>
          </p:cNvPr>
          <p:cNvSpPr txBox="1">
            <a:spLocks/>
          </p:cNvSpPr>
          <p:nvPr/>
        </p:nvSpPr>
        <p:spPr>
          <a:xfrm>
            <a:off x="3383703" y="3430673"/>
            <a:ext cx="2440215" cy="5146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MX" sz="1400" b="1" dirty="0"/>
              <a:t>Son un grupo parafilético</a:t>
            </a:r>
          </a:p>
          <a:p>
            <a:pPr>
              <a:buSzPct val="110000"/>
            </a:pPr>
            <a:endParaRPr lang="es-MX" sz="1200" dirty="0"/>
          </a:p>
        </p:txBody>
      </p:sp>
    </p:spTree>
    <p:extLst>
      <p:ext uri="{BB962C8B-B14F-4D97-AF65-F5344CB8AC3E}">
        <p14:creationId xmlns:p14="http://schemas.microsoft.com/office/powerpoint/2010/main" val="4164352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ROTIFERA</a:t>
            </a:r>
          </a:p>
        </p:txBody>
      </p:sp>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633437" y="3151647"/>
            <a:ext cx="6606207" cy="20950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2000" dirty="0">
                <a:solidFill>
                  <a:schemeClr val="tx1"/>
                </a:solidFill>
              </a:rPr>
              <a:t> </a:t>
            </a:r>
            <a:r>
              <a:rPr lang="es-MX" sz="2000" dirty="0"/>
              <a:t>Los rotíferos constituyen un phyluym de animales pseudocelomados que habitan en aguas dulces, tierra húmeda, musgos, líquenes, hongos, e incluso agua salada</a:t>
            </a:r>
            <a:endParaRPr lang="es-MX" sz="2000" dirty="0">
              <a:solidFill>
                <a:schemeClr val="tx1"/>
              </a:solidFill>
            </a:endParaRPr>
          </a:p>
        </p:txBody>
      </p:sp>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9FAF5760-16D4-9B4D-A3BD-E223ECE23D66}"/>
                  </a:ext>
                </a:extLst>
              </p:cNvPr>
              <p:cNvGraphicFramePr>
                <a:graphicFrameLocks noChangeAspect="1"/>
              </p:cNvGraphicFramePr>
              <p:nvPr>
                <p:extLst>
                  <p:ext uri="{D42A27DB-BD31-4B8C-83A1-F6EECF244321}">
                    <p14:modId xmlns:p14="http://schemas.microsoft.com/office/powerpoint/2010/main" val="1323030443"/>
                  </p:ext>
                </p:extLst>
              </p:nvPr>
            </p:nvGraphicFramePr>
            <p:xfrm>
              <a:off x="3555945" y="1223451"/>
              <a:ext cx="2765341" cy="2204257"/>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3"/>
                        <a:stretch>
                          <a:fillRect/>
                        </a:stretch>
                      </p166:blipFill>
                      <p166:spPr xmlns:p166="http://schemas.microsoft.com/office/powerpoint/2016/6/main">
                        <a:xfrm>
                          <a:off x="0" y="0"/>
                          <a:ext cx="2765341" cy="2204257"/>
                        </a:xfrm>
                        <a:prstGeom prst="rect">
                          <a:avLst/>
                        </a:prstGeom>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9FAF5760-16D4-9B4D-A3BD-E223ECE23D66}"/>
                  </a:ext>
                </a:extLst>
              </p:cNvPr>
              <p:cNvPicPr>
                <a:picLocks noGrp="1" noRot="1" noChangeAspect="1" noMove="1" noResize="1" noEditPoints="1" noAdjustHandles="1" noChangeArrowheads="1" noChangeShapeType="1"/>
              </p:cNvPicPr>
              <p:nvPr/>
            </p:nvPicPr>
            <p:blipFill>
              <a:blip r:embed="rId4"/>
              <a:stretch>
                <a:fillRect/>
              </a:stretch>
            </p:blipFill>
            <p:spPr>
              <a:xfrm>
                <a:off x="3555945" y="1223451"/>
                <a:ext cx="2765341" cy="2204257"/>
              </a:xfrm>
              <a:prstGeom prst="rect">
                <a:avLst/>
              </a:prstGeom>
            </p:spPr>
          </p:pic>
        </mc:Fallback>
      </mc:AlternateContent>
    </p:spTree>
    <p:extLst>
      <p:ext uri="{BB962C8B-B14F-4D97-AF65-F5344CB8AC3E}">
        <p14:creationId xmlns:p14="http://schemas.microsoft.com/office/powerpoint/2010/main" val="3207473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ROTIFERA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3"/>
          <a:stretch>
            <a:fillRect/>
          </a:stretch>
        </p:blipFill>
        <p:spPr>
          <a:xfrm>
            <a:off x="6520981" y="3873520"/>
            <a:ext cx="955930" cy="691034"/>
          </a:xfrm>
          <a:prstGeom prst="rect">
            <a:avLst/>
          </a:prstGeom>
        </p:spPr>
      </p:pic>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1496722" y="1360873"/>
            <a:ext cx="4006472" cy="30632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algn="just">
              <a:buSzPct val="100000"/>
            </a:pPr>
            <a:r>
              <a:rPr lang="es-MX" sz="1600" dirty="0"/>
              <a:t>Pseudocelomados</a:t>
            </a:r>
          </a:p>
          <a:p>
            <a:pPr algn="just">
              <a:buSzPct val="100000"/>
            </a:pPr>
            <a:r>
              <a:rPr lang="es-MX" sz="1600" dirty="0"/>
              <a:t>Protostomados </a:t>
            </a:r>
          </a:p>
          <a:p>
            <a:pPr algn="just">
              <a:buSzPct val="100000"/>
            </a:pPr>
            <a:r>
              <a:rPr lang="es-MX" sz="1600" dirty="0"/>
              <a:t>De vida libre</a:t>
            </a:r>
          </a:p>
          <a:p>
            <a:pPr algn="just">
              <a:buSzPct val="100000"/>
            </a:pPr>
            <a:endParaRPr lang="es-MX" sz="1600" dirty="0"/>
          </a:p>
          <a:p>
            <a:pPr algn="just">
              <a:buSzPct val="100000"/>
            </a:pPr>
            <a:r>
              <a:rPr lang="es-MX" sz="1600" dirty="0"/>
              <a:t>Su nombre se refiere a las formas comunes de los cilios móviles del extremo anterior del cuerpo, que aparentan la rotación de ruedas microscópicas</a:t>
            </a:r>
          </a:p>
        </p:txBody>
      </p:sp>
      <p:pic>
        <p:nvPicPr>
          <p:cNvPr id="5122" name="Picture 2" descr="rotífero | Britannica Escola">
            <a:extLst>
              <a:ext uri="{FF2B5EF4-FFF2-40B4-BE49-F238E27FC236}">
                <a16:creationId xmlns:a16="http://schemas.microsoft.com/office/drawing/2014/main" id="{CD49413C-D691-E141-BD27-9CDFC8E721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7004" y="1491065"/>
            <a:ext cx="2722109" cy="21972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CD465E2A-A089-9B41-B70C-4EA9532D7537}"/>
                  </a:ext>
                </a:extLst>
              </p:cNvPr>
              <p:cNvGraphicFramePr>
                <a:graphicFrameLocks noChangeAspect="1"/>
              </p:cNvGraphicFramePr>
              <p:nvPr>
                <p:extLst>
                  <p:ext uri="{D42A27DB-BD31-4B8C-83A1-F6EECF244321}">
                    <p14:modId xmlns:p14="http://schemas.microsoft.com/office/powerpoint/2010/main" val="2315063764"/>
                  </p:ext>
                </p:extLst>
              </p:nvPr>
            </p:nvGraphicFramePr>
            <p:xfrm>
              <a:off x="7476911" y="3720256"/>
              <a:ext cx="1059211" cy="844298"/>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5"/>
                        <a:stretch>
                          <a:fillRect/>
                        </a:stretch>
                      </p166:blipFill>
                      <p166:spPr xmlns:p166="http://schemas.microsoft.com/office/powerpoint/2016/6/main">
                        <a:xfrm>
                          <a:off x="0" y="0"/>
                          <a:ext cx="1059211" cy="844298"/>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CD465E2A-A089-9B41-B70C-4EA9532D7537}"/>
                  </a:ext>
                </a:extLst>
              </p:cNvPr>
              <p:cNvPicPr>
                <a:picLocks noGrp="1" noRot="1" noChangeAspect="1" noMove="1" noResize="1" noEditPoints="1" noAdjustHandles="1" noChangeArrowheads="1" noChangeShapeType="1"/>
              </p:cNvPicPr>
              <p:nvPr/>
            </p:nvPicPr>
            <p:blipFill>
              <a:blip r:embed="rId6"/>
              <a:stretch>
                <a:fillRect/>
              </a:stretch>
            </p:blipFill>
            <p:spPr>
              <a:xfrm>
                <a:off x="7476911" y="3720256"/>
                <a:ext cx="1059211" cy="844298"/>
              </a:xfrm>
              <a:prstGeom prst="rect">
                <a:avLst/>
              </a:prstGeom>
            </p:spPr>
          </p:pic>
        </mc:Fallback>
      </mc:AlternateContent>
    </p:spTree>
    <p:extLst>
      <p:ext uri="{BB962C8B-B14F-4D97-AF65-F5344CB8AC3E}">
        <p14:creationId xmlns:p14="http://schemas.microsoft.com/office/powerpoint/2010/main" val="3177741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18" name="Imagen 17" descr="Imagen que contiene edificio, hombre, lado, diferente&#10;&#10;Descripción generada automáticamente">
            <a:extLst>
              <a:ext uri="{FF2B5EF4-FFF2-40B4-BE49-F238E27FC236}">
                <a16:creationId xmlns:a16="http://schemas.microsoft.com/office/drawing/2014/main" id="{0DC210A9-2B2A-4E42-BA39-DA7B3FE58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0661" y="2060773"/>
            <a:ext cx="3233530" cy="1704093"/>
          </a:xfrm>
          <a:prstGeom prst="rect">
            <a:avLst/>
          </a:prstGeom>
        </p:spPr>
      </p:pic>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ROTIFERA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4"/>
          <a:stretch>
            <a:fillRect/>
          </a:stretch>
        </p:blipFill>
        <p:spPr>
          <a:xfrm>
            <a:off x="6512442" y="3884899"/>
            <a:ext cx="955930" cy="691034"/>
          </a:xfrm>
          <a:prstGeom prst="rect">
            <a:avLst/>
          </a:prstGeom>
        </p:spPr>
      </p:pic>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1496723" y="1242888"/>
            <a:ext cx="6812390" cy="7594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None/>
            </a:pPr>
            <a:r>
              <a:rPr lang="es-MX" sz="1600" b="1" dirty="0"/>
              <a:t>LOCOMOCIÓN </a:t>
            </a:r>
          </a:p>
          <a:p>
            <a:pPr marL="63500" indent="0">
              <a:buNone/>
            </a:pPr>
            <a:r>
              <a:rPr lang="es-MX" sz="1500" dirty="0"/>
              <a:t>Se conocen tres tipos de movimientos presentados en rotíferos.</a:t>
            </a:r>
          </a:p>
          <a:p>
            <a:pPr marL="63500" indent="0">
              <a:buNone/>
            </a:pPr>
            <a:endParaRPr lang="es-MX" sz="1500" dirty="0"/>
          </a:p>
        </p:txBody>
      </p:sp>
      <p:sp>
        <p:nvSpPr>
          <p:cNvPr id="14" name="Google Shape;129;p21">
            <a:extLst>
              <a:ext uri="{FF2B5EF4-FFF2-40B4-BE49-F238E27FC236}">
                <a16:creationId xmlns:a16="http://schemas.microsoft.com/office/drawing/2014/main" id="{57108EE9-3FE8-4E43-AF02-0B348A90338A}"/>
              </a:ext>
            </a:extLst>
          </p:cNvPr>
          <p:cNvSpPr txBox="1">
            <a:spLocks/>
          </p:cNvSpPr>
          <p:nvPr/>
        </p:nvSpPr>
        <p:spPr>
          <a:xfrm>
            <a:off x="1801978" y="2046051"/>
            <a:ext cx="1361054" cy="2227661"/>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None/>
            </a:pPr>
            <a:endParaRPr lang="es-MX" dirty="0"/>
          </a:p>
          <a:p>
            <a:pPr marL="406400" indent="-342900">
              <a:buSzPct val="100000"/>
              <a:buAutoNum type="alphaUcParenBoth"/>
            </a:pPr>
            <a:r>
              <a:rPr lang="es-MX" sz="1500" dirty="0"/>
              <a:t>Natación</a:t>
            </a:r>
          </a:p>
          <a:p>
            <a:pPr marL="406400" indent="-342900">
              <a:buSzPct val="100000"/>
              <a:buAutoNum type="alphaUcParenBoth"/>
            </a:pPr>
            <a:endParaRPr lang="es-MX" sz="1500" dirty="0"/>
          </a:p>
          <a:p>
            <a:pPr marL="63500" indent="0">
              <a:buSzPct val="100000"/>
              <a:buNone/>
            </a:pPr>
            <a:r>
              <a:rPr lang="es-MX" sz="1200" dirty="0"/>
              <a:t>(B)  </a:t>
            </a:r>
            <a:r>
              <a:rPr lang="es-MX" sz="1500" dirty="0"/>
              <a:t>Propulsión en el agua</a:t>
            </a:r>
          </a:p>
          <a:p>
            <a:pPr marL="63500" indent="0">
              <a:buNone/>
            </a:pPr>
            <a:endParaRPr lang="es-MX" dirty="0"/>
          </a:p>
        </p:txBody>
      </p:sp>
      <p:sp>
        <p:nvSpPr>
          <p:cNvPr id="15" name="Google Shape;129;p21">
            <a:extLst>
              <a:ext uri="{FF2B5EF4-FFF2-40B4-BE49-F238E27FC236}">
                <a16:creationId xmlns:a16="http://schemas.microsoft.com/office/drawing/2014/main" id="{90C37A74-887F-6145-AA96-C74692850F99}"/>
              </a:ext>
            </a:extLst>
          </p:cNvPr>
          <p:cNvSpPr txBox="1">
            <a:spLocks/>
          </p:cNvSpPr>
          <p:nvPr/>
        </p:nvSpPr>
        <p:spPr>
          <a:xfrm>
            <a:off x="6938606" y="1906782"/>
            <a:ext cx="1417342" cy="4319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None/>
            </a:pPr>
            <a:r>
              <a:rPr lang="es-MX" sz="1600" dirty="0">
                <a:solidFill>
                  <a:schemeClr val="bg1"/>
                </a:solidFill>
                <a:latin typeface="Bodoni MT" panose="02070603080606020203" pitchFamily="18" charset="0"/>
              </a:rPr>
              <a:t>Reptación</a:t>
            </a:r>
          </a:p>
          <a:p>
            <a:pPr marL="63500" indent="0">
              <a:buNone/>
            </a:pPr>
            <a:endParaRPr lang="es-MX" sz="1600" dirty="0">
              <a:latin typeface="Bodoni MT" panose="02070603080606020203" pitchFamily="18" charset="0"/>
            </a:endParaRPr>
          </a:p>
          <a:p>
            <a:pPr marL="63500" indent="0">
              <a:buNone/>
            </a:pPr>
            <a:endParaRPr lang="es-MX" sz="1500" dirty="0"/>
          </a:p>
        </p:txBody>
      </p:sp>
      <p:pic>
        <p:nvPicPr>
          <p:cNvPr id="17" name="Imagen 16">
            <a:extLst>
              <a:ext uri="{FF2B5EF4-FFF2-40B4-BE49-F238E27FC236}">
                <a16:creationId xmlns:a16="http://schemas.microsoft.com/office/drawing/2014/main" id="{57DE27DD-813F-1E43-9B28-B80A83165C7E}"/>
              </a:ext>
            </a:extLst>
          </p:cNvPr>
          <p:cNvPicPr>
            <a:picLocks noChangeAspect="1"/>
          </p:cNvPicPr>
          <p:nvPr/>
        </p:nvPicPr>
        <p:blipFill>
          <a:blip r:embed="rId5"/>
          <a:stretch>
            <a:fillRect/>
          </a:stretch>
        </p:blipFill>
        <p:spPr>
          <a:xfrm>
            <a:off x="3163032" y="2046052"/>
            <a:ext cx="1361054" cy="2227662"/>
          </a:xfrm>
          <a:prstGeom prst="rect">
            <a:avLst/>
          </a:prstGeom>
        </p:spPr>
      </p:pic>
      <p:sp>
        <p:nvSpPr>
          <p:cNvPr id="19" name="Rectángulo 18">
            <a:extLst>
              <a:ext uri="{FF2B5EF4-FFF2-40B4-BE49-F238E27FC236}">
                <a16:creationId xmlns:a16="http://schemas.microsoft.com/office/drawing/2014/main" id="{8E1212C0-335B-7547-8E9D-12D7A1A6D90A}"/>
              </a:ext>
            </a:extLst>
          </p:cNvPr>
          <p:cNvSpPr/>
          <p:nvPr/>
        </p:nvSpPr>
        <p:spPr>
          <a:xfrm>
            <a:off x="1801977" y="2040094"/>
            <a:ext cx="2722109" cy="222766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406F84B5-4491-754D-9D49-0DA9C403E879}"/>
                  </a:ext>
                </a:extLst>
              </p:cNvPr>
              <p:cNvGraphicFramePr>
                <a:graphicFrameLocks noChangeAspect="1"/>
              </p:cNvGraphicFramePr>
              <p:nvPr>
                <p:extLst>
                  <p:ext uri="{D42A27DB-BD31-4B8C-83A1-F6EECF244321}">
                    <p14:modId xmlns:p14="http://schemas.microsoft.com/office/powerpoint/2010/main" val="3849414825"/>
                  </p:ext>
                </p:extLst>
              </p:nvPr>
            </p:nvGraphicFramePr>
            <p:xfrm>
              <a:off x="7468372" y="3731635"/>
              <a:ext cx="1059211" cy="844298"/>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6"/>
                        <a:stretch>
                          <a:fillRect/>
                        </a:stretch>
                      </p166:blipFill>
                      <p166:spPr xmlns:p166="http://schemas.microsoft.com/office/powerpoint/2016/6/main">
                        <a:xfrm>
                          <a:off x="0" y="0"/>
                          <a:ext cx="1059211" cy="844298"/>
                        </a:xfrm>
                        <a:prstGeom prst="rect">
                          <a:avLst/>
                        </a:prstGeom>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406F84B5-4491-754D-9D49-0DA9C403E879}"/>
                  </a:ext>
                </a:extLst>
              </p:cNvPr>
              <p:cNvPicPr>
                <a:picLocks noGrp="1" noRot="1" noChangeAspect="1" noMove="1" noResize="1" noEditPoints="1" noAdjustHandles="1" noChangeArrowheads="1" noChangeShapeType="1"/>
              </p:cNvPicPr>
              <p:nvPr/>
            </p:nvPicPr>
            <p:blipFill>
              <a:blip r:embed="rId7"/>
              <a:stretch>
                <a:fillRect/>
              </a:stretch>
            </p:blipFill>
            <p:spPr>
              <a:xfrm>
                <a:off x="7468372" y="3731635"/>
                <a:ext cx="1059211" cy="844298"/>
              </a:xfrm>
              <a:prstGeom prst="rect">
                <a:avLst/>
              </a:prstGeom>
            </p:spPr>
          </p:pic>
        </mc:Fallback>
      </mc:AlternateContent>
      <p:pic>
        <p:nvPicPr>
          <p:cNvPr id="20" name="Picture 2" descr="rotífero | Britannica Escola">
            <a:extLst>
              <a:ext uri="{FF2B5EF4-FFF2-40B4-BE49-F238E27FC236}">
                <a16:creationId xmlns:a16="http://schemas.microsoft.com/office/drawing/2014/main" id="{07DD5ACB-A992-AA41-A232-9386E78F6D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87222" y="1534417"/>
            <a:ext cx="2722109" cy="21972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61886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18" name="Imagen 17" descr="Imagen que contiene edificio, hombre, lado, diferente&#10;&#10;Descripción generada automáticamente">
            <a:extLst>
              <a:ext uri="{FF2B5EF4-FFF2-40B4-BE49-F238E27FC236}">
                <a16:creationId xmlns:a16="http://schemas.microsoft.com/office/drawing/2014/main" id="{0DC210A9-2B2A-4E42-BA39-DA7B3FE58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637" y="2219563"/>
            <a:ext cx="3233530" cy="1704093"/>
          </a:xfrm>
          <a:prstGeom prst="rect">
            <a:avLst/>
          </a:prstGeom>
        </p:spPr>
      </p:pic>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ROTIFERA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4"/>
          <a:stretch>
            <a:fillRect/>
          </a:stretch>
        </p:blipFill>
        <p:spPr>
          <a:xfrm>
            <a:off x="6537253" y="3868705"/>
            <a:ext cx="955930" cy="691034"/>
          </a:xfrm>
          <a:prstGeom prst="rect">
            <a:avLst/>
          </a:prstGeom>
        </p:spPr>
      </p:pic>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1496723" y="1360873"/>
            <a:ext cx="4360738" cy="31311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None/>
            </a:pPr>
            <a:r>
              <a:rPr lang="es-MX" sz="1600" b="1" dirty="0"/>
              <a:t>NUTRICIÓN Y EXCRECIÓN </a:t>
            </a:r>
          </a:p>
          <a:p>
            <a:pPr>
              <a:buSzPct val="100000"/>
            </a:pPr>
            <a:r>
              <a:rPr lang="es-MX" sz="1500" dirty="0"/>
              <a:t>Sistema digestivo completo</a:t>
            </a:r>
          </a:p>
          <a:p>
            <a:pPr>
              <a:buSzPct val="100000"/>
            </a:pPr>
            <a:r>
              <a:rPr lang="es-MX" sz="1500" dirty="0"/>
              <a:t>Suspensívoros o depredadores</a:t>
            </a:r>
          </a:p>
          <a:p>
            <a:pPr>
              <a:buSzPct val="100000"/>
            </a:pPr>
            <a:r>
              <a:rPr lang="es-MX" sz="1500" dirty="0"/>
              <a:t>Boca ventral, puede desembocar en faringe o situarse entre ambos un tubo bucal ciliado</a:t>
            </a:r>
          </a:p>
          <a:p>
            <a:pPr>
              <a:buSzPct val="100000"/>
            </a:pPr>
            <a:r>
              <a:rPr lang="es-MX" sz="1500" dirty="0"/>
              <a:t>Faringe/Mástax: Oval o alargada y bien muscularizada, captura y trituración de alimento</a:t>
            </a:r>
          </a:p>
          <a:p>
            <a:pPr>
              <a:buSzPct val="100000"/>
            </a:pPr>
            <a:r>
              <a:rPr lang="es-MX" sz="1500" dirty="0"/>
              <a:t>Excreción por medio de protonefridios</a:t>
            </a:r>
          </a:p>
        </p:txBody>
      </p:sp>
      <p:sp>
        <p:nvSpPr>
          <p:cNvPr id="15" name="Google Shape;129;p21">
            <a:extLst>
              <a:ext uri="{FF2B5EF4-FFF2-40B4-BE49-F238E27FC236}">
                <a16:creationId xmlns:a16="http://schemas.microsoft.com/office/drawing/2014/main" id="{90C37A74-887F-6145-AA96-C74692850F99}"/>
              </a:ext>
            </a:extLst>
          </p:cNvPr>
          <p:cNvSpPr txBox="1">
            <a:spLocks/>
          </p:cNvSpPr>
          <p:nvPr/>
        </p:nvSpPr>
        <p:spPr>
          <a:xfrm>
            <a:off x="-172692" y="2065572"/>
            <a:ext cx="1417342" cy="4319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None/>
            </a:pPr>
            <a:r>
              <a:rPr lang="es-MX" sz="1600" dirty="0">
                <a:solidFill>
                  <a:schemeClr val="bg1"/>
                </a:solidFill>
                <a:latin typeface="Bodoni MT" panose="02070603080606020203" pitchFamily="18" charset="0"/>
              </a:rPr>
              <a:t>Reptación</a:t>
            </a:r>
          </a:p>
          <a:p>
            <a:pPr marL="63500" indent="0">
              <a:buNone/>
            </a:pPr>
            <a:endParaRPr lang="es-MX" sz="1600" dirty="0">
              <a:latin typeface="Bodoni MT" panose="02070603080606020203" pitchFamily="18" charset="0"/>
            </a:endParaRPr>
          </a:p>
          <a:p>
            <a:pPr marL="63500" indent="0">
              <a:buNone/>
            </a:pPr>
            <a:endParaRPr lang="es-MX" sz="1500" dirty="0"/>
          </a:p>
        </p:txBody>
      </p:sp>
      <p:pic>
        <p:nvPicPr>
          <p:cNvPr id="16" name="Imagen 15" descr="Imagen que contiene animal, agua, tabla&#10;&#10;Descripción generada automáticamente">
            <a:extLst>
              <a:ext uri="{FF2B5EF4-FFF2-40B4-BE49-F238E27FC236}">
                <a16:creationId xmlns:a16="http://schemas.microsoft.com/office/drawing/2014/main" id="{A1F1F7FD-25BE-7547-86CB-1EED4BF2B1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8098" y="1419275"/>
            <a:ext cx="2893334" cy="2386532"/>
          </a:xfrm>
          <a:prstGeom prst="ellipse">
            <a:avLst/>
          </a:prstGeom>
          <a:ln>
            <a:noFill/>
          </a:ln>
          <a:effectLst>
            <a:softEdge rad="112500"/>
          </a:effectLst>
        </p:spPr>
      </p:pic>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221EB37F-6CBF-6342-A6D2-7371B56E51FB}"/>
                  </a:ext>
                </a:extLst>
              </p:cNvPr>
              <p:cNvGraphicFramePr>
                <a:graphicFrameLocks noChangeAspect="1"/>
              </p:cNvGraphicFramePr>
              <p:nvPr>
                <p:extLst>
                  <p:ext uri="{D42A27DB-BD31-4B8C-83A1-F6EECF244321}">
                    <p14:modId xmlns:p14="http://schemas.microsoft.com/office/powerpoint/2010/main" val="404739147"/>
                  </p:ext>
                </p:extLst>
              </p:nvPr>
            </p:nvGraphicFramePr>
            <p:xfrm>
              <a:off x="7476911" y="3720256"/>
              <a:ext cx="1059211" cy="844298"/>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6"/>
                        <a:stretch>
                          <a:fillRect/>
                        </a:stretch>
                      </p166:blipFill>
                      <p166:spPr xmlns:p166="http://schemas.microsoft.com/office/powerpoint/2016/6/main">
                        <a:xfrm>
                          <a:off x="0" y="0"/>
                          <a:ext cx="1059211" cy="844298"/>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221EB37F-6CBF-6342-A6D2-7371B56E51FB}"/>
                  </a:ext>
                </a:extLst>
              </p:cNvPr>
              <p:cNvPicPr>
                <a:picLocks noGrp="1" noRot="1" noChangeAspect="1" noMove="1" noResize="1" noEditPoints="1" noAdjustHandles="1" noChangeArrowheads="1" noChangeShapeType="1"/>
              </p:cNvPicPr>
              <p:nvPr/>
            </p:nvPicPr>
            <p:blipFill>
              <a:blip r:embed="rId7"/>
              <a:stretch>
                <a:fillRect/>
              </a:stretch>
            </p:blipFill>
            <p:spPr>
              <a:xfrm>
                <a:off x="7476911" y="3720256"/>
                <a:ext cx="1059211" cy="844298"/>
              </a:xfrm>
              <a:prstGeom prst="rect">
                <a:avLst/>
              </a:prstGeom>
            </p:spPr>
          </p:pic>
        </mc:Fallback>
      </mc:AlternateContent>
    </p:spTree>
    <p:extLst>
      <p:ext uri="{BB962C8B-B14F-4D97-AF65-F5344CB8AC3E}">
        <p14:creationId xmlns:p14="http://schemas.microsoft.com/office/powerpoint/2010/main" val="1183175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4864575" y="1419275"/>
            <a:ext cx="3560473" cy="31311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None/>
            </a:pPr>
            <a:r>
              <a:rPr lang="es-MX" sz="1600" b="1" dirty="0"/>
              <a:t>SISTEMA NERVIOSO</a:t>
            </a:r>
          </a:p>
          <a:p>
            <a:pPr marL="63500" indent="0" algn="just">
              <a:buNone/>
            </a:pPr>
            <a:endParaRPr lang="es-MX" sz="1800" b="1" dirty="0"/>
          </a:p>
          <a:p>
            <a:pPr algn="just">
              <a:buSzPct val="100000"/>
            </a:pPr>
            <a:r>
              <a:rPr lang="es-MX" sz="1600" dirty="0"/>
              <a:t>El encéfalo consta de una masa ganglionar situada sobre el mástax</a:t>
            </a:r>
          </a:p>
          <a:p>
            <a:pPr algn="just">
              <a:buSzPct val="100000"/>
            </a:pPr>
            <a:r>
              <a:rPr lang="es-MX" sz="1600" dirty="0"/>
              <a:t>Cerdas sensoriales</a:t>
            </a:r>
          </a:p>
          <a:p>
            <a:pPr algn="just">
              <a:buSzPct val="100000"/>
            </a:pPr>
            <a:r>
              <a:rPr lang="es-MX" sz="1600" dirty="0"/>
              <a:t>Antena dorsal conspicua</a:t>
            </a:r>
          </a:p>
          <a:p>
            <a:pPr algn="just">
              <a:buSzPct val="100000"/>
            </a:pPr>
            <a:r>
              <a:rPr lang="es-MX" sz="1600" dirty="0"/>
              <a:t>Uno o dos ocelos cerebrales</a:t>
            </a:r>
          </a:p>
          <a:p>
            <a:pPr marL="63500" indent="0" algn="just">
              <a:buNone/>
            </a:pPr>
            <a:endParaRPr lang="es-MX" sz="1500" dirty="0"/>
          </a:p>
        </p:txBody>
      </p:sp>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ROTIFERA</a:t>
            </a:r>
            <a:endParaRPr sz="3600" dirty="0"/>
          </a:p>
        </p:txBody>
      </p:sp>
      <p:pic>
        <p:nvPicPr>
          <p:cNvPr id="12" name="Imagen 11">
            <a:hlinkClick r:id="" action="ppaction://hlinkshowjump?jump=nextslide"/>
            <a:extLst>
              <a:ext uri="{FF2B5EF4-FFF2-40B4-BE49-F238E27FC236}">
                <a16:creationId xmlns:a16="http://schemas.microsoft.com/office/drawing/2014/main" id="{ADD4779B-FE66-6D48-9878-0A942AA90CAD}"/>
              </a:ext>
            </a:extLst>
          </p:cNvPr>
          <p:cNvPicPr>
            <a:picLocks noChangeAspect="1"/>
          </p:cNvPicPr>
          <p:nvPr/>
        </p:nvPicPr>
        <p:blipFill>
          <a:blip r:embed="rId3"/>
          <a:stretch>
            <a:fillRect/>
          </a:stretch>
        </p:blipFill>
        <p:spPr>
          <a:xfrm>
            <a:off x="6602413" y="3920048"/>
            <a:ext cx="872025" cy="630380"/>
          </a:xfrm>
          <a:prstGeom prst="rect">
            <a:avLst/>
          </a:prstGeom>
        </p:spPr>
      </p:pic>
      <p:pic>
        <p:nvPicPr>
          <p:cNvPr id="16" name="Imagen 15" descr="Imagen que contiene animal, agua, tabla&#10;&#10;Descripción generada automáticamente">
            <a:extLst>
              <a:ext uri="{FF2B5EF4-FFF2-40B4-BE49-F238E27FC236}">
                <a16:creationId xmlns:a16="http://schemas.microsoft.com/office/drawing/2014/main" id="{A1F1F7FD-25BE-7547-86CB-1EED4BF2B1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9502" y="1604806"/>
            <a:ext cx="2893334" cy="2170000"/>
          </a:xfrm>
          <a:prstGeom prst="ellipse">
            <a:avLst/>
          </a:prstGeom>
          <a:ln>
            <a:noFill/>
          </a:ln>
          <a:effectLst>
            <a:softEdge rad="112500"/>
          </a:effectLst>
        </p:spPr>
      </p:pic>
      <p:pic>
        <p:nvPicPr>
          <p:cNvPr id="10" name="Imagen 9">
            <a:extLst>
              <a:ext uri="{FF2B5EF4-FFF2-40B4-BE49-F238E27FC236}">
                <a16:creationId xmlns:a16="http://schemas.microsoft.com/office/drawing/2014/main" id="{87CA258B-F2C3-3641-9693-BF2A27894262}"/>
              </a:ext>
            </a:extLst>
          </p:cNvPr>
          <p:cNvPicPr>
            <a:picLocks noChangeAspect="1"/>
          </p:cNvPicPr>
          <p:nvPr/>
        </p:nvPicPr>
        <p:blipFill rotWithShape="1">
          <a:blip r:embed="rId5"/>
          <a:srcRect t="11931" r="3" b="3"/>
          <a:stretch/>
        </p:blipFill>
        <p:spPr>
          <a:xfrm>
            <a:off x="1838414" y="1604806"/>
            <a:ext cx="2646845" cy="2315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BE937C28-3BF4-DC44-847B-E3B03939D0C6}"/>
                  </a:ext>
                </a:extLst>
              </p:cNvPr>
              <p:cNvGraphicFramePr>
                <a:graphicFrameLocks noChangeAspect="1"/>
              </p:cNvGraphicFramePr>
              <p:nvPr>
                <p:extLst>
                  <p:ext uri="{D42A27DB-BD31-4B8C-83A1-F6EECF244321}">
                    <p14:modId xmlns:p14="http://schemas.microsoft.com/office/powerpoint/2010/main" val="404739147"/>
                  </p:ext>
                </p:extLst>
              </p:nvPr>
            </p:nvGraphicFramePr>
            <p:xfrm>
              <a:off x="7476911" y="3720256"/>
              <a:ext cx="1059211" cy="844298"/>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6"/>
                        <a:stretch>
                          <a:fillRect/>
                        </a:stretch>
                      </p166:blipFill>
                      <p166:spPr xmlns:p166="http://schemas.microsoft.com/office/powerpoint/2016/6/main">
                        <a:xfrm>
                          <a:off x="0" y="0"/>
                          <a:ext cx="1059211" cy="844298"/>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BE937C28-3BF4-DC44-847B-E3B03939D0C6}"/>
                  </a:ext>
                </a:extLst>
              </p:cNvPr>
              <p:cNvPicPr>
                <a:picLocks noGrp="1" noRot="1" noChangeAspect="1" noMove="1" noResize="1" noEditPoints="1" noAdjustHandles="1" noChangeArrowheads="1" noChangeShapeType="1"/>
              </p:cNvPicPr>
              <p:nvPr/>
            </p:nvPicPr>
            <p:blipFill>
              <a:blip r:embed="rId7"/>
              <a:stretch>
                <a:fillRect/>
              </a:stretch>
            </p:blipFill>
            <p:spPr>
              <a:xfrm>
                <a:off x="7476911" y="3720256"/>
                <a:ext cx="1059211" cy="844298"/>
              </a:xfrm>
              <a:prstGeom prst="rect">
                <a:avLst/>
              </a:prstGeom>
            </p:spPr>
          </p:pic>
        </mc:Fallback>
      </mc:AlternateContent>
    </p:spTree>
    <p:extLst>
      <p:ext uri="{BB962C8B-B14F-4D97-AF65-F5344CB8AC3E}">
        <p14:creationId xmlns:p14="http://schemas.microsoft.com/office/powerpoint/2010/main" val="3377817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ROTIFERA</a:t>
            </a:r>
            <a:endParaRPr sz="3600" dirty="0"/>
          </a:p>
        </p:txBody>
      </p:sp>
      <p:sp>
        <p:nvSpPr>
          <p:cNvPr id="13" name="Google Shape;129;p21">
            <a:extLst>
              <a:ext uri="{FF2B5EF4-FFF2-40B4-BE49-F238E27FC236}">
                <a16:creationId xmlns:a16="http://schemas.microsoft.com/office/drawing/2014/main" id="{F424A90B-A50E-4B46-8AF1-607CD2A6A0AF}"/>
              </a:ext>
            </a:extLst>
          </p:cNvPr>
          <p:cNvSpPr txBox="1">
            <a:spLocks/>
          </p:cNvSpPr>
          <p:nvPr/>
        </p:nvSpPr>
        <p:spPr>
          <a:xfrm>
            <a:off x="1324064" y="1360873"/>
            <a:ext cx="3844700" cy="27375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None/>
            </a:pPr>
            <a:r>
              <a:rPr lang="es-MX" sz="1600" b="1" dirty="0"/>
              <a:t>REPRODUCCIÓN</a:t>
            </a:r>
            <a:endParaRPr lang="es-MX" sz="1300" b="1" dirty="0"/>
          </a:p>
          <a:p>
            <a:pPr algn="just">
              <a:buSzPct val="100000"/>
            </a:pPr>
            <a:r>
              <a:rPr lang="es-MX" sz="1400" dirty="0"/>
              <a:t>Son dioicos o hembras partenogenéticas</a:t>
            </a:r>
          </a:p>
          <a:p>
            <a:pPr algn="just">
              <a:buSzPct val="100000"/>
            </a:pPr>
            <a:r>
              <a:rPr lang="es-MX" sz="1400" dirty="0"/>
              <a:t>Reproducción sexual por impregnación hipodérmica</a:t>
            </a:r>
          </a:p>
          <a:p>
            <a:pPr algn="just">
              <a:buSzPct val="100000"/>
            </a:pPr>
            <a:endParaRPr lang="es-MX" sz="1200" dirty="0"/>
          </a:p>
          <a:p>
            <a:pPr marL="63500" indent="0">
              <a:buNone/>
            </a:pPr>
            <a:endParaRPr lang="es-MX" sz="1500" dirty="0"/>
          </a:p>
        </p:txBody>
      </p:sp>
      <p:pic>
        <p:nvPicPr>
          <p:cNvPr id="10" name="Imagen 9">
            <a:extLst>
              <a:ext uri="{FF2B5EF4-FFF2-40B4-BE49-F238E27FC236}">
                <a16:creationId xmlns:a16="http://schemas.microsoft.com/office/drawing/2014/main" id="{87CA258B-F2C3-3641-9693-BF2A27894262}"/>
              </a:ext>
            </a:extLst>
          </p:cNvPr>
          <p:cNvPicPr>
            <a:picLocks noChangeAspect="1"/>
          </p:cNvPicPr>
          <p:nvPr/>
        </p:nvPicPr>
        <p:blipFill rotWithShape="1">
          <a:blip r:embed="rId3"/>
          <a:srcRect t="11931" r="3" b="3"/>
          <a:stretch/>
        </p:blipFill>
        <p:spPr>
          <a:xfrm>
            <a:off x="-1871593" y="1360873"/>
            <a:ext cx="2646845" cy="2315242"/>
          </a:xfrm>
          <a:prstGeom prst="rect">
            <a:avLst/>
          </a:prstGeom>
          <a:effectLst/>
        </p:spPr>
      </p:pic>
      <p:sp>
        <p:nvSpPr>
          <p:cNvPr id="9" name="Google Shape;129;p21">
            <a:extLst>
              <a:ext uri="{FF2B5EF4-FFF2-40B4-BE49-F238E27FC236}">
                <a16:creationId xmlns:a16="http://schemas.microsoft.com/office/drawing/2014/main" id="{4E5B57F1-5063-8E40-A0AB-ABD47104C809}"/>
              </a:ext>
            </a:extLst>
          </p:cNvPr>
          <p:cNvSpPr txBox="1">
            <a:spLocks/>
          </p:cNvSpPr>
          <p:nvPr/>
        </p:nvSpPr>
        <p:spPr>
          <a:xfrm>
            <a:off x="1687474" y="2627538"/>
            <a:ext cx="3481290" cy="17965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SzPct val="100000"/>
              <a:buNone/>
            </a:pPr>
            <a:r>
              <a:rPr lang="es-MX" sz="1000" b="1" dirty="0"/>
              <a:t>Se pueden producir dos tipos de huevos:</a:t>
            </a:r>
          </a:p>
          <a:p>
            <a:pPr marL="63500" indent="0" algn="just">
              <a:buSzPct val="100000"/>
              <a:buNone/>
            </a:pPr>
            <a:r>
              <a:rPr lang="es-MX" sz="1000" dirty="0"/>
              <a:t>Huevo amíctico: cascarón delgado, no puede ser fecundado y se convierte por partenogénesis en una hembra amíctica</a:t>
            </a:r>
          </a:p>
          <a:p>
            <a:pPr marL="63500" indent="0" algn="just">
              <a:buSzPct val="100000"/>
              <a:buNone/>
            </a:pPr>
            <a:r>
              <a:rPr lang="es-MX" sz="1000" dirty="0"/>
              <a:t>Huevo míctico: cascarón delgado (haploides), darán lugar a machos haploides por partenogénesis en caso de no ser fecundados</a:t>
            </a:r>
          </a:p>
          <a:p>
            <a:pPr marL="63500" indent="0" algn="just">
              <a:buSzPct val="100000"/>
              <a:buNone/>
            </a:pPr>
            <a:r>
              <a:rPr lang="es-MX" sz="1000" dirty="0"/>
              <a:t>Huevo latente: se origina si el huevo míctico es fecundado, soportan la deshidratación y condiciones adversas</a:t>
            </a:r>
          </a:p>
          <a:p>
            <a:pPr marL="63500" indent="0">
              <a:buNone/>
            </a:pPr>
            <a:endParaRPr lang="es-MX" sz="1200" dirty="0"/>
          </a:p>
        </p:txBody>
      </p:sp>
      <p:sp>
        <p:nvSpPr>
          <p:cNvPr id="14" name="Rectángulo 13">
            <a:extLst>
              <a:ext uri="{FF2B5EF4-FFF2-40B4-BE49-F238E27FC236}">
                <a16:creationId xmlns:a16="http://schemas.microsoft.com/office/drawing/2014/main" id="{BDD4D3AE-4F6F-CF4E-A9D7-6F7A8CDD4D50}"/>
              </a:ext>
            </a:extLst>
          </p:cNvPr>
          <p:cNvSpPr/>
          <p:nvPr/>
        </p:nvSpPr>
        <p:spPr>
          <a:xfrm>
            <a:off x="1384853" y="1419275"/>
            <a:ext cx="3844700" cy="306325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Picture 4">
            <a:extLst>
              <a:ext uri="{FF2B5EF4-FFF2-40B4-BE49-F238E27FC236}">
                <a16:creationId xmlns:a16="http://schemas.microsoft.com/office/drawing/2014/main" id="{C9C9AF75-B9CD-5243-8AB8-F313D03DEA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06" t="2555" r="5389"/>
          <a:stretch/>
        </p:blipFill>
        <p:spPr bwMode="auto">
          <a:xfrm>
            <a:off x="5419513" y="1431495"/>
            <a:ext cx="2209481" cy="299263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slz="http://schemas.microsoft.com/office/powerpoint/2016/slidezoom">
        <mc:Choice Requires="pslz">
          <p:graphicFrame>
            <p:nvGraphicFramePr>
              <p:cNvPr id="12" name="Vista general de diapositiva 11">
                <a:extLst>
                  <a:ext uri="{FF2B5EF4-FFF2-40B4-BE49-F238E27FC236}">
                    <a16:creationId xmlns:a16="http://schemas.microsoft.com/office/drawing/2014/main" id="{B529315D-33B8-B148-86D9-5EAC7E14E2E0}"/>
                  </a:ext>
                </a:extLst>
              </p:cNvPr>
              <p:cNvGraphicFramePr>
                <a:graphicFrameLocks noChangeAspect="1"/>
              </p:cNvGraphicFramePr>
              <p:nvPr>
                <p:extLst>
                  <p:ext uri="{D42A27DB-BD31-4B8C-83A1-F6EECF244321}">
                    <p14:modId xmlns:p14="http://schemas.microsoft.com/office/powerpoint/2010/main" val="2938088988"/>
                  </p:ext>
                </p:extLst>
              </p:nvPr>
            </p:nvGraphicFramePr>
            <p:xfrm>
              <a:off x="7597807" y="3796748"/>
              <a:ext cx="964312" cy="768654"/>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5"/>
                        <a:stretch>
                          <a:fillRect/>
                        </a:stretch>
                      </p166:blipFill>
                      <p166:spPr xmlns:p166="http://schemas.microsoft.com/office/powerpoint/2016/6/main">
                        <a:xfrm>
                          <a:off x="0" y="0"/>
                          <a:ext cx="964312" cy="768654"/>
                        </a:xfrm>
                        <a:prstGeom prst="rect">
                          <a:avLst/>
                        </a:prstGeom>
                      </p166:spPr>
                    </pslz:zmPr>
                  </pslz:sldZmObj>
                </pslz:sldZm>
              </a:graphicData>
            </a:graphic>
          </p:graphicFrame>
        </mc:Choice>
        <mc:Fallback xmlns="">
          <p:pic>
            <p:nvPicPr>
              <p:cNvPr id="12" name="Vista general de diapositiva 11">
                <a:extLst>
                  <a:ext uri="{FF2B5EF4-FFF2-40B4-BE49-F238E27FC236}">
                    <a16:creationId xmlns:a16="http://schemas.microsoft.com/office/drawing/2014/main" id="{B529315D-33B8-B148-86D9-5EAC7E14E2E0}"/>
                  </a:ext>
                </a:extLst>
              </p:cNvPr>
              <p:cNvPicPr>
                <a:picLocks noGrp="1" noRot="1" noChangeAspect="1" noMove="1" noResize="1" noEditPoints="1" noAdjustHandles="1" noChangeArrowheads="1" noChangeShapeType="1"/>
              </p:cNvPicPr>
              <p:nvPr/>
            </p:nvPicPr>
            <p:blipFill>
              <a:blip r:embed="rId6"/>
              <a:stretch>
                <a:fillRect/>
              </a:stretch>
            </p:blipFill>
            <p:spPr>
              <a:xfrm>
                <a:off x="7597807" y="3796748"/>
                <a:ext cx="964312" cy="768654"/>
              </a:xfrm>
              <a:prstGeom prst="rect">
                <a:avLst/>
              </a:prstGeom>
            </p:spPr>
          </p:pic>
        </mc:Fallback>
      </mc:AlternateContent>
    </p:spTree>
    <p:extLst>
      <p:ext uri="{BB962C8B-B14F-4D97-AF65-F5344CB8AC3E}">
        <p14:creationId xmlns:p14="http://schemas.microsoft.com/office/powerpoint/2010/main" val="672550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ROTIFERA</a:t>
            </a:r>
            <a:endParaRPr lang="en" sz="3600" dirty="0"/>
          </a:p>
        </p:txBody>
      </p:sp>
      <p:sp>
        <p:nvSpPr>
          <p:cNvPr id="129" name="Google Shape;129;p21"/>
          <p:cNvSpPr txBox="1">
            <a:spLocks noGrp="1"/>
          </p:cNvSpPr>
          <p:nvPr>
            <p:ph type="body" idx="1"/>
          </p:nvPr>
        </p:nvSpPr>
        <p:spPr>
          <a:xfrm>
            <a:off x="1422236" y="1290376"/>
            <a:ext cx="4354833" cy="3004850"/>
          </a:xfrm>
          <a:prstGeom prst="rect">
            <a:avLst/>
          </a:prstGeom>
        </p:spPr>
        <p:txBody>
          <a:bodyPr spcFirstLastPara="1" wrap="square" lIns="91425" tIns="91425" rIns="91425" bIns="91425" anchor="t" anchorCtr="0">
            <a:noAutofit/>
          </a:bodyPr>
          <a:lstStyle/>
          <a:p>
            <a:pPr marL="0" indent="0" algn="just">
              <a:buSzPct val="100000"/>
              <a:buNone/>
            </a:pPr>
            <a:r>
              <a:rPr lang="es-MX" sz="1600" b="1" dirty="0"/>
              <a:t>ESTRUCTURA EXTERN</a:t>
            </a:r>
            <a:r>
              <a:rPr lang="es-MX" sz="1600" dirty="0"/>
              <a:t>A</a:t>
            </a:r>
          </a:p>
          <a:p>
            <a:pPr marL="63500" indent="0">
              <a:buSzPct val="100000"/>
              <a:buNone/>
            </a:pPr>
            <a:r>
              <a:rPr lang="es-MX" sz="1400" dirty="0"/>
              <a:t>Cuerpo alargado o sacciforme, ligeramente cilíndrico. </a:t>
            </a:r>
          </a:p>
          <a:p>
            <a:pPr marL="63500" indent="0">
              <a:buSzPct val="100000"/>
              <a:buNone/>
            </a:pPr>
            <a:r>
              <a:rPr lang="es-MX" sz="1400" dirty="0"/>
              <a:t>Se divide en tres partes:</a:t>
            </a:r>
          </a:p>
          <a:p>
            <a:pPr lvl="1" algn="just">
              <a:buSzPct val="100000"/>
            </a:pPr>
            <a:r>
              <a:rPr lang="es-MX" sz="1400" dirty="0"/>
              <a:t>Cabeza: presenta un órgano ciliado denominado corona empleado para la locomoción y alimentación</a:t>
            </a:r>
          </a:p>
          <a:p>
            <a:pPr lvl="1" algn="just">
              <a:buSzPct val="100000"/>
            </a:pPr>
            <a:r>
              <a:rPr lang="es-MX" sz="1400" dirty="0"/>
              <a:t>Tronco: mayor parte del cuerpo, en algunos casos la epidermis se engruesa formando una cubierta conspicua llamada loriga</a:t>
            </a:r>
          </a:p>
          <a:p>
            <a:pPr lvl="1" algn="just">
              <a:buSzPct val="100000"/>
            </a:pPr>
            <a:r>
              <a:rPr lang="es-MX" sz="1400" dirty="0"/>
              <a:t>Pie terminal: utilizado por especies sésiles para unirse al sustrato, puede estar bifurcado en el extremo posterior</a:t>
            </a:r>
          </a:p>
          <a:p>
            <a:pPr marL="285750" indent="-285750"/>
            <a:endParaRPr dirty="0"/>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432549" y="3886772"/>
            <a:ext cx="937598" cy="677782"/>
          </a:xfrm>
          <a:prstGeom prst="rect">
            <a:avLst/>
          </a:prstGeom>
        </p:spPr>
      </p:pic>
      <p:pic>
        <p:nvPicPr>
          <p:cNvPr id="3" name="Imagen 2">
            <a:extLst>
              <a:ext uri="{FF2B5EF4-FFF2-40B4-BE49-F238E27FC236}">
                <a16:creationId xmlns:a16="http://schemas.microsoft.com/office/drawing/2014/main" id="{60752C16-DCF8-0E4B-BB5C-5D221D05A153}"/>
              </a:ext>
            </a:extLst>
          </p:cNvPr>
          <p:cNvPicPr>
            <a:picLocks noChangeAspect="1"/>
          </p:cNvPicPr>
          <p:nvPr/>
        </p:nvPicPr>
        <p:blipFill>
          <a:blip r:embed="rId4"/>
          <a:stretch>
            <a:fillRect/>
          </a:stretch>
        </p:blipFill>
        <p:spPr>
          <a:xfrm>
            <a:off x="6008204" y="1429109"/>
            <a:ext cx="2298710" cy="2254154"/>
          </a:xfrm>
          <a:prstGeom prst="rect">
            <a:avLst/>
          </a:prstGeom>
          <a:ln>
            <a:noFill/>
          </a:ln>
          <a:effectLst>
            <a:outerShdw blurRad="190500" algn="tl" rotWithShape="0">
              <a:srgbClr val="000000">
                <a:alpha val="70000"/>
              </a:srgbClr>
            </a:outerShdw>
          </a:effectLst>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099475A4-26BB-BE41-AF77-9ACCBF5BB72B}"/>
                  </a:ext>
                </a:extLst>
              </p:cNvPr>
              <p:cNvGraphicFramePr>
                <a:graphicFrameLocks noChangeAspect="1"/>
              </p:cNvGraphicFramePr>
              <p:nvPr>
                <p:extLst>
                  <p:ext uri="{D42A27DB-BD31-4B8C-83A1-F6EECF244321}">
                    <p14:modId xmlns:p14="http://schemas.microsoft.com/office/powerpoint/2010/main" val="404739147"/>
                  </p:ext>
                </p:extLst>
              </p:nvPr>
            </p:nvGraphicFramePr>
            <p:xfrm>
              <a:off x="7476911" y="3720256"/>
              <a:ext cx="1059211" cy="844298"/>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5"/>
                        <a:stretch>
                          <a:fillRect/>
                        </a:stretch>
                      </p166:blipFill>
                      <p166:spPr xmlns:p166="http://schemas.microsoft.com/office/powerpoint/2016/6/main">
                        <a:xfrm>
                          <a:off x="0" y="0"/>
                          <a:ext cx="1059211" cy="844298"/>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099475A4-26BB-BE41-AF77-9ACCBF5BB72B}"/>
                  </a:ext>
                </a:extLst>
              </p:cNvPr>
              <p:cNvPicPr>
                <a:picLocks noGrp="1" noRot="1" noChangeAspect="1" noMove="1" noResize="1" noEditPoints="1" noAdjustHandles="1" noChangeArrowheads="1" noChangeShapeType="1"/>
              </p:cNvPicPr>
              <p:nvPr/>
            </p:nvPicPr>
            <p:blipFill>
              <a:blip r:embed="rId6"/>
              <a:stretch>
                <a:fillRect/>
              </a:stretch>
            </p:blipFill>
            <p:spPr>
              <a:xfrm>
                <a:off x="7476911" y="3720256"/>
                <a:ext cx="1059211" cy="844298"/>
              </a:xfrm>
              <a:prstGeom prst="rect">
                <a:avLst/>
              </a:prstGeom>
            </p:spPr>
          </p:pic>
        </mc:Fallback>
      </mc:AlternateContent>
    </p:spTree>
    <p:extLst>
      <p:ext uri="{BB962C8B-B14F-4D97-AF65-F5344CB8AC3E}">
        <p14:creationId xmlns:p14="http://schemas.microsoft.com/office/powerpoint/2010/main" val="227567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ROTIFERA</a:t>
            </a:r>
            <a:endParaRPr lang="en" sz="3600" dirty="0"/>
          </a:p>
        </p:txBody>
      </p:sp>
      <p:sp>
        <p:nvSpPr>
          <p:cNvPr id="129" name="Google Shape;129;p21"/>
          <p:cNvSpPr txBox="1">
            <a:spLocks noGrp="1"/>
          </p:cNvSpPr>
          <p:nvPr>
            <p:ph type="body" idx="1"/>
          </p:nvPr>
        </p:nvSpPr>
        <p:spPr>
          <a:xfrm>
            <a:off x="1485152" y="1419275"/>
            <a:ext cx="4140396" cy="3004850"/>
          </a:xfrm>
          <a:prstGeom prst="rect">
            <a:avLst/>
          </a:prstGeom>
        </p:spPr>
        <p:txBody>
          <a:bodyPr spcFirstLastPara="1" wrap="square" lIns="91425" tIns="91425" rIns="91425" bIns="91425" anchor="t" anchorCtr="0">
            <a:noAutofit/>
          </a:bodyPr>
          <a:lstStyle/>
          <a:p>
            <a:pPr marL="0" indent="0" algn="just">
              <a:buSzPct val="100000"/>
              <a:buNone/>
            </a:pPr>
            <a:r>
              <a:rPr lang="es-MX" sz="1600" b="1" dirty="0"/>
              <a:t>ESTRUCTURA INTERNA</a:t>
            </a:r>
          </a:p>
          <a:p>
            <a:pPr marL="285750" indent="-285750"/>
            <a:endParaRPr sz="1500" dirty="0"/>
          </a:p>
        </p:txBody>
      </p:sp>
      <p:pic>
        <p:nvPicPr>
          <p:cNvPr id="3" name="Imagen 2">
            <a:extLst>
              <a:ext uri="{FF2B5EF4-FFF2-40B4-BE49-F238E27FC236}">
                <a16:creationId xmlns:a16="http://schemas.microsoft.com/office/drawing/2014/main" id="{60752C16-DCF8-0E4B-BB5C-5D221D05A153}"/>
              </a:ext>
            </a:extLst>
          </p:cNvPr>
          <p:cNvPicPr>
            <a:picLocks noChangeAspect="1"/>
          </p:cNvPicPr>
          <p:nvPr/>
        </p:nvPicPr>
        <p:blipFill>
          <a:blip r:embed="rId3"/>
          <a:stretch>
            <a:fillRect/>
          </a:stretch>
        </p:blipFill>
        <p:spPr>
          <a:xfrm>
            <a:off x="-841785" y="1555557"/>
            <a:ext cx="1683569" cy="2254154"/>
          </a:xfrm>
          <a:prstGeom prst="rect">
            <a:avLst/>
          </a:prstGeom>
        </p:spPr>
      </p:pic>
      <p:pic>
        <p:nvPicPr>
          <p:cNvPr id="8" name="Imagen 7" descr="Diagrama&#10;&#10;Descripción generada automáticamente">
            <a:extLst>
              <a:ext uri="{FF2B5EF4-FFF2-40B4-BE49-F238E27FC236}">
                <a16:creationId xmlns:a16="http://schemas.microsoft.com/office/drawing/2014/main" id="{145FD923-4515-B04B-962E-1FC524565A17}"/>
              </a:ext>
            </a:extLst>
          </p:cNvPr>
          <p:cNvPicPr>
            <a:picLocks noChangeAspect="1"/>
          </p:cNvPicPr>
          <p:nvPr/>
        </p:nvPicPr>
        <p:blipFill rotWithShape="1">
          <a:blip r:embed="rId4">
            <a:extLst>
              <a:ext uri="{28A0092B-C50C-407E-A947-70E740481C1C}">
                <a14:useLocalDpi xmlns:a14="http://schemas.microsoft.com/office/drawing/2010/main" val="0"/>
              </a:ext>
            </a:extLst>
          </a:blip>
          <a:srcRect r="-1" b="662"/>
          <a:stretch/>
        </p:blipFill>
        <p:spPr>
          <a:xfrm>
            <a:off x="4195417" y="1498647"/>
            <a:ext cx="3218801" cy="2846106"/>
          </a:xfrm>
          <a:prstGeom prst="rect">
            <a:avLst/>
          </a:prstGeom>
          <a:ln>
            <a:noFill/>
          </a:ln>
          <a:effectLst>
            <a:outerShdw blurRad="190500" algn="tl" rotWithShape="0">
              <a:srgbClr val="000000">
                <a:alpha val="70000"/>
              </a:srgbClr>
            </a:outerShdw>
          </a:effectLst>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94584DEB-5DD8-484E-AC83-ED41C2B6E36F}"/>
                  </a:ext>
                </a:extLst>
              </p:cNvPr>
              <p:cNvGraphicFramePr>
                <a:graphicFrameLocks noChangeAspect="1"/>
              </p:cNvGraphicFramePr>
              <p:nvPr>
                <p:extLst>
                  <p:ext uri="{D42A27DB-BD31-4B8C-83A1-F6EECF244321}">
                    <p14:modId xmlns:p14="http://schemas.microsoft.com/office/powerpoint/2010/main" val="58941872"/>
                  </p:ext>
                </p:extLst>
              </p:nvPr>
            </p:nvGraphicFramePr>
            <p:xfrm>
              <a:off x="7403521" y="3657600"/>
              <a:ext cx="1142796" cy="910924"/>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5"/>
                        <a:stretch>
                          <a:fillRect/>
                        </a:stretch>
                      </p166:blipFill>
                      <p166:spPr xmlns:p166="http://schemas.microsoft.com/office/powerpoint/2016/6/main">
                        <a:xfrm>
                          <a:off x="0" y="0"/>
                          <a:ext cx="1142796" cy="910924"/>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94584DEB-5DD8-484E-AC83-ED41C2B6E36F}"/>
                  </a:ext>
                </a:extLst>
              </p:cNvPr>
              <p:cNvPicPr>
                <a:picLocks noGrp="1" noRot="1" noChangeAspect="1" noMove="1" noResize="1" noEditPoints="1" noAdjustHandles="1" noChangeArrowheads="1" noChangeShapeType="1"/>
              </p:cNvPicPr>
              <p:nvPr/>
            </p:nvPicPr>
            <p:blipFill>
              <a:blip r:embed="rId6"/>
              <a:stretch>
                <a:fillRect/>
              </a:stretch>
            </p:blipFill>
            <p:spPr>
              <a:xfrm>
                <a:off x="7403521" y="3657600"/>
                <a:ext cx="1142796" cy="910924"/>
              </a:xfrm>
              <a:prstGeom prst="rect">
                <a:avLst/>
              </a:prstGeom>
            </p:spPr>
          </p:pic>
        </mc:Fallback>
      </mc:AlternateContent>
    </p:spTree>
    <p:extLst>
      <p:ext uri="{BB962C8B-B14F-4D97-AF65-F5344CB8AC3E}">
        <p14:creationId xmlns:p14="http://schemas.microsoft.com/office/powerpoint/2010/main" val="1391879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ROTIFERA</a:t>
            </a:r>
            <a:endParaRPr sz="3600" dirty="0"/>
          </a:p>
        </p:txBody>
      </p:sp>
      <p:sp>
        <p:nvSpPr>
          <p:cNvPr id="93" name="Google Shape;93;p17"/>
          <p:cNvSpPr txBox="1">
            <a:spLocks noGrp="1"/>
          </p:cNvSpPr>
          <p:nvPr>
            <p:ph type="body" idx="1"/>
          </p:nvPr>
        </p:nvSpPr>
        <p:spPr>
          <a:xfrm>
            <a:off x="1362456" y="1295353"/>
            <a:ext cx="7085593" cy="3206209"/>
          </a:xfrm>
          <a:prstGeom prst="rect">
            <a:avLst/>
          </a:prstGeom>
        </p:spPr>
        <p:txBody>
          <a:bodyPr spcFirstLastPara="1" wrap="square" lIns="91425" tIns="91425" rIns="91425" bIns="91425" anchor="t" anchorCtr="0">
            <a:noAutofit/>
          </a:bodyPr>
          <a:lstStyle/>
          <a:p>
            <a:pPr marL="63500" indent="0" algn="ctr">
              <a:buNone/>
            </a:pPr>
            <a:r>
              <a:rPr lang="en-US" sz="1700" b="1" dirty="0" err="1"/>
              <a:t>Rotífera</a:t>
            </a:r>
            <a:r>
              <a:rPr lang="en-US" sz="1700" b="1" dirty="0"/>
              <a:t> es </a:t>
            </a:r>
            <a:r>
              <a:rPr lang="en-US" sz="1700" b="1" dirty="0" err="1"/>
              <a:t>presentado</a:t>
            </a:r>
            <a:r>
              <a:rPr lang="en-US" sz="1700" b="1" dirty="0"/>
              <a:t> </a:t>
            </a:r>
            <a:r>
              <a:rPr lang="en-US" sz="1700" b="1" dirty="0" err="1"/>
              <a:t>como</a:t>
            </a:r>
            <a:r>
              <a:rPr lang="en-US" sz="1700" b="1" dirty="0"/>
              <a:t> </a:t>
            </a:r>
            <a:r>
              <a:rPr lang="en-US" sz="1700" b="1" dirty="0" err="1"/>
              <a:t>grupo</a:t>
            </a:r>
            <a:r>
              <a:rPr lang="en-US" sz="1700" b="1" dirty="0"/>
              <a:t> </a:t>
            </a:r>
            <a:r>
              <a:rPr lang="en-US" sz="1700" b="1" dirty="0" err="1"/>
              <a:t>parafilético</a:t>
            </a:r>
            <a:r>
              <a:rPr lang="en-US" sz="1700" b="1" dirty="0"/>
              <a:t> </a:t>
            </a:r>
            <a:r>
              <a:rPr lang="en-US" sz="1700" b="1" dirty="0" err="1"/>
              <a:t>respecto</a:t>
            </a:r>
            <a:r>
              <a:rPr lang="en-US" sz="1700" b="1" dirty="0"/>
              <a:t> a </a:t>
            </a:r>
            <a:r>
              <a:rPr lang="en-US" sz="1700" b="1" dirty="0" err="1"/>
              <a:t>Acanthocephala</a:t>
            </a:r>
            <a:r>
              <a:rPr lang="en-US" sz="1700" b="1" dirty="0"/>
              <a:t>.</a:t>
            </a:r>
            <a:endParaRPr lang="en" sz="1700" b="1" dirty="0"/>
          </a:p>
        </p:txBody>
      </p:sp>
      <p:sp>
        <p:nvSpPr>
          <p:cNvPr id="2" name="AutoShape 2" descr="Zoowiki">
            <a:extLst>
              <a:ext uri="{FF2B5EF4-FFF2-40B4-BE49-F238E27FC236}">
                <a16:creationId xmlns:a16="http://schemas.microsoft.com/office/drawing/2014/main" id="{308D1B89-0725-FF46-9ED8-A7FCCB1342D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8" name="Imagen 7">
            <a:extLst>
              <a:ext uri="{FF2B5EF4-FFF2-40B4-BE49-F238E27FC236}">
                <a16:creationId xmlns:a16="http://schemas.microsoft.com/office/drawing/2014/main" id="{AE6C6D11-89B7-2D4C-B7E4-4697E9E95B0B}"/>
              </a:ext>
            </a:extLst>
          </p:cNvPr>
          <p:cNvPicPr>
            <a:picLocks noChangeAspect="1"/>
          </p:cNvPicPr>
          <p:nvPr/>
        </p:nvPicPr>
        <p:blipFill rotWithShape="1">
          <a:blip r:embed="rId3"/>
          <a:srcRect t="11978" r="1" b="5668"/>
          <a:stretch/>
        </p:blipFill>
        <p:spPr>
          <a:xfrm>
            <a:off x="1693918" y="2078531"/>
            <a:ext cx="3540690" cy="2208826"/>
          </a:xfrm>
          <a:prstGeom prst="rect">
            <a:avLst/>
          </a:prstGeom>
        </p:spPr>
      </p:pic>
      <p:sp>
        <p:nvSpPr>
          <p:cNvPr id="12" name="Rectángulo 11">
            <a:extLst>
              <a:ext uri="{FF2B5EF4-FFF2-40B4-BE49-F238E27FC236}">
                <a16:creationId xmlns:a16="http://schemas.microsoft.com/office/drawing/2014/main" id="{2978F8C5-FAF5-5246-814E-EFB0DAFF4859}"/>
              </a:ext>
            </a:extLst>
          </p:cNvPr>
          <p:cNvSpPr/>
          <p:nvPr/>
        </p:nvSpPr>
        <p:spPr>
          <a:xfrm>
            <a:off x="1693918" y="2078531"/>
            <a:ext cx="3540690" cy="2208826"/>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a:extLst>
              <a:ext uri="{FF2B5EF4-FFF2-40B4-BE49-F238E27FC236}">
                <a16:creationId xmlns:a16="http://schemas.microsoft.com/office/drawing/2014/main" id="{7AFE1324-36CC-3D43-9B93-C262450DB5C5}"/>
              </a:ext>
            </a:extLst>
          </p:cNvPr>
          <p:cNvPicPr>
            <a:picLocks noChangeAspect="1"/>
          </p:cNvPicPr>
          <p:nvPr/>
        </p:nvPicPr>
        <p:blipFill>
          <a:blip r:embed="rId4"/>
          <a:stretch>
            <a:fillRect/>
          </a:stretch>
        </p:blipFill>
        <p:spPr>
          <a:xfrm>
            <a:off x="5355145" y="2109153"/>
            <a:ext cx="3062292" cy="1442430"/>
          </a:xfrm>
          <a:prstGeom prst="rect">
            <a:avLst/>
          </a:prstGeom>
        </p:spPr>
      </p:pic>
      <p:sp>
        <p:nvSpPr>
          <p:cNvPr id="14" name="Rectángulo 13">
            <a:extLst>
              <a:ext uri="{FF2B5EF4-FFF2-40B4-BE49-F238E27FC236}">
                <a16:creationId xmlns:a16="http://schemas.microsoft.com/office/drawing/2014/main" id="{6C9519D7-7FE6-F144-A50F-497DAD3E34D8}"/>
              </a:ext>
            </a:extLst>
          </p:cNvPr>
          <p:cNvSpPr/>
          <p:nvPr/>
        </p:nvSpPr>
        <p:spPr>
          <a:xfrm>
            <a:off x="5343945" y="2109153"/>
            <a:ext cx="3062293" cy="1442430"/>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pslz="http://schemas.microsoft.com/office/powerpoint/2016/slidezoom">
        <mc:Choice Requires="pslz">
          <p:graphicFrame>
            <p:nvGraphicFramePr>
              <p:cNvPr id="15" name="Vista general de diapositiva 14">
                <a:extLst>
                  <a:ext uri="{FF2B5EF4-FFF2-40B4-BE49-F238E27FC236}">
                    <a16:creationId xmlns:a16="http://schemas.microsoft.com/office/drawing/2014/main" id="{E80744E0-8B47-164E-A622-EFB9EFA6394D}"/>
                  </a:ext>
                </a:extLst>
              </p:cNvPr>
              <p:cNvGraphicFramePr>
                <a:graphicFrameLocks noChangeAspect="1"/>
              </p:cNvGraphicFramePr>
              <p:nvPr>
                <p:extLst>
                  <p:ext uri="{D42A27DB-BD31-4B8C-83A1-F6EECF244321}">
                    <p14:modId xmlns:p14="http://schemas.microsoft.com/office/powerpoint/2010/main" val="4006935884"/>
                  </p:ext>
                </p:extLst>
              </p:nvPr>
            </p:nvGraphicFramePr>
            <p:xfrm>
              <a:off x="7450082" y="3710104"/>
              <a:ext cx="1059211" cy="844298"/>
            </p:xfrm>
            <a:graphic>
              <a:graphicData uri="http://schemas.microsoft.com/office/powerpoint/2016/slidezoom">
                <pslz:sldZm>
                  <pslz:sldZmObj sldId="258" cId="0">
                    <pslz:zmPr id="{242FE08D-D5B4-D04A-BCF3-F34E82F3DF5D}" returnToParent="0" imageType="cover" transitionDur="1000">
                      <p166:blipFill xmlns:p166="http://schemas.microsoft.com/office/powerpoint/2016/6/main">
                        <a:blip r:embed="rId5"/>
                        <a:stretch>
                          <a:fillRect/>
                        </a:stretch>
                      </p166:blipFill>
                      <p166:spPr xmlns:p166="http://schemas.microsoft.com/office/powerpoint/2016/6/main">
                        <a:xfrm>
                          <a:off x="0" y="0"/>
                          <a:ext cx="1059211" cy="844298"/>
                        </a:xfrm>
                        <a:prstGeom prst="rect">
                          <a:avLst/>
                        </a:prstGeom>
                      </p166:spPr>
                    </pslz:zmPr>
                  </pslz:sldZmObj>
                </pslz:sldZm>
              </a:graphicData>
            </a:graphic>
          </p:graphicFrame>
        </mc:Choice>
        <mc:Fallback xmlns="">
          <p:pic>
            <p:nvPicPr>
              <p:cNvPr id="15" name="Vista general de diapositiva 14">
                <a:extLst>
                  <a:ext uri="{FF2B5EF4-FFF2-40B4-BE49-F238E27FC236}">
                    <a16:creationId xmlns:a16="http://schemas.microsoft.com/office/drawing/2014/main" id="{E80744E0-8B47-164E-A622-EFB9EFA6394D}"/>
                  </a:ext>
                </a:extLst>
              </p:cNvPr>
              <p:cNvPicPr>
                <a:picLocks noGrp="1" noRot="1" noChangeAspect="1" noMove="1" noResize="1" noEditPoints="1" noAdjustHandles="1" noChangeArrowheads="1" noChangeShapeType="1"/>
              </p:cNvPicPr>
              <p:nvPr/>
            </p:nvPicPr>
            <p:blipFill>
              <a:blip r:embed="rId6"/>
              <a:stretch>
                <a:fillRect/>
              </a:stretch>
            </p:blipFill>
            <p:spPr>
              <a:xfrm>
                <a:off x="7450082" y="3710104"/>
                <a:ext cx="1059211" cy="844298"/>
              </a:xfrm>
              <a:prstGeom prst="rect">
                <a:avLst/>
              </a:prstGeom>
            </p:spPr>
          </p:pic>
        </mc:Fallback>
      </mc:AlternateContent>
    </p:spTree>
    <p:extLst>
      <p:ext uri="{BB962C8B-B14F-4D97-AF65-F5344CB8AC3E}">
        <p14:creationId xmlns:p14="http://schemas.microsoft.com/office/powerpoint/2010/main" val="3019812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783953" y="3299585"/>
            <a:ext cx="6513740"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1800" dirty="0"/>
              <a:t>En su cara dorsal presentan escamas imbricadas con espinas y su cara ventral es ciliada</a:t>
            </a:r>
            <a:r>
              <a:rPr lang="es-ES" sz="1800" dirty="0"/>
              <a:t>, viven en ambientes acuáticos intersticiales, también los podemos encontrar en lagos lagunas y arroyos </a:t>
            </a:r>
          </a:p>
          <a:p>
            <a:pPr marL="0" indent="0" algn="ctr">
              <a:buNone/>
            </a:pPr>
            <a:endParaRPr lang="es-MX" dirty="0"/>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GASTROTRICHA </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6CAD75CD-B569-4049-8526-190070FB8313}"/>
                  </a:ext>
                </a:extLst>
              </p:cNvPr>
              <p:cNvGraphicFramePr>
                <a:graphicFrameLocks noChangeAspect="1"/>
              </p:cNvGraphicFramePr>
              <p:nvPr>
                <p:extLst>
                  <p:ext uri="{D42A27DB-BD31-4B8C-83A1-F6EECF244321}">
                    <p14:modId xmlns:p14="http://schemas.microsoft.com/office/powerpoint/2010/main" val="3215739069"/>
                  </p:ext>
                </p:extLst>
              </p:nvPr>
            </p:nvGraphicFramePr>
            <p:xfrm>
              <a:off x="3591340" y="1208881"/>
              <a:ext cx="2378764" cy="2393819"/>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2378764" cy="2393819"/>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6CAD75CD-B569-4049-8526-190070FB8313}"/>
                  </a:ext>
                </a:extLst>
              </p:cNvPr>
              <p:cNvPicPr>
                <a:picLocks noGrp="1" noRot="1" noChangeAspect="1" noMove="1" noResize="1" noEditPoints="1" noAdjustHandles="1" noChangeArrowheads="1" noChangeShapeType="1"/>
              </p:cNvPicPr>
              <p:nvPr/>
            </p:nvPicPr>
            <p:blipFill>
              <a:blip r:embed="rId4"/>
              <a:stretch>
                <a:fillRect/>
              </a:stretch>
            </p:blipFill>
            <p:spPr>
              <a:xfrm>
                <a:off x="3591340" y="1208881"/>
                <a:ext cx="2378764" cy="2393819"/>
              </a:xfrm>
              <a:prstGeom prst="rect">
                <a:avLst/>
              </a:prstGeom>
            </p:spPr>
          </p:pic>
        </mc:Fallback>
      </mc:AlternateContent>
    </p:spTree>
    <p:extLst>
      <p:ext uri="{BB962C8B-B14F-4D97-AF65-F5344CB8AC3E}">
        <p14:creationId xmlns:p14="http://schemas.microsoft.com/office/powerpoint/2010/main" val="3080922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GASTROTRICHA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446113" y="3772387"/>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698054" y="1224242"/>
            <a:ext cx="4122796" cy="3267784"/>
          </a:xfrm>
          <a:prstGeom prst="rect">
            <a:avLst/>
          </a:prstGeom>
        </p:spPr>
        <p:txBody>
          <a:bodyPr spcFirstLastPara="1" wrap="square" lIns="91425" tIns="91425" rIns="91425" bIns="91425" anchor="t" anchorCtr="0">
            <a:noAutofit/>
          </a:bodyPr>
          <a:lstStyle/>
          <a:p>
            <a:pPr marL="63500" indent="0">
              <a:buNone/>
            </a:pPr>
            <a:endParaRPr lang="es-ES" sz="1500" b="1" dirty="0"/>
          </a:p>
          <a:p>
            <a:pPr>
              <a:buSzPct val="100000"/>
            </a:pPr>
            <a:r>
              <a:rPr lang="es-ES" sz="1500" dirty="0"/>
              <a:t>Triblásticos</a:t>
            </a:r>
          </a:p>
          <a:p>
            <a:pPr>
              <a:buSzPct val="100000"/>
            </a:pPr>
            <a:r>
              <a:rPr lang="es-ES" sz="1500" dirty="0"/>
              <a:t>Simetría bilateral</a:t>
            </a:r>
          </a:p>
          <a:p>
            <a:pPr>
              <a:buSzPct val="100000"/>
            </a:pPr>
            <a:r>
              <a:rPr lang="es-ES" sz="1500" dirty="0"/>
              <a:t>Pseudocelomados </a:t>
            </a:r>
          </a:p>
          <a:p>
            <a:pPr>
              <a:buSzPct val="100000"/>
            </a:pPr>
            <a:r>
              <a:rPr lang="es-ES" sz="1500" dirty="0" err="1"/>
              <a:t>Protostomados</a:t>
            </a:r>
            <a:endParaRPr lang="es-ES" sz="1500" dirty="0"/>
          </a:p>
          <a:p>
            <a:pPr>
              <a:buSzPct val="100000"/>
            </a:pPr>
            <a:r>
              <a:rPr lang="es-ES" sz="1500" dirty="0"/>
              <a:t>Se alimentan de bacterias, hongos y protozoos</a:t>
            </a:r>
            <a:endParaRPr lang="en" sz="1300" dirty="0"/>
          </a:p>
        </p:txBody>
      </p:sp>
      <p:pic>
        <p:nvPicPr>
          <p:cNvPr id="6146" name="Picture 2" descr="Phylum gastrotricha - EcuRed">
            <a:extLst>
              <a:ext uri="{FF2B5EF4-FFF2-40B4-BE49-F238E27FC236}">
                <a16:creationId xmlns:a16="http://schemas.microsoft.com/office/drawing/2014/main" id="{9C28A83A-39B1-4A49-B61C-FEF7CAC38D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9904" y="1562949"/>
            <a:ext cx="2229445" cy="14920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9F5128D6-6A20-C446-9DC9-D955C45660A1}"/>
                  </a:ext>
                </a:extLst>
              </p:cNvPr>
              <p:cNvGraphicFramePr>
                <a:graphicFrameLocks noChangeAspect="1"/>
              </p:cNvGraphicFramePr>
              <p:nvPr>
                <p:extLst>
                  <p:ext uri="{D42A27DB-BD31-4B8C-83A1-F6EECF244321}">
                    <p14:modId xmlns:p14="http://schemas.microsoft.com/office/powerpoint/2010/main" val="1750092628"/>
                  </p:ext>
                </p:extLst>
              </p:nvPr>
            </p:nvGraphicFramePr>
            <p:xfrm>
              <a:off x="7553739" y="3568599"/>
              <a:ext cx="959714" cy="96578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5"/>
                        <a:stretch>
                          <a:fillRect/>
                        </a:stretch>
                      </p166:blipFill>
                      <p166:spPr xmlns:p166="http://schemas.microsoft.com/office/powerpoint/2016/6/main">
                        <a:xfrm>
                          <a:off x="0" y="0"/>
                          <a:ext cx="959714" cy="965788"/>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9F5128D6-6A20-C446-9DC9-D955C45660A1}"/>
                  </a:ext>
                </a:extLst>
              </p:cNvPr>
              <p:cNvPicPr>
                <a:picLocks noGrp="1" noRot="1" noChangeAspect="1" noMove="1" noResize="1" noEditPoints="1" noAdjustHandles="1" noChangeArrowheads="1" noChangeShapeType="1"/>
              </p:cNvPicPr>
              <p:nvPr/>
            </p:nvPicPr>
            <p:blipFill>
              <a:blip r:embed="rId6"/>
              <a:stretch>
                <a:fillRect/>
              </a:stretch>
            </p:blipFill>
            <p:spPr>
              <a:xfrm>
                <a:off x="7553739" y="3568599"/>
                <a:ext cx="959714" cy="965788"/>
              </a:xfrm>
              <a:prstGeom prst="rect">
                <a:avLst/>
              </a:prstGeom>
            </p:spPr>
          </p:pic>
        </mc:Fallback>
      </mc:AlternateContent>
    </p:spTree>
    <p:extLst>
      <p:ext uri="{BB962C8B-B14F-4D97-AF65-F5344CB8AC3E}">
        <p14:creationId xmlns:p14="http://schemas.microsoft.com/office/powerpoint/2010/main" val="2578033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GASTROTRICHA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446113" y="3772387"/>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69015" y="1498092"/>
            <a:ext cx="1955651" cy="3267784"/>
          </a:xfrm>
          <a:prstGeom prst="rect">
            <a:avLst/>
          </a:prstGeom>
        </p:spPr>
        <p:txBody>
          <a:bodyPr spcFirstLastPara="1" wrap="square" lIns="91425" tIns="91425" rIns="91425" bIns="91425" anchor="t" anchorCtr="0">
            <a:noAutofit/>
          </a:bodyPr>
          <a:lstStyle/>
          <a:p>
            <a:pPr marL="63500" indent="0">
              <a:buNone/>
            </a:pPr>
            <a:r>
              <a:rPr lang="es-ES" sz="1500" b="1" dirty="0"/>
              <a:t>SISTEMA CIRCULATORIO</a:t>
            </a:r>
          </a:p>
          <a:p>
            <a:pPr marL="63500" indent="0">
              <a:buNone/>
            </a:pPr>
            <a:endParaRPr lang="es-ES" sz="1500" b="1" dirty="0"/>
          </a:p>
          <a:p>
            <a:pPr>
              <a:buSzPct val="100000"/>
            </a:pPr>
            <a:r>
              <a:rPr lang="es-ES" sz="1500" dirty="0"/>
              <a:t>No poseen ninguna estructura</a:t>
            </a:r>
          </a:p>
          <a:p>
            <a:pPr>
              <a:buSzPct val="100000"/>
            </a:pPr>
            <a:endParaRPr lang="es-ES" sz="1500" dirty="0"/>
          </a:p>
          <a:p>
            <a:pPr>
              <a:buSzPct val="100000"/>
            </a:pPr>
            <a:r>
              <a:rPr lang="es-ES" sz="1500" dirty="0"/>
              <a:t>Difusión simple</a:t>
            </a:r>
          </a:p>
          <a:p>
            <a:pPr marL="520700" lvl="1" indent="0">
              <a:buNone/>
            </a:pPr>
            <a:endParaRPr lang="en" sz="1300" dirty="0"/>
          </a:p>
        </p:txBody>
      </p:sp>
      <p:sp>
        <p:nvSpPr>
          <p:cNvPr id="9" name="Google Shape;93;p17">
            <a:extLst>
              <a:ext uri="{FF2B5EF4-FFF2-40B4-BE49-F238E27FC236}">
                <a16:creationId xmlns:a16="http://schemas.microsoft.com/office/drawing/2014/main" id="{16289AC3-E07D-9946-ABB9-977924BF1504}"/>
              </a:ext>
            </a:extLst>
          </p:cNvPr>
          <p:cNvSpPr txBox="1">
            <a:spLocks/>
          </p:cNvSpPr>
          <p:nvPr/>
        </p:nvSpPr>
        <p:spPr>
          <a:xfrm>
            <a:off x="3846598" y="1498092"/>
            <a:ext cx="1955651"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ES" sz="1500" b="1" dirty="0"/>
              <a:t>SISTEMA NERVIOSO</a:t>
            </a:r>
          </a:p>
          <a:p>
            <a:pPr marL="63500" indent="0">
              <a:buFont typeface="Tinos"/>
              <a:buNone/>
            </a:pPr>
            <a:endParaRPr lang="es-ES" sz="1500" dirty="0"/>
          </a:p>
          <a:p>
            <a:pPr>
              <a:buSzPct val="100000"/>
            </a:pPr>
            <a:r>
              <a:rPr lang="es-ES" sz="1500" dirty="0"/>
              <a:t>Ganglio </a:t>
            </a:r>
            <a:r>
              <a:rPr lang="es-ES" sz="1500" dirty="0" err="1"/>
              <a:t>cerebroideo</a:t>
            </a:r>
            <a:endParaRPr lang="es-ES" sz="1500" dirty="0"/>
          </a:p>
          <a:p>
            <a:pPr>
              <a:buSzPct val="100000"/>
            </a:pPr>
            <a:endParaRPr lang="es-ES" sz="1500" dirty="0"/>
          </a:p>
          <a:p>
            <a:pPr>
              <a:buSzPct val="100000"/>
            </a:pPr>
            <a:r>
              <a:rPr lang="es-ES" sz="1500" dirty="0"/>
              <a:t>Anterior a la faringe </a:t>
            </a:r>
          </a:p>
          <a:p>
            <a:pPr>
              <a:buSzPct val="100000"/>
            </a:pPr>
            <a:endParaRPr lang="es-ES" sz="1500" dirty="0"/>
          </a:p>
          <a:p>
            <a:pPr>
              <a:buSzPct val="100000"/>
            </a:pPr>
            <a:endParaRPr lang="es-ES" sz="1500" dirty="0"/>
          </a:p>
          <a:p>
            <a:pPr marL="520700" lvl="1" indent="0">
              <a:buFont typeface="Tinos"/>
              <a:buNone/>
            </a:pPr>
            <a:endParaRPr lang="en" dirty="0"/>
          </a:p>
        </p:txBody>
      </p:sp>
      <p:sp>
        <p:nvSpPr>
          <p:cNvPr id="13" name="Rectángulo 12">
            <a:extLst>
              <a:ext uri="{FF2B5EF4-FFF2-40B4-BE49-F238E27FC236}">
                <a16:creationId xmlns:a16="http://schemas.microsoft.com/office/drawing/2014/main" id="{9CA5FDAB-ADB1-F143-A004-B20A51AB8FEA}"/>
              </a:ext>
            </a:extLst>
          </p:cNvPr>
          <p:cNvSpPr/>
          <p:nvPr/>
        </p:nvSpPr>
        <p:spPr>
          <a:xfrm>
            <a:off x="1556174" y="1614705"/>
            <a:ext cx="1896017" cy="269225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a:extLst>
              <a:ext uri="{FF2B5EF4-FFF2-40B4-BE49-F238E27FC236}">
                <a16:creationId xmlns:a16="http://schemas.microsoft.com/office/drawing/2014/main" id="{41994F84-441B-9E42-A369-45BDE084703A}"/>
              </a:ext>
            </a:extLst>
          </p:cNvPr>
          <p:cNvSpPr/>
          <p:nvPr/>
        </p:nvSpPr>
        <p:spPr>
          <a:xfrm>
            <a:off x="3782233" y="1614705"/>
            <a:ext cx="1896017" cy="269225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Imagen 15">
            <a:extLst>
              <a:ext uri="{FF2B5EF4-FFF2-40B4-BE49-F238E27FC236}">
                <a16:creationId xmlns:a16="http://schemas.microsoft.com/office/drawing/2014/main" id="{170AEBB7-B6B7-7E46-AB64-86288AE82FE2}"/>
              </a:ext>
            </a:extLst>
          </p:cNvPr>
          <p:cNvPicPr>
            <a:picLocks noChangeAspect="1"/>
          </p:cNvPicPr>
          <p:nvPr/>
        </p:nvPicPr>
        <p:blipFill>
          <a:blip r:embed="rId4"/>
          <a:stretch>
            <a:fillRect/>
          </a:stretch>
        </p:blipFill>
        <p:spPr>
          <a:xfrm>
            <a:off x="5935817" y="1614704"/>
            <a:ext cx="2285972" cy="1446547"/>
          </a:xfrm>
          <a:prstGeom prst="rect">
            <a:avLst/>
          </a:prstGeom>
        </p:spPr>
      </p:pic>
      <p:sp>
        <p:nvSpPr>
          <p:cNvPr id="2" name="Rectángulo 1">
            <a:extLst>
              <a:ext uri="{FF2B5EF4-FFF2-40B4-BE49-F238E27FC236}">
                <a16:creationId xmlns:a16="http://schemas.microsoft.com/office/drawing/2014/main" id="{D9A643E6-B112-FC43-B829-68AE9CADC874}"/>
              </a:ext>
            </a:extLst>
          </p:cNvPr>
          <p:cNvSpPr/>
          <p:nvPr/>
        </p:nvSpPr>
        <p:spPr>
          <a:xfrm>
            <a:off x="5935816" y="3024928"/>
            <a:ext cx="2285972" cy="400110"/>
          </a:xfrm>
          <a:prstGeom prst="rect">
            <a:avLst/>
          </a:prstGeom>
          <a:solidFill>
            <a:schemeClr val="bg1"/>
          </a:solidFill>
        </p:spPr>
        <p:txBody>
          <a:bodyPr wrap="square">
            <a:spAutoFit/>
          </a:bodyPr>
          <a:lstStyle/>
          <a:p>
            <a:pPr algn="ctr"/>
            <a:r>
              <a:rPr lang="es-ES" sz="1000" dirty="0"/>
              <a:t>Anatomía interna del área de la boca y cuello </a:t>
            </a:r>
            <a:endParaRPr lang="es-MX" sz="1000" dirty="0"/>
          </a:p>
        </p:txBody>
      </p:sp>
      <p:sp>
        <p:nvSpPr>
          <p:cNvPr id="17" name="Rectángulo 16">
            <a:extLst>
              <a:ext uri="{FF2B5EF4-FFF2-40B4-BE49-F238E27FC236}">
                <a16:creationId xmlns:a16="http://schemas.microsoft.com/office/drawing/2014/main" id="{A08B006F-9193-8F4C-9391-91D0354E3351}"/>
              </a:ext>
            </a:extLst>
          </p:cNvPr>
          <p:cNvSpPr/>
          <p:nvPr/>
        </p:nvSpPr>
        <p:spPr>
          <a:xfrm>
            <a:off x="5938968" y="1614705"/>
            <a:ext cx="2282820" cy="1810333"/>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6BE17BDE-5AB5-314E-AAD8-1C1341ECFCC8}"/>
                  </a:ext>
                </a:extLst>
              </p:cNvPr>
              <p:cNvGraphicFramePr>
                <a:graphicFrameLocks noChangeAspect="1"/>
              </p:cNvGraphicFramePr>
              <p:nvPr>
                <p:extLst>
                  <p:ext uri="{D42A27DB-BD31-4B8C-83A1-F6EECF244321}">
                    <p14:modId xmlns:p14="http://schemas.microsoft.com/office/powerpoint/2010/main" val="2078084657"/>
                  </p:ext>
                </p:extLst>
              </p:nvPr>
            </p:nvGraphicFramePr>
            <p:xfrm>
              <a:off x="7553739" y="3568599"/>
              <a:ext cx="959714" cy="96578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5"/>
                        <a:stretch>
                          <a:fillRect/>
                        </a:stretch>
                      </p166:blipFill>
                      <p166:spPr xmlns:p166="http://schemas.microsoft.com/office/powerpoint/2016/6/main">
                        <a:xfrm>
                          <a:off x="0" y="0"/>
                          <a:ext cx="959714" cy="965788"/>
                        </a:xfrm>
                        <a:prstGeom prst="rect">
                          <a:avLst/>
                        </a:prstGeom>
                      </p166:spPr>
                    </pslz:zmPr>
                  </pslz:sldZmObj>
                </pslz:sldZm>
              </a:graphicData>
            </a:graphic>
          </p:graphicFrame>
        </mc:Choice>
        <mc:Fallback xmlns="">
          <p:pic>
            <p:nvPicPr>
              <p:cNvPr id="14" name="Vista general de diapositiva 13">
                <a:extLst>
                  <a:ext uri="{FF2B5EF4-FFF2-40B4-BE49-F238E27FC236}">
                    <a16:creationId xmlns:a16="http://schemas.microsoft.com/office/drawing/2014/main" id="{6BE17BDE-5AB5-314E-AAD8-1C1341ECFCC8}"/>
                  </a:ext>
                </a:extLst>
              </p:cNvPr>
              <p:cNvPicPr>
                <a:picLocks noGrp="1" noRot="1" noChangeAspect="1" noMove="1" noResize="1" noEditPoints="1" noAdjustHandles="1" noChangeArrowheads="1" noChangeShapeType="1"/>
              </p:cNvPicPr>
              <p:nvPr/>
            </p:nvPicPr>
            <p:blipFill>
              <a:blip r:embed="rId6"/>
              <a:stretch>
                <a:fillRect/>
              </a:stretch>
            </p:blipFill>
            <p:spPr>
              <a:xfrm>
                <a:off x="7553739" y="3568599"/>
                <a:ext cx="959714" cy="965788"/>
              </a:xfrm>
              <a:prstGeom prst="rect">
                <a:avLst/>
              </a:prstGeom>
            </p:spPr>
          </p:pic>
        </mc:Fallback>
      </mc:AlternateContent>
      <p:pic>
        <p:nvPicPr>
          <p:cNvPr id="18" name="Picture 2" descr="Phylum gastrotricha - EcuRed">
            <a:extLst>
              <a:ext uri="{FF2B5EF4-FFF2-40B4-BE49-F238E27FC236}">
                <a16:creationId xmlns:a16="http://schemas.microsoft.com/office/drawing/2014/main" id="{009F5613-72A7-4349-8450-8CC0AE65D5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3262" y="1419275"/>
            <a:ext cx="2229445" cy="14920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8781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GASTROTRICHA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446113" y="3772387"/>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69015" y="1498092"/>
            <a:ext cx="3410856" cy="3267784"/>
          </a:xfrm>
          <a:prstGeom prst="rect">
            <a:avLst/>
          </a:prstGeom>
        </p:spPr>
        <p:txBody>
          <a:bodyPr spcFirstLastPara="1" wrap="square" lIns="91425" tIns="91425" rIns="91425" bIns="91425" anchor="t" anchorCtr="0">
            <a:noAutofit/>
          </a:bodyPr>
          <a:lstStyle/>
          <a:p>
            <a:pPr marL="63500" indent="0">
              <a:buNone/>
            </a:pPr>
            <a:r>
              <a:rPr lang="es-ES" sz="1500" b="1" dirty="0"/>
              <a:t>SISTEMA EXCRETOR</a:t>
            </a:r>
          </a:p>
          <a:p>
            <a:pPr marL="63500" indent="0">
              <a:buNone/>
            </a:pPr>
            <a:endParaRPr lang="es-ES" sz="1500" b="1" dirty="0"/>
          </a:p>
          <a:p>
            <a:pPr algn="just">
              <a:buSzPct val="100000"/>
            </a:pPr>
            <a:r>
              <a:rPr lang="es-MX" sz="1700" dirty="0"/>
              <a:t>Conformado por un par de protonefridios, con los nefroductos enrollados</a:t>
            </a:r>
          </a:p>
          <a:p>
            <a:pPr algn="just">
              <a:buSzPct val="100000"/>
            </a:pPr>
            <a:r>
              <a:rPr lang="es-MX" sz="1700" dirty="0"/>
              <a:t>Acompañado del poro excretor</a:t>
            </a:r>
          </a:p>
          <a:p>
            <a:pPr>
              <a:buSzPct val="100000"/>
            </a:pPr>
            <a:endParaRPr lang="en" sz="1300" dirty="0"/>
          </a:p>
        </p:txBody>
      </p:sp>
      <p:sp>
        <p:nvSpPr>
          <p:cNvPr id="13" name="Rectángulo 12">
            <a:extLst>
              <a:ext uri="{FF2B5EF4-FFF2-40B4-BE49-F238E27FC236}">
                <a16:creationId xmlns:a16="http://schemas.microsoft.com/office/drawing/2014/main" id="{9CA5FDAB-ADB1-F143-A004-B20A51AB8FEA}"/>
              </a:ext>
            </a:extLst>
          </p:cNvPr>
          <p:cNvSpPr/>
          <p:nvPr/>
        </p:nvSpPr>
        <p:spPr>
          <a:xfrm>
            <a:off x="1556174" y="1614705"/>
            <a:ext cx="3314000" cy="1965846"/>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Imagen 15">
            <a:extLst>
              <a:ext uri="{FF2B5EF4-FFF2-40B4-BE49-F238E27FC236}">
                <a16:creationId xmlns:a16="http://schemas.microsoft.com/office/drawing/2014/main" id="{170AEBB7-B6B7-7E46-AB64-86288AE82FE2}"/>
              </a:ext>
            </a:extLst>
          </p:cNvPr>
          <p:cNvPicPr>
            <a:picLocks noChangeAspect="1"/>
          </p:cNvPicPr>
          <p:nvPr/>
        </p:nvPicPr>
        <p:blipFill>
          <a:blip r:embed="rId4"/>
          <a:stretch>
            <a:fillRect/>
          </a:stretch>
        </p:blipFill>
        <p:spPr>
          <a:xfrm>
            <a:off x="-1485401" y="1714096"/>
            <a:ext cx="2285972" cy="1446547"/>
          </a:xfrm>
          <a:prstGeom prst="rect">
            <a:avLst/>
          </a:prstGeom>
        </p:spPr>
      </p:pic>
      <p:sp>
        <p:nvSpPr>
          <p:cNvPr id="2" name="Rectángulo 1">
            <a:extLst>
              <a:ext uri="{FF2B5EF4-FFF2-40B4-BE49-F238E27FC236}">
                <a16:creationId xmlns:a16="http://schemas.microsoft.com/office/drawing/2014/main" id="{D9A643E6-B112-FC43-B829-68AE9CADC874}"/>
              </a:ext>
            </a:extLst>
          </p:cNvPr>
          <p:cNvSpPr/>
          <p:nvPr/>
        </p:nvSpPr>
        <p:spPr>
          <a:xfrm>
            <a:off x="-1485402" y="3124320"/>
            <a:ext cx="2285972" cy="400110"/>
          </a:xfrm>
          <a:prstGeom prst="rect">
            <a:avLst/>
          </a:prstGeom>
          <a:solidFill>
            <a:schemeClr val="bg1"/>
          </a:solidFill>
        </p:spPr>
        <p:txBody>
          <a:bodyPr wrap="square">
            <a:spAutoFit/>
          </a:bodyPr>
          <a:lstStyle/>
          <a:p>
            <a:pPr algn="ctr"/>
            <a:r>
              <a:rPr lang="es-ES" sz="1000" dirty="0"/>
              <a:t>Anatomía interna del área de la boca y cuello </a:t>
            </a:r>
            <a:endParaRPr lang="es-MX" sz="1000" dirty="0"/>
          </a:p>
        </p:txBody>
      </p:sp>
      <p:sp>
        <p:nvSpPr>
          <p:cNvPr id="17" name="Rectángulo 16">
            <a:extLst>
              <a:ext uri="{FF2B5EF4-FFF2-40B4-BE49-F238E27FC236}">
                <a16:creationId xmlns:a16="http://schemas.microsoft.com/office/drawing/2014/main" id="{A08B006F-9193-8F4C-9391-91D0354E3351}"/>
              </a:ext>
            </a:extLst>
          </p:cNvPr>
          <p:cNvSpPr/>
          <p:nvPr/>
        </p:nvSpPr>
        <p:spPr>
          <a:xfrm>
            <a:off x="-1482250" y="1714097"/>
            <a:ext cx="2282820" cy="1810333"/>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a:extLst>
              <a:ext uri="{FF2B5EF4-FFF2-40B4-BE49-F238E27FC236}">
                <a16:creationId xmlns:a16="http://schemas.microsoft.com/office/drawing/2014/main" id="{28D33C7B-38CA-3C4F-9525-5687661B96D1}"/>
              </a:ext>
            </a:extLst>
          </p:cNvPr>
          <p:cNvPicPr>
            <a:picLocks noChangeAspect="1"/>
          </p:cNvPicPr>
          <p:nvPr/>
        </p:nvPicPr>
        <p:blipFill>
          <a:blip r:embed="rId5"/>
          <a:stretch>
            <a:fillRect/>
          </a:stretch>
        </p:blipFill>
        <p:spPr>
          <a:xfrm>
            <a:off x="5274365" y="1516990"/>
            <a:ext cx="2290212" cy="2120732"/>
          </a:xfrm>
          <a:prstGeom prst="rect">
            <a:avLst/>
          </a:prstGeom>
        </p:spPr>
      </p:pic>
      <p:sp>
        <p:nvSpPr>
          <p:cNvPr id="4" name="Rectángulo 3">
            <a:extLst>
              <a:ext uri="{FF2B5EF4-FFF2-40B4-BE49-F238E27FC236}">
                <a16:creationId xmlns:a16="http://schemas.microsoft.com/office/drawing/2014/main" id="{339A2184-0104-534D-930F-8D2D232E1CF9}"/>
              </a:ext>
            </a:extLst>
          </p:cNvPr>
          <p:cNvSpPr/>
          <p:nvPr/>
        </p:nvSpPr>
        <p:spPr>
          <a:xfrm>
            <a:off x="6844748" y="2219739"/>
            <a:ext cx="549965" cy="377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a:extLst>
              <a:ext uri="{FF2B5EF4-FFF2-40B4-BE49-F238E27FC236}">
                <a16:creationId xmlns:a16="http://schemas.microsoft.com/office/drawing/2014/main" id="{DE8D3A70-7621-5047-B985-ECAE35154606}"/>
              </a:ext>
            </a:extLst>
          </p:cNvPr>
          <p:cNvSpPr/>
          <p:nvPr/>
        </p:nvSpPr>
        <p:spPr>
          <a:xfrm>
            <a:off x="5274365" y="1516989"/>
            <a:ext cx="2300620" cy="212073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pslz="http://schemas.microsoft.com/office/powerpoint/2016/slidezoom">
        <mc:Choice Requires="pslz">
          <p:graphicFrame>
            <p:nvGraphicFramePr>
              <p:cNvPr id="15" name="Vista general de diapositiva 14">
                <a:extLst>
                  <a:ext uri="{FF2B5EF4-FFF2-40B4-BE49-F238E27FC236}">
                    <a16:creationId xmlns:a16="http://schemas.microsoft.com/office/drawing/2014/main" id="{A83713F7-467E-C546-8303-680BBEF3D1A4}"/>
                  </a:ext>
                </a:extLst>
              </p:cNvPr>
              <p:cNvGraphicFramePr>
                <a:graphicFrameLocks noChangeAspect="1"/>
              </p:cNvGraphicFramePr>
              <p:nvPr>
                <p:extLst>
                  <p:ext uri="{D42A27DB-BD31-4B8C-83A1-F6EECF244321}">
                    <p14:modId xmlns:p14="http://schemas.microsoft.com/office/powerpoint/2010/main" val="2078084657"/>
                  </p:ext>
                </p:extLst>
              </p:nvPr>
            </p:nvGraphicFramePr>
            <p:xfrm>
              <a:off x="7553739" y="3568599"/>
              <a:ext cx="959714" cy="96578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6"/>
                        <a:stretch>
                          <a:fillRect/>
                        </a:stretch>
                      </p166:blipFill>
                      <p166:spPr xmlns:p166="http://schemas.microsoft.com/office/powerpoint/2016/6/main">
                        <a:xfrm>
                          <a:off x="0" y="0"/>
                          <a:ext cx="959714" cy="965788"/>
                        </a:xfrm>
                        <a:prstGeom prst="rect">
                          <a:avLst/>
                        </a:prstGeom>
                      </p166:spPr>
                    </pslz:zmPr>
                  </pslz:sldZmObj>
                </pslz:sldZm>
              </a:graphicData>
            </a:graphic>
          </p:graphicFrame>
        </mc:Choice>
        <mc:Fallback xmlns="">
          <p:pic>
            <p:nvPicPr>
              <p:cNvPr id="15" name="Vista general de diapositiva 14">
                <a:extLst>
                  <a:ext uri="{FF2B5EF4-FFF2-40B4-BE49-F238E27FC236}">
                    <a16:creationId xmlns:a16="http://schemas.microsoft.com/office/drawing/2014/main" id="{A83713F7-467E-C546-8303-680BBEF3D1A4}"/>
                  </a:ext>
                </a:extLst>
              </p:cNvPr>
              <p:cNvPicPr>
                <a:picLocks noGrp="1" noRot="1" noChangeAspect="1" noMove="1" noResize="1" noEditPoints="1" noAdjustHandles="1" noChangeArrowheads="1" noChangeShapeType="1"/>
              </p:cNvPicPr>
              <p:nvPr/>
            </p:nvPicPr>
            <p:blipFill>
              <a:blip r:embed="rId7"/>
              <a:stretch>
                <a:fillRect/>
              </a:stretch>
            </p:blipFill>
            <p:spPr>
              <a:xfrm>
                <a:off x="7553739" y="3568599"/>
                <a:ext cx="959714" cy="965788"/>
              </a:xfrm>
              <a:prstGeom prst="rect">
                <a:avLst/>
              </a:prstGeom>
            </p:spPr>
          </p:pic>
        </mc:Fallback>
      </mc:AlternateContent>
    </p:spTree>
    <p:extLst>
      <p:ext uri="{BB962C8B-B14F-4D97-AF65-F5344CB8AC3E}">
        <p14:creationId xmlns:p14="http://schemas.microsoft.com/office/powerpoint/2010/main" val="1342286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22" name="Imagen 21">
            <a:extLst>
              <a:ext uri="{FF2B5EF4-FFF2-40B4-BE49-F238E27FC236}">
                <a16:creationId xmlns:a16="http://schemas.microsoft.com/office/drawing/2014/main" id="{5ADB2E59-F667-BD41-9368-0DD71ADBA0F6}"/>
              </a:ext>
            </a:extLst>
          </p:cNvPr>
          <p:cNvPicPr>
            <a:picLocks noChangeAspect="1"/>
          </p:cNvPicPr>
          <p:nvPr/>
        </p:nvPicPr>
        <p:blipFill rotWithShape="1">
          <a:blip r:embed="rId3"/>
          <a:srcRect l="394" t="53473" r="52167" b="1944"/>
          <a:stretch/>
        </p:blipFill>
        <p:spPr>
          <a:xfrm rot="5400000">
            <a:off x="5272522" y="3181054"/>
            <a:ext cx="1172542" cy="1026253"/>
          </a:xfrm>
          <a:prstGeom prst="rect">
            <a:avLst/>
          </a:prstGeom>
          <a:ln>
            <a:noFill/>
          </a:ln>
          <a:effectLst>
            <a:outerShdw blurRad="190500" algn="tl" rotWithShape="0">
              <a:srgbClr val="000000">
                <a:alpha val="70000"/>
              </a:srgbClr>
            </a:outerShdw>
          </a:effectLst>
        </p:spPr>
      </p:pic>
      <p:pic>
        <p:nvPicPr>
          <p:cNvPr id="23" name="Imagen 22">
            <a:extLst>
              <a:ext uri="{FF2B5EF4-FFF2-40B4-BE49-F238E27FC236}">
                <a16:creationId xmlns:a16="http://schemas.microsoft.com/office/drawing/2014/main" id="{AF0BC483-B18B-F847-B117-0AFD70A6BF96}"/>
              </a:ext>
            </a:extLst>
          </p:cNvPr>
          <p:cNvPicPr>
            <a:picLocks noChangeAspect="1"/>
          </p:cNvPicPr>
          <p:nvPr/>
        </p:nvPicPr>
        <p:blipFill>
          <a:blip r:embed="rId4"/>
          <a:stretch>
            <a:fillRect/>
          </a:stretch>
        </p:blipFill>
        <p:spPr>
          <a:xfrm rot="5400000">
            <a:off x="6399050" y="2780987"/>
            <a:ext cx="1138396" cy="914289"/>
          </a:xfrm>
          <a:prstGeom prst="rect">
            <a:avLst/>
          </a:prstGeom>
          <a:ln>
            <a:noFill/>
          </a:ln>
          <a:effectLst>
            <a:outerShdw blurRad="190500" algn="tl" rotWithShape="0">
              <a:srgbClr val="000000">
                <a:alpha val="70000"/>
              </a:srgbClr>
            </a:outerShdw>
          </a:effectLst>
        </p:spPr>
      </p:pic>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GASTROTRICHA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28</a:t>
            </a:fld>
            <a:endParaRPr/>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69014" y="1498092"/>
            <a:ext cx="3635931" cy="2782359"/>
          </a:xfrm>
          <a:prstGeom prst="rect">
            <a:avLst/>
          </a:prstGeom>
        </p:spPr>
        <p:txBody>
          <a:bodyPr spcFirstLastPara="1" wrap="square" lIns="91425" tIns="91425" rIns="91425" bIns="91425" anchor="t" anchorCtr="0">
            <a:noAutofit/>
          </a:bodyPr>
          <a:lstStyle/>
          <a:p>
            <a:pPr marL="63500" indent="0">
              <a:buNone/>
            </a:pPr>
            <a:r>
              <a:rPr lang="es-ES" sz="1500" b="1" dirty="0"/>
              <a:t>REPRODUCCIÓN</a:t>
            </a:r>
          </a:p>
          <a:p>
            <a:pPr algn="just">
              <a:buSzPct val="100000"/>
            </a:pPr>
            <a:r>
              <a:rPr lang="es-MX" sz="1500" dirty="0"/>
              <a:t>En Macrosyda, las gónadas son hermafroditas, cada una con un testículo anterior y un ovulo posterior</a:t>
            </a:r>
          </a:p>
          <a:p>
            <a:pPr algn="just">
              <a:buSzPct val="100000"/>
            </a:pPr>
            <a:r>
              <a:rPr lang="es-MX" sz="1500" dirty="0"/>
              <a:t>Los Chaetonotida, el aparato reproductor masculino se ha degenerado tanto que funcionalmente todos los individuos son hembras y se reproducen por partenogénesis </a:t>
            </a:r>
            <a:endParaRPr lang="en" sz="1500" dirty="0"/>
          </a:p>
        </p:txBody>
      </p:sp>
      <p:sp>
        <p:nvSpPr>
          <p:cNvPr id="13" name="Rectángulo 12">
            <a:extLst>
              <a:ext uri="{FF2B5EF4-FFF2-40B4-BE49-F238E27FC236}">
                <a16:creationId xmlns:a16="http://schemas.microsoft.com/office/drawing/2014/main" id="{9CA5FDAB-ADB1-F143-A004-B20A51AB8FEA}"/>
              </a:ext>
            </a:extLst>
          </p:cNvPr>
          <p:cNvSpPr/>
          <p:nvPr/>
        </p:nvSpPr>
        <p:spPr>
          <a:xfrm>
            <a:off x="1556173" y="1614704"/>
            <a:ext cx="3635931" cy="2665747"/>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Imagen 14">
            <a:extLst>
              <a:ext uri="{FF2B5EF4-FFF2-40B4-BE49-F238E27FC236}">
                <a16:creationId xmlns:a16="http://schemas.microsoft.com/office/drawing/2014/main" id="{813FF8D0-BD93-7E4D-8AC6-864280036C95}"/>
              </a:ext>
            </a:extLst>
          </p:cNvPr>
          <p:cNvPicPr>
            <a:picLocks noChangeAspect="1"/>
          </p:cNvPicPr>
          <p:nvPr/>
        </p:nvPicPr>
        <p:blipFill>
          <a:blip r:embed="rId5"/>
          <a:stretch>
            <a:fillRect/>
          </a:stretch>
        </p:blipFill>
        <p:spPr>
          <a:xfrm>
            <a:off x="-1464365" y="1419275"/>
            <a:ext cx="2290212" cy="2120732"/>
          </a:xfrm>
          <a:prstGeom prst="rect">
            <a:avLst/>
          </a:prstGeom>
        </p:spPr>
      </p:pic>
      <p:sp>
        <p:nvSpPr>
          <p:cNvPr id="18" name="Rectángulo 17">
            <a:extLst>
              <a:ext uri="{FF2B5EF4-FFF2-40B4-BE49-F238E27FC236}">
                <a16:creationId xmlns:a16="http://schemas.microsoft.com/office/drawing/2014/main" id="{C38900EE-27AB-0041-962E-D0F5F9E02C6A}"/>
              </a:ext>
            </a:extLst>
          </p:cNvPr>
          <p:cNvSpPr/>
          <p:nvPr/>
        </p:nvSpPr>
        <p:spPr>
          <a:xfrm>
            <a:off x="106018" y="2122024"/>
            <a:ext cx="549965" cy="377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8">
            <a:extLst>
              <a:ext uri="{FF2B5EF4-FFF2-40B4-BE49-F238E27FC236}">
                <a16:creationId xmlns:a16="http://schemas.microsoft.com/office/drawing/2014/main" id="{FCCC25CF-8820-5640-8874-660BE0F685F8}"/>
              </a:ext>
            </a:extLst>
          </p:cNvPr>
          <p:cNvSpPr/>
          <p:nvPr/>
        </p:nvSpPr>
        <p:spPr>
          <a:xfrm>
            <a:off x="-1464365" y="1419274"/>
            <a:ext cx="2300620" cy="212073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 name="Imagen 19">
            <a:extLst>
              <a:ext uri="{FF2B5EF4-FFF2-40B4-BE49-F238E27FC236}">
                <a16:creationId xmlns:a16="http://schemas.microsoft.com/office/drawing/2014/main" id="{7576ABE2-CFEF-B342-A713-239E0E75CF51}"/>
              </a:ext>
            </a:extLst>
          </p:cNvPr>
          <p:cNvPicPr>
            <a:picLocks noChangeAspect="1"/>
          </p:cNvPicPr>
          <p:nvPr/>
        </p:nvPicPr>
        <p:blipFill>
          <a:blip r:embed="rId6"/>
          <a:stretch>
            <a:fillRect/>
          </a:stretch>
        </p:blipFill>
        <p:spPr>
          <a:xfrm>
            <a:off x="5418290" y="1495401"/>
            <a:ext cx="1038827" cy="1080380"/>
          </a:xfrm>
          <a:prstGeom prst="rect">
            <a:avLst/>
          </a:prstGeom>
          <a:ln>
            <a:noFill/>
          </a:ln>
          <a:effectLst>
            <a:outerShdw blurRad="190500" algn="tl" rotWithShape="0">
              <a:srgbClr val="000000">
                <a:alpha val="70000"/>
              </a:srgbClr>
            </a:outerShdw>
          </a:effectLst>
        </p:spPr>
      </p:pic>
      <p:pic>
        <p:nvPicPr>
          <p:cNvPr id="21" name="Imagen 20">
            <a:extLst>
              <a:ext uri="{FF2B5EF4-FFF2-40B4-BE49-F238E27FC236}">
                <a16:creationId xmlns:a16="http://schemas.microsoft.com/office/drawing/2014/main" id="{0462864C-E6B0-3E4F-BDCE-6A132043040C}"/>
              </a:ext>
            </a:extLst>
          </p:cNvPr>
          <p:cNvPicPr>
            <a:picLocks noChangeAspect="1"/>
          </p:cNvPicPr>
          <p:nvPr/>
        </p:nvPicPr>
        <p:blipFill rotWithShape="1">
          <a:blip r:embed="rId7"/>
          <a:srcRect l="13926" r="11465"/>
          <a:stretch/>
        </p:blipFill>
        <p:spPr>
          <a:xfrm rot="5400000">
            <a:off x="6870735" y="1452611"/>
            <a:ext cx="1088151" cy="969078"/>
          </a:xfrm>
          <a:prstGeom prst="rect">
            <a:avLst/>
          </a:prstGeom>
          <a:ln>
            <a:noFill/>
          </a:ln>
          <a:effectLst>
            <a:outerShdw blurRad="190500" algn="tl" rotWithShape="0">
              <a:srgbClr val="000000">
                <a:alpha val="70000"/>
              </a:srgbClr>
            </a:outerShdw>
          </a:effectLst>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3AE27F34-9D51-C347-A3EE-FB4E772D04C1}"/>
                  </a:ext>
                </a:extLst>
              </p:cNvPr>
              <p:cNvGraphicFramePr>
                <a:graphicFrameLocks noChangeAspect="1"/>
              </p:cNvGraphicFramePr>
              <p:nvPr>
                <p:extLst>
                  <p:ext uri="{D42A27DB-BD31-4B8C-83A1-F6EECF244321}">
                    <p14:modId xmlns:p14="http://schemas.microsoft.com/office/powerpoint/2010/main" val="2078084657"/>
                  </p:ext>
                </p:extLst>
              </p:nvPr>
            </p:nvGraphicFramePr>
            <p:xfrm>
              <a:off x="7553739" y="3568599"/>
              <a:ext cx="959714" cy="96578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8"/>
                        <a:stretch>
                          <a:fillRect/>
                        </a:stretch>
                      </p166:blipFill>
                      <p166:spPr xmlns:p166="http://schemas.microsoft.com/office/powerpoint/2016/6/main">
                        <a:xfrm>
                          <a:off x="0" y="0"/>
                          <a:ext cx="959714" cy="965788"/>
                        </a:xfrm>
                        <a:prstGeom prst="rect">
                          <a:avLst/>
                        </a:prstGeom>
                      </p166:spPr>
                    </pslz:zmPr>
                  </pslz:sldZmObj>
                </pslz:sldZm>
              </a:graphicData>
            </a:graphic>
          </p:graphicFrame>
        </mc:Choice>
        <mc:Fallback xmlns="">
          <p:pic>
            <p:nvPicPr>
              <p:cNvPr id="14" name="Vista general de diapositiva 13">
                <a:extLst>
                  <a:ext uri="{FF2B5EF4-FFF2-40B4-BE49-F238E27FC236}">
                    <a16:creationId xmlns:a16="http://schemas.microsoft.com/office/drawing/2014/main" id="{3AE27F34-9D51-C347-A3EE-FB4E772D04C1}"/>
                  </a:ext>
                </a:extLst>
              </p:cNvPr>
              <p:cNvPicPr>
                <a:picLocks noGrp="1" noRot="1" noChangeAspect="1" noMove="1" noResize="1" noEditPoints="1" noAdjustHandles="1" noChangeArrowheads="1" noChangeShapeType="1"/>
              </p:cNvPicPr>
              <p:nvPr/>
            </p:nvPicPr>
            <p:blipFill>
              <a:blip r:embed="rId9"/>
              <a:stretch>
                <a:fillRect/>
              </a:stretch>
            </p:blipFill>
            <p:spPr>
              <a:xfrm>
                <a:off x="7553739" y="3568599"/>
                <a:ext cx="959714" cy="965788"/>
              </a:xfrm>
              <a:prstGeom prst="rect">
                <a:avLst/>
              </a:prstGeom>
            </p:spPr>
          </p:pic>
        </mc:Fallback>
      </mc:AlternateContent>
    </p:spTree>
    <p:extLst>
      <p:ext uri="{BB962C8B-B14F-4D97-AF65-F5344CB8AC3E}">
        <p14:creationId xmlns:p14="http://schemas.microsoft.com/office/powerpoint/2010/main" val="2588748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GASTROTRICHA </a:t>
            </a:r>
            <a:endParaRPr lang="en" sz="3600" dirty="0"/>
          </a:p>
        </p:txBody>
      </p:sp>
      <p:sp>
        <p:nvSpPr>
          <p:cNvPr id="129" name="Google Shape;129;p21"/>
          <p:cNvSpPr txBox="1">
            <a:spLocks noGrp="1"/>
          </p:cNvSpPr>
          <p:nvPr>
            <p:ph type="body" idx="1"/>
          </p:nvPr>
        </p:nvSpPr>
        <p:spPr>
          <a:xfrm>
            <a:off x="3900790" y="1419275"/>
            <a:ext cx="4547259" cy="3004850"/>
          </a:xfrm>
          <a:prstGeom prst="rect">
            <a:avLst/>
          </a:prstGeom>
        </p:spPr>
        <p:txBody>
          <a:bodyPr spcFirstLastPara="1" wrap="square" lIns="91425" tIns="91425" rIns="91425" bIns="91425" anchor="t" anchorCtr="0">
            <a:noAutofit/>
          </a:bodyPr>
          <a:lstStyle/>
          <a:p>
            <a:pPr marL="0" indent="0" algn="just">
              <a:buSzPct val="100000"/>
              <a:buNone/>
            </a:pPr>
            <a:r>
              <a:rPr lang="es-MX" sz="1600" b="1" dirty="0"/>
              <a:t>ESTRUCTURA EXTERNA</a:t>
            </a:r>
          </a:p>
          <a:p>
            <a:pPr marL="0" indent="0" algn="just">
              <a:buSzPct val="100000"/>
              <a:buNone/>
            </a:pPr>
            <a:endParaRPr lang="es-MX" sz="1400" dirty="0"/>
          </a:p>
          <a:p>
            <a:pPr>
              <a:buSzPct val="100000"/>
            </a:pPr>
            <a:r>
              <a:rPr lang="es-ES" sz="1600" dirty="0"/>
              <a:t>Cuerpo en forma de bolo</a:t>
            </a:r>
          </a:p>
          <a:p>
            <a:pPr>
              <a:buSzPct val="100000"/>
            </a:pPr>
            <a:r>
              <a:rPr lang="es-ES" sz="1600" dirty="0"/>
              <a:t>Un par de apéndices restringidos al extremo posterior bifurcado </a:t>
            </a:r>
          </a:p>
          <a:p>
            <a:pPr>
              <a:buSzPct val="100000"/>
            </a:pPr>
            <a:r>
              <a:rPr lang="es-ES" sz="1600" dirty="0"/>
              <a:t>Cilios en la cabeza</a:t>
            </a:r>
          </a:p>
          <a:p>
            <a:pPr>
              <a:buSzPct val="100000"/>
            </a:pPr>
            <a:r>
              <a:rPr lang="es-ES" sz="1600" dirty="0"/>
              <a:t>Escamas dorsales </a:t>
            </a:r>
          </a:p>
          <a:p>
            <a:pPr marL="63500" indent="0">
              <a:buSzPct val="100000"/>
              <a:buNone/>
            </a:pPr>
            <a:r>
              <a:rPr lang="es-MX" sz="1400" dirty="0"/>
              <a:t> </a:t>
            </a:r>
            <a:endParaRPr dirty="0"/>
          </a:p>
        </p:txBody>
      </p:sp>
      <p:sp>
        <p:nvSpPr>
          <p:cNvPr id="130" name="Google Shape;130;p2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29</a:t>
            </a:fld>
            <a:endParaRPr/>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052144" y="3650685"/>
            <a:ext cx="1185481" cy="856975"/>
          </a:xfrm>
          <a:prstGeom prst="rect">
            <a:avLst/>
          </a:prstGeom>
        </p:spPr>
      </p:pic>
      <p:pic>
        <p:nvPicPr>
          <p:cNvPr id="10" name="Imagen 9">
            <a:extLst>
              <a:ext uri="{FF2B5EF4-FFF2-40B4-BE49-F238E27FC236}">
                <a16:creationId xmlns:a16="http://schemas.microsoft.com/office/drawing/2014/main" id="{2E76DCD1-2679-7241-9BDC-41CF86EB9141}"/>
              </a:ext>
            </a:extLst>
          </p:cNvPr>
          <p:cNvPicPr>
            <a:picLocks noChangeAspect="1"/>
          </p:cNvPicPr>
          <p:nvPr/>
        </p:nvPicPr>
        <p:blipFill>
          <a:blip r:embed="rId4"/>
          <a:stretch>
            <a:fillRect/>
          </a:stretch>
        </p:blipFill>
        <p:spPr>
          <a:xfrm>
            <a:off x="1739725" y="1470068"/>
            <a:ext cx="1956785" cy="29032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CE85D3B0-5A4B-ED43-B24C-D85C17238772}"/>
                  </a:ext>
                </a:extLst>
              </p:cNvPr>
              <p:cNvGraphicFramePr>
                <a:graphicFrameLocks noChangeAspect="1"/>
              </p:cNvGraphicFramePr>
              <p:nvPr>
                <p:extLst>
                  <p:ext uri="{D42A27DB-BD31-4B8C-83A1-F6EECF244321}">
                    <p14:modId xmlns:p14="http://schemas.microsoft.com/office/powerpoint/2010/main" val="2078084657"/>
                  </p:ext>
                </p:extLst>
              </p:nvPr>
            </p:nvGraphicFramePr>
            <p:xfrm>
              <a:off x="7553739" y="3568599"/>
              <a:ext cx="959714" cy="96578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5"/>
                        <a:stretch>
                          <a:fillRect/>
                        </a:stretch>
                      </p166:blipFill>
                      <p166:spPr xmlns:p166="http://schemas.microsoft.com/office/powerpoint/2016/6/main">
                        <a:xfrm>
                          <a:off x="0" y="0"/>
                          <a:ext cx="959714" cy="965788"/>
                        </a:xfrm>
                        <a:prstGeom prst="rect">
                          <a:avLst/>
                        </a:prstGeom>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CE85D3B0-5A4B-ED43-B24C-D85C17238772}"/>
                  </a:ext>
                </a:extLst>
              </p:cNvPr>
              <p:cNvPicPr>
                <a:picLocks noGrp="1" noRot="1" noChangeAspect="1" noMove="1" noResize="1" noEditPoints="1" noAdjustHandles="1" noChangeArrowheads="1" noChangeShapeType="1"/>
              </p:cNvPicPr>
              <p:nvPr/>
            </p:nvPicPr>
            <p:blipFill>
              <a:blip r:embed="rId6"/>
              <a:stretch>
                <a:fillRect/>
              </a:stretch>
            </p:blipFill>
            <p:spPr>
              <a:xfrm>
                <a:off x="7553739" y="3568599"/>
                <a:ext cx="959714" cy="965788"/>
              </a:xfrm>
              <a:prstGeom prst="rect">
                <a:avLst/>
              </a:prstGeom>
            </p:spPr>
          </p:pic>
        </mc:Fallback>
      </mc:AlternateContent>
    </p:spTree>
    <p:extLst>
      <p:ext uri="{BB962C8B-B14F-4D97-AF65-F5344CB8AC3E}">
        <p14:creationId xmlns:p14="http://schemas.microsoft.com/office/powerpoint/2010/main" val="3969901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GASTROTRICHA </a:t>
            </a:r>
            <a:endParaRPr lang="en" sz="3600" dirty="0"/>
          </a:p>
        </p:txBody>
      </p:sp>
      <p:sp>
        <p:nvSpPr>
          <p:cNvPr id="129" name="Google Shape;129;p21"/>
          <p:cNvSpPr txBox="1">
            <a:spLocks noGrp="1"/>
          </p:cNvSpPr>
          <p:nvPr>
            <p:ph type="body" idx="1"/>
          </p:nvPr>
        </p:nvSpPr>
        <p:spPr>
          <a:xfrm>
            <a:off x="4114800" y="1529537"/>
            <a:ext cx="4742782" cy="3004850"/>
          </a:xfrm>
          <a:prstGeom prst="rect">
            <a:avLst/>
          </a:prstGeom>
        </p:spPr>
        <p:txBody>
          <a:bodyPr spcFirstLastPara="1" wrap="square" lIns="91425" tIns="91425" rIns="91425" bIns="91425" anchor="t" anchorCtr="0">
            <a:noAutofit/>
          </a:bodyPr>
          <a:lstStyle/>
          <a:p>
            <a:pPr marL="0" indent="0" algn="just">
              <a:buSzPct val="100000"/>
              <a:buNone/>
            </a:pPr>
            <a:r>
              <a:rPr lang="es-MX" sz="1600" b="1" dirty="0"/>
              <a:t>ESTRUCTURA INTERNA</a:t>
            </a:r>
            <a:endParaRPr lang="es-MX" sz="1600" dirty="0"/>
          </a:p>
          <a:p>
            <a:pPr marL="0" indent="0" algn="just">
              <a:buSzPct val="100000"/>
              <a:buNone/>
            </a:pPr>
            <a:endParaRPr lang="es-MX" sz="1400" dirty="0"/>
          </a:p>
          <a:p>
            <a:pPr>
              <a:buSzPct val="100000"/>
            </a:pPr>
            <a:r>
              <a:rPr lang="es-MX" sz="1600" dirty="0"/>
              <a:t>Cerebro por encima de la faringe </a:t>
            </a:r>
          </a:p>
          <a:p>
            <a:pPr>
              <a:buSzPct val="100000"/>
            </a:pPr>
            <a:r>
              <a:rPr lang="es-MX" sz="1600" dirty="0"/>
              <a:t>Faringe muscular </a:t>
            </a:r>
          </a:p>
          <a:p>
            <a:pPr>
              <a:buSzPct val="100000"/>
            </a:pPr>
            <a:r>
              <a:rPr lang="es-MX" sz="1600" dirty="0"/>
              <a:t>Protonefridios con cirtocitos </a:t>
            </a:r>
          </a:p>
          <a:p>
            <a:pPr>
              <a:buSzPct val="100000"/>
            </a:pPr>
            <a:r>
              <a:rPr lang="es-MX" sz="1600" dirty="0"/>
              <a:t>Estómago intestino segmentado </a:t>
            </a:r>
          </a:p>
          <a:p>
            <a:pPr>
              <a:buSzPct val="100000"/>
            </a:pPr>
            <a:r>
              <a:rPr lang="es-MX" sz="1600" dirty="0"/>
              <a:t>Ovarios </a:t>
            </a:r>
          </a:p>
          <a:p>
            <a:pPr>
              <a:buSzPct val="100000"/>
            </a:pPr>
            <a:r>
              <a:rPr lang="es-MX" sz="1600" dirty="0"/>
              <a:t>Cola </a:t>
            </a:r>
            <a:endParaRPr sz="1600" dirty="0"/>
          </a:p>
        </p:txBody>
      </p:sp>
      <p:sp>
        <p:nvSpPr>
          <p:cNvPr id="130" name="Google Shape;130;p21"/>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30</a:t>
            </a:fld>
            <a:endParaRPr/>
          </a:p>
        </p:txBody>
      </p:sp>
      <p:sp>
        <p:nvSpPr>
          <p:cNvPr id="12" name="Google Shape;129;p21">
            <a:extLst>
              <a:ext uri="{FF2B5EF4-FFF2-40B4-BE49-F238E27FC236}">
                <a16:creationId xmlns:a16="http://schemas.microsoft.com/office/drawing/2014/main" id="{BB1C0745-96E3-5143-BE47-F01C52653A51}"/>
              </a:ext>
            </a:extLst>
          </p:cNvPr>
          <p:cNvSpPr txBox="1">
            <a:spLocks/>
          </p:cNvSpPr>
          <p:nvPr/>
        </p:nvSpPr>
        <p:spPr>
          <a:xfrm>
            <a:off x="-3876261" y="1368481"/>
            <a:ext cx="4962728" cy="30048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buSzPct val="100000"/>
              <a:buFont typeface="Tinos"/>
              <a:buNone/>
            </a:pPr>
            <a:r>
              <a:rPr lang="es-MX" sz="1400" b="1" dirty="0"/>
              <a:t>ESTRUCTURA EXTERN</a:t>
            </a:r>
            <a:r>
              <a:rPr lang="es-MX" sz="1400" dirty="0"/>
              <a:t>A</a:t>
            </a:r>
          </a:p>
          <a:p>
            <a:pPr marL="0" indent="0" algn="just">
              <a:buSzPct val="100000"/>
              <a:buFont typeface="Tinos"/>
              <a:buNone/>
            </a:pPr>
            <a:endParaRPr lang="es-MX" sz="1400" dirty="0"/>
          </a:p>
          <a:p>
            <a:pPr>
              <a:buSzPct val="100000"/>
            </a:pPr>
            <a:r>
              <a:rPr lang="es-MX" sz="1900" dirty="0"/>
              <a:t>Cuerpo en forma de bolo</a:t>
            </a:r>
          </a:p>
          <a:p>
            <a:pPr>
              <a:buSzPct val="100000"/>
            </a:pPr>
            <a:r>
              <a:rPr lang="es-MX" sz="1900" dirty="0"/>
              <a:t>Un par de apéndices restringidos al extremo posterior bifurcado </a:t>
            </a:r>
          </a:p>
          <a:p>
            <a:pPr>
              <a:buSzPct val="100000"/>
            </a:pPr>
            <a:r>
              <a:rPr lang="es-MX" sz="1900" dirty="0"/>
              <a:t>Cilios en la cabeza</a:t>
            </a:r>
          </a:p>
          <a:p>
            <a:pPr>
              <a:buSzPct val="100000"/>
            </a:pPr>
            <a:r>
              <a:rPr lang="es-MX" sz="1900" dirty="0"/>
              <a:t>Escamas dorsales </a:t>
            </a:r>
          </a:p>
          <a:p>
            <a:pPr marL="63500" indent="0">
              <a:buSzPct val="100000"/>
              <a:buFont typeface="Tinos"/>
              <a:buNone/>
            </a:pPr>
            <a:r>
              <a:rPr lang="es-MX" sz="1400" dirty="0"/>
              <a:t> </a:t>
            </a:r>
            <a:endParaRPr lang="es-MX" dirty="0"/>
          </a:p>
        </p:txBody>
      </p:sp>
      <p:pic>
        <p:nvPicPr>
          <p:cNvPr id="13" name="Imagen 12">
            <a:extLst>
              <a:ext uri="{FF2B5EF4-FFF2-40B4-BE49-F238E27FC236}">
                <a16:creationId xmlns:a16="http://schemas.microsoft.com/office/drawing/2014/main" id="{FA93A17F-EDEF-F641-B66A-F7DA956BE4C1}"/>
              </a:ext>
            </a:extLst>
          </p:cNvPr>
          <p:cNvPicPr>
            <a:picLocks noChangeAspect="1"/>
          </p:cNvPicPr>
          <p:nvPr/>
        </p:nvPicPr>
        <p:blipFill>
          <a:blip r:embed="rId3"/>
          <a:stretch>
            <a:fillRect/>
          </a:stretch>
        </p:blipFill>
        <p:spPr>
          <a:xfrm>
            <a:off x="1766821" y="1479274"/>
            <a:ext cx="2114515" cy="28751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4AEA04F5-3024-7146-9783-8B7D4A9E8980}"/>
                  </a:ext>
                </a:extLst>
              </p:cNvPr>
              <p:cNvGraphicFramePr>
                <a:graphicFrameLocks noChangeAspect="1"/>
              </p:cNvGraphicFramePr>
              <p:nvPr>
                <p:extLst>
                  <p:ext uri="{D42A27DB-BD31-4B8C-83A1-F6EECF244321}">
                    <p14:modId xmlns:p14="http://schemas.microsoft.com/office/powerpoint/2010/main" val="2078084657"/>
                  </p:ext>
                </p:extLst>
              </p:nvPr>
            </p:nvGraphicFramePr>
            <p:xfrm>
              <a:off x="7553739" y="3568599"/>
              <a:ext cx="959714" cy="96578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959714" cy="965788"/>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4AEA04F5-3024-7146-9783-8B7D4A9E8980}"/>
                  </a:ext>
                </a:extLst>
              </p:cNvPr>
              <p:cNvPicPr>
                <a:picLocks noGrp="1" noRot="1" noChangeAspect="1" noMove="1" noResize="1" noEditPoints="1" noAdjustHandles="1" noChangeArrowheads="1" noChangeShapeType="1"/>
              </p:cNvPicPr>
              <p:nvPr/>
            </p:nvPicPr>
            <p:blipFill>
              <a:blip r:embed="rId5"/>
              <a:stretch>
                <a:fillRect/>
              </a:stretch>
            </p:blipFill>
            <p:spPr>
              <a:xfrm>
                <a:off x="7553739" y="3568599"/>
                <a:ext cx="959714" cy="965788"/>
              </a:xfrm>
              <a:prstGeom prst="rect">
                <a:avLst/>
              </a:prstGeom>
            </p:spPr>
          </p:pic>
        </mc:Fallback>
      </mc:AlternateContent>
    </p:spTree>
    <p:extLst>
      <p:ext uri="{BB962C8B-B14F-4D97-AF65-F5344CB8AC3E}">
        <p14:creationId xmlns:p14="http://schemas.microsoft.com/office/powerpoint/2010/main" val="3153966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GASTROTRICHA </a:t>
            </a:r>
            <a:endParaRPr sz="3600" dirty="0"/>
          </a:p>
        </p:txBody>
      </p:sp>
      <p:sp>
        <p:nvSpPr>
          <p:cNvPr id="93" name="Google Shape;93;p17"/>
          <p:cNvSpPr txBox="1">
            <a:spLocks noGrp="1"/>
          </p:cNvSpPr>
          <p:nvPr>
            <p:ph type="body" idx="1"/>
          </p:nvPr>
        </p:nvSpPr>
        <p:spPr>
          <a:xfrm>
            <a:off x="5577638" y="1456784"/>
            <a:ext cx="2870411" cy="2716382"/>
          </a:xfrm>
          <a:prstGeom prst="rect">
            <a:avLst/>
          </a:prstGeom>
        </p:spPr>
        <p:txBody>
          <a:bodyPr spcFirstLastPara="1" wrap="square" lIns="91425" tIns="91425" rIns="91425" bIns="91425" anchor="t" anchorCtr="0">
            <a:noAutofit/>
          </a:bodyPr>
          <a:lstStyle/>
          <a:p>
            <a:pPr>
              <a:buSzPct val="100000"/>
            </a:pPr>
            <a:r>
              <a:rPr lang="es-MX" sz="1200" dirty="0"/>
              <a:t>Considerados en el grupo de los asquelmintos (gusanos con una sóla cavidad para que contiene a sus órganos y sin cuerpo segmentado)</a:t>
            </a:r>
          </a:p>
          <a:p>
            <a:pPr>
              <a:buSzPct val="100000"/>
            </a:pPr>
            <a:r>
              <a:rPr lang="es-MX" sz="1200" dirty="0"/>
              <a:t>Emparentados con Rotíferos, Gasterotricos, Quinorrincos, Priapuloideos, Nematomorfos y Nematodos.  </a:t>
            </a:r>
          </a:p>
          <a:p>
            <a:pPr>
              <a:buSzPct val="100000"/>
            </a:pPr>
            <a:r>
              <a:rPr lang="es-MX" sz="1200" dirty="0"/>
              <a:t>Se considera que evolucionaron de los platelmintos</a:t>
            </a:r>
          </a:p>
          <a:p>
            <a:pPr>
              <a:buSzPct val="110000"/>
            </a:pPr>
            <a:endParaRPr lang="es-MX" sz="1200" dirty="0"/>
          </a:p>
        </p:txBody>
      </p:sp>
      <p:sp>
        <p:nvSpPr>
          <p:cNvPr id="94" name="Google Shape;94;p17"/>
          <p:cNvSpPr txBox="1">
            <a:spLocks noGrp="1"/>
          </p:cNvSpPr>
          <p:nvPr>
            <p:ph type="sldNum" idx="12"/>
          </p:nvPr>
        </p:nvSpPr>
        <p:spPr>
          <a:xfrm>
            <a:off x="7899350" y="40984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31</a:t>
            </a:fld>
            <a:endParaRPr/>
          </a:p>
        </p:txBody>
      </p:sp>
      <p:pic>
        <p:nvPicPr>
          <p:cNvPr id="8" name="Marcador de contenido 4">
            <a:extLst>
              <a:ext uri="{FF2B5EF4-FFF2-40B4-BE49-F238E27FC236}">
                <a16:creationId xmlns:a16="http://schemas.microsoft.com/office/drawing/2014/main" id="{3B286033-88B0-7646-B5E4-F6F26BB644FA}"/>
              </a:ext>
            </a:extLst>
          </p:cNvPr>
          <p:cNvPicPr>
            <a:picLocks noChangeAspect="1"/>
          </p:cNvPicPr>
          <p:nvPr/>
        </p:nvPicPr>
        <p:blipFill rotWithShape="1">
          <a:blip r:embed="rId3"/>
          <a:srcRect t="5426" r="7778" b="3069"/>
          <a:stretch/>
        </p:blipFill>
        <p:spPr>
          <a:xfrm rot="5400000">
            <a:off x="2132667" y="992573"/>
            <a:ext cx="2967342" cy="3895765"/>
          </a:xfrm>
          <a:prstGeom prst="rect">
            <a:avLst/>
          </a:prstGeom>
          <a:noFill/>
          <a:ln>
            <a:noFill/>
          </a:ln>
        </p:spPr>
      </p:pic>
      <p:sp>
        <p:nvSpPr>
          <p:cNvPr id="2" name="Elipse 1">
            <a:extLst>
              <a:ext uri="{FF2B5EF4-FFF2-40B4-BE49-F238E27FC236}">
                <a16:creationId xmlns:a16="http://schemas.microsoft.com/office/drawing/2014/main" id="{87831983-F1F9-6548-9606-0FE2D17D6B35}"/>
              </a:ext>
            </a:extLst>
          </p:cNvPr>
          <p:cNvSpPr/>
          <p:nvPr/>
        </p:nvSpPr>
        <p:spPr>
          <a:xfrm>
            <a:off x="2636196" y="1663430"/>
            <a:ext cx="428017" cy="768485"/>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558464F2-D653-CA46-AF2C-1904E868AF7C}"/>
                  </a:ext>
                </a:extLst>
              </p:cNvPr>
              <p:cNvGraphicFramePr>
                <a:graphicFrameLocks noChangeAspect="1"/>
              </p:cNvGraphicFramePr>
              <p:nvPr>
                <p:extLst>
                  <p:ext uri="{D42A27DB-BD31-4B8C-83A1-F6EECF244321}">
                    <p14:modId xmlns:p14="http://schemas.microsoft.com/office/powerpoint/2010/main" val="2078084657"/>
                  </p:ext>
                </p:extLst>
              </p:nvPr>
            </p:nvGraphicFramePr>
            <p:xfrm>
              <a:off x="7553739" y="3568599"/>
              <a:ext cx="959714" cy="965788"/>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959714" cy="965788"/>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558464F2-D653-CA46-AF2C-1904E868AF7C}"/>
                  </a:ext>
                </a:extLst>
              </p:cNvPr>
              <p:cNvPicPr>
                <a:picLocks noGrp="1" noRot="1" noChangeAspect="1" noMove="1" noResize="1" noEditPoints="1" noAdjustHandles="1" noChangeArrowheads="1" noChangeShapeType="1"/>
              </p:cNvPicPr>
              <p:nvPr/>
            </p:nvPicPr>
            <p:blipFill>
              <a:blip r:embed="rId5"/>
              <a:stretch>
                <a:fillRect/>
              </a:stretch>
            </p:blipFill>
            <p:spPr>
              <a:xfrm>
                <a:off x="7553739" y="3568599"/>
                <a:ext cx="959714" cy="965788"/>
              </a:xfrm>
              <a:prstGeom prst="rect">
                <a:avLst/>
              </a:prstGeom>
            </p:spPr>
          </p:pic>
        </mc:Fallback>
      </mc:AlternateContent>
    </p:spTree>
    <p:extLst>
      <p:ext uri="{BB962C8B-B14F-4D97-AF65-F5344CB8AC3E}">
        <p14:creationId xmlns:p14="http://schemas.microsoft.com/office/powerpoint/2010/main" val="2601616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663430" y="3202100"/>
            <a:ext cx="6507804"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38100" indent="0" algn="ctr">
              <a:buNone/>
            </a:pPr>
            <a:r>
              <a:rPr lang="es-MX" sz="1500" dirty="0"/>
              <a:t>El nombre de este grupo deriva del griego Micro o ‘‘pequeño’’, gnathos o ‘‘mandibulas’’ y zoa o ‘‘animal’’. Solo existe una especie Limnognathia maerski, fue recolectado por primera vez en Groenlandia en 1994 pero no se describió formalmente hasta el año 2000</a:t>
            </a:r>
          </a:p>
          <a:p>
            <a:pPr marL="0" indent="0" algn="ctr">
              <a:buNone/>
            </a:pPr>
            <a:endParaRPr lang="es-MX" sz="18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MICROGNATHOZOA </a:t>
            </a: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555B0E5C-AEC5-E549-9B3F-38A96F7789AF}"/>
                  </a:ext>
                </a:extLst>
              </p:cNvPr>
              <p:cNvGraphicFramePr>
                <a:graphicFrameLocks noChangeAspect="1"/>
              </p:cNvGraphicFramePr>
              <p:nvPr>
                <p:extLst>
                  <p:ext uri="{D42A27DB-BD31-4B8C-83A1-F6EECF244321}">
                    <p14:modId xmlns:p14="http://schemas.microsoft.com/office/powerpoint/2010/main" val="499163967"/>
                  </p:ext>
                </p:extLst>
              </p:nvPr>
            </p:nvGraphicFramePr>
            <p:xfrm>
              <a:off x="3379305" y="1186289"/>
              <a:ext cx="2782956" cy="2319130"/>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3"/>
                        <a:stretch>
                          <a:fillRect/>
                        </a:stretch>
                      </p166:blipFill>
                      <p166:spPr xmlns:p166="http://schemas.microsoft.com/office/powerpoint/2016/6/main">
                        <a:xfrm>
                          <a:off x="0" y="0"/>
                          <a:ext cx="2782956" cy="2319130"/>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555B0E5C-AEC5-E549-9B3F-38A96F7789AF}"/>
                  </a:ext>
                </a:extLst>
              </p:cNvPr>
              <p:cNvPicPr>
                <a:picLocks noGrp="1" noRot="1" noChangeAspect="1" noMove="1" noResize="1" noEditPoints="1" noAdjustHandles="1" noChangeArrowheads="1" noChangeShapeType="1"/>
              </p:cNvPicPr>
              <p:nvPr/>
            </p:nvPicPr>
            <p:blipFill>
              <a:blip r:embed="rId4"/>
              <a:stretch>
                <a:fillRect/>
              </a:stretch>
            </p:blipFill>
            <p:spPr>
              <a:xfrm>
                <a:off x="3379305" y="1186289"/>
                <a:ext cx="2782956" cy="2319130"/>
              </a:xfrm>
              <a:prstGeom prst="rect">
                <a:avLst/>
              </a:prstGeom>
            </p:spPr>
          </p:pic>
        </mc:Fallback>
      </mc:AlternateContent>
    </p:spTree>
    <p:extLst>
      <p:ext uri="{BB962C8B-B14F-4D97-AF65-F5344CB8AC3E}">
        <p14:creationId xmlns:p14="http://schemas.microsoft.com/office/powerpoint/2010/main" val="3870555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MICROGNATHOZOA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511177" y="3942521"/>
            <a:ext cx="897107" cy="648511"/>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00281" y="1384347"/>
            <a:ext cx="5110896" cy="3267784"/>
          </a:xfrm>
          <a:prstGeom prst="rect">
            <a:avLst/>
          </a:prstGeom>
        </p:spPr>
        <p:txBody>
          <a:bodyPr spcFirstLastPara="1" wrap="square" lIns="91425" tIns="91425" rIns="91425" bIns="91425" anchor="t" anchorCtr="0">
            <a:noAutofit/>
          </a:bodyPr>
          <a:lstStyle/>
          <a:p>
            <a:pPr algn="just">
              <a:buSzPct val="100000"/>
            </a:pPr>
            <a:r>
              <a:rPr lang="es-MX" sz="1400" dirty="0"/>
              <a:t>Pseudocelomados</a:t>
            </a:r>
          </a:p>
          <a:p>
            <a:pPr algn="just">
              <a:buSzPct val="100000"/>
            </a:pPr>
            <a:r>
              <a:rPr lang="es-MX" sz="1400" dirty="0"/>
              <a:t>Protostomados</a:t>
            </a:r>
          </a:p>
          <a:p>
            <a:pPr algn="just">
              <a:buSzPct val="100000"/>
            </a:pPr>
            <a:r>
              <a:rPr lang="es-MX" sz="1400" dirty="0"/>
              <a:t>Simetría bilateral</a:t>
            </a:r>
          </a:p>
          <a:p>
            <a:pPr algn="just">
              <a:buSzPct val="100000"/>
            </a:pPr>
            <a:r>
              <a:rPr lang="es-MX" sz="1400" dirty="0"/>
              <a:t>Vive entre los musgos en los manantiales fríos de Isunngua, isla Disko</a:t>
            </a:r>
          </a:p>
          <a:p>
            <a:pPr algn="just">
              <a:buSzPct val="100000"/>
            </a:pPr>
            <a:r>
              <a:rPr lang="es-MX" sz="1400" dirty="0"/>
              <a:t>Se alimenta de bacterias, algas azul-verdes y diatomeas</a:t>
            </a:r>
          </a:p>
          <a:p>
            <a:pPr marL="520700" lvl="1" indent="0">
              <a:buNone/>
            </a:pPr>
            <a:endParaRPr lang="en" sz="1300" dirty="0"/>
          </a:p>
        </p:txBody>
      </p:sp>
      <p:sp>
        <p:nvSpPr>
          <p:cNvPr id="9" name="Google Shape;93;p17">
            <a:extLst>
              <a:ext uri="{FF2B5EF4-FFF2-40B4-BE49-F238E27FC236}">
                <a16:creationId xmlns:a16="http://schemas.microsoft.com/office/drawing/2014/main" id="{13B6F48C-C890-7E4E-8515-AABC5E44C5D8}"/>
              </a:ext>
            </a:extLst>
          </p:cNvPr>
          <p:cNvSpPr txBox="1">
            <a:spLocks/>
          </p:cNvSpPr>
          <p:nvPr/>
        </p:nvSpPr>
        <p:spPr>
          <a:xfrm>
            <a:off x="1203640" y="3357605"/>
            <a:ext cx="5504178" cy="99586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ctr">
              <a:buSzPct val="100000"/>
              <a:buNone/>
            </a:pPr>
            <a:r>
              <a:rPr lang="es-MX" sz="1400" b="1" dirty="0"/>
              <a:t>Durante la búsqueda de comida, la cabeza es movida lenta y rítmicamente de un lado a otro, mientras que los cilios frontales llevan las partículas de alimento hacia la boca</a:t>
            </a:r>
          </a:p>
          <a:p>
            <a:pPr marL="520700" lvl="1" indent="0">
              <a:buFont typeface="Tinos"/>
              <a:buNone/>
            </a:pPr>
            <a:endParaRPr lang="en" sz="1300" dirty="0"/>
          </a:p>
        </p:txBody>
      </p:sp>
      <p:pic>
        <p:nvPicPr>
          <p:cNvPr id="7170" name="Picture 2">
            <a:extLst>
              <a:ext uri="{FF2B5EF4-FFF2-40B4-BE49-F238E27FC236}">
                <a16:creationId xmlns:a16="http://schemas.microsoft.com/office/drawing/2014/main" id="{0CF31FFD-15DC-C14C-81D2-0E1D4BFC4A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6103" y="1472115"/>
            <a:ext cx="1379211" cy="2075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AF2C75BE-E5E2-9E46-BCFE-1AAAA2DD4E5D}"/>
                  </a:ext>
                </a:extLst>
              </p:cNvPr>
              <p:cNvGraphicFramePr>
                <a:graphicFrameLocks noChangeAspect="1"/>
              </p:cNvGraphicFramePr>
              <p:nvPr>
                <p:extLst>
                  <p:ext uri="{D42A27DB-BD31-4B8C-83A1-F6EECF244321}">
                    <p14:modId xmlns:p14="http://schemas.microsoft.com/office/powerpoint/2010/main" val="2424435711"/>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5"/>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AF2C75BE-E5E2-9E46-BCFE-1AAAA2DD4E5D}"/>
                  </a:ext>
                </a:extLst>
              </p:cNvPr>
              <p:cNvPicPr>
                <a:picLocks noGrp="1" noRot="1" noChangeAspect="1" noMove="1" noResize="1" noEditPoints="1" noAdjustHandles="1" noChangeArrowheads="1" noChangeShapeType="1"/>
              </p:cNvPicPr>
              <p:nvPr/>
            </p:nvPicPr>
            <p:blipFill>
              <a:blip r:embed="rId6"/>
              <a:stretch>
                <a:fillRect/>
              </a:stretch>
            </p:blipFill>
            <p:spPr>
              <a:xfrm>
                <a:off x="7249786" y="3600567"/>
                <a:ext cx="1261877" cy="1051564"/>
              </a:xfrm>
              <a:prstGeom prst="rect">
                <a:avLst/>
              </a:prstGeom>
            </p:spPr>
          </p:pic>
        </mc:Fallback>
      </mc:AlternateContent>
    </p:spTree>
    <p:extLst>
      <p:ext uri="{BB962C8B-B14F-4D97-AF65-F5344CB8AC3E}">
        <p14:creationId xmlns:p14="http://schemas.microsoft.com/office/powerpoint/2010/main" val="4221578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MICROGNATHOZOA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281591" y="3900766"/>
            <a:ext cx="968195" cy="6999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284593" y="1242734"/>
            <a:ext cx="5245761" cy="3267784"/>
          </a:xfrm>
          <a:prstGeom prst="rect">
            <a:avLst/>
          </a:prstGeom>
        </p:spPr>
        <p:txBody>
          <a:bodyPr spcFirstLastPara="1" wrap="square" lIns="91425" tIns="91425" rIns="91425" bIns="91425" anchor="t" anchorCtr="0">
            <a:noAutofit/>
          </a:bodyPr>
          <a:lstStyle/>
          <a:p>
            <a:pPr marL="63500" indent="0" algn="just">
              <a:buNone/>
            </a:pPr>
            <a:r>
              <a:rPr lang="es-MX" sz="1400" b="1" dirty="0"/>
              <a:t>SISTEMA DIGESTIVO</a:t>
            </a:r>
          </a:p>
          <a:p>
            <a:pPr marL="63500" indent="0" algn="just">
              <a:buNone/>
            </a:pPr>
            <a:endParaRPr lang="es-MX" sz="1400" b="1" dirty="0"/>
          </a:p>
          <a:p>
            <a:pPr algn="just">
              <a:buSzPct val="100000"/>
            </a:pPr>
            <a:r>
              <a:rPr lang="es-MX" sz="1400" dirty="0"/>
              <a:t>Consiste en una boca, dispuesto anteriormente a las mandíbulas, una faringe, esófago e intestino</a:t>
            </a:r>
          </a:p>
          <a:p>
            <a:pPr algn="just">
              <a:buSzPct val="100000"/>
            </a:pPr>
            <a:r>
              <a:rPr lang="es-MX" sz="1400" dirty="0"/>
              <a:t>El intestino medio llena la mayor parte del tórax y la parte anterior del abdomen </a:t>
            </a:r>
          </a:p>
          <a:p>
            <a:pPr algn="just">
              <a:buSzPct val="100000"/>
            </a:pPr>
            <a:r>
              <a:rPr lang="es-MX" sz="1400" dirty="0"/>
              <a:t>El intestino se estrecha gradualmente y se cierra posteriormente por una placa anal que puede ser removida por músculos</a:t>
            </a:r>
          </a:p>
          <a:p>
            <a:pPr algn="just">
              <a:buSzPct val="100000"/>
            </a:pPr>
            <a:r>
              <a:rPr lang="es-MX" sz="1400" dirty="0"/>
              <a:t>La defecación no ha sido registrada, pero un ‘‘comportamiento-vomitivo’’ ha sido observado en vario ejemplares</a:t>
            </a:r>
          </a:p>
          <a:p>
            <a:pPr marL="520700" lvl="1" indent="0">
              <a:buNone/>
            </a:pPr>
            <a:endParaRPr lang="en" sz="1300" dirty="0"/>
          </a:p>
        </p:txBody>
      </p:sp>
      <p:pic>
        <p:nvPicPr>
          <p:cNvPr id="9" name="Imagen 8">
            <a:extLst>
              <a:ext uri="{FF2B5EF4-FFF2-40B4-BE49-F238E27FC236}">
                <a16:creationId xmlns:a16="http://schemas.microsoft.com/office/drawing/2014/main" id="{D65A3728-379D-0149-B67D-349FCA65205A}"/>
              </a:ext>
            </a:extLst>
          </p:cNvPr>
          <p:cNvPicPr>
            <a:picLocks noChangeAspect="1"/>
          </p:cNvPicPr>
          <p:nvPr/>
        </p:nvPicPr>
        <p:blipFill rotWithShape="1">
          <a:blip r:embed="rId4"/>
          <a:srcRect l="-3547" t="553" r="50478" b="9827"/>
          <a:stretch/>
        </p:blipFill>
        <p:spPr>
          <a:xfrm>
            <a:off x="6530354" y="1486253"/>
            <a:ext cx="1658842" cy="2087583"/>
          </a:xfrm>
          <a:prstGeom prst="rect">
            <a:avLst/>
          </a:prstGeom>
          <a:ln>
            <a:noFill/>
          </a:ln>
          <a:effectLst>
            <a:outerShdw blurRad="190500" algn="tl" rotWithShape="0">
              <a:srgbClr val="000000">
                <a:alpha val="70000"/>
              </a:srgbClr>
            </a:outerShdw>
          </a:effectLst>
        </p:spPr>
      </p:pic>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CFF93444-F577-A64E-BD47-CC0D40C18541}"/>
                  </a:ext>
                </a:extLst>
              </p:cNvPr>
              <p:cNvGraphicFramePr>
                <a:graphicFrameLocks noChangeAspect="1"/>
              </p:cNvGraphicFramePr>
              <p:nvPr>
                <p:extLst>
                  <p:ext uri="{D42A27DB-BD31-4B8C-83A1-F6EECF244321}">
                    <p14:modId xmlns:p14="http://schemas.microsoft.com/office/powerpoint/2010/main" val="270637369"/>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5"/>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CFF93444-F577-A64E-BD47-CC0D40C18541}"/>
                  </a:ext>
                </a:extLst>
              </p:cNvPr>
              <p:cNvPicPr>
                <a:picLocks noGrp="1" noRot="1" noChangeAspect="1" noMove="1" noResize="1" noEditPoints="1" noAdjustHandles="1" noChangeArrowheads="1" noChangeShapeType="1"/>
              </p:cNvPicPr>
              <p:nvPr/>
            </p:nvPicPr>
            <p:blipFill>
              <a:blip r:embed="rId6"/>
              <a:stretch>
                <a:fillRect/>
              </a:stretch>
            </p:blipFill>
            <p:spPr>
              <a:xfrm>
                <a:off x="7249786" y="3600567"/>
                <a:ext cx="1261877" cy="1051564"/>
              </a:xfrm>
              <a:prstGeom prst="rect">
                <a:avLst/>
              </a:prstGeom>
            </p:spPr>
          </p:pic>
        </mc:Fallback>
      </mc:AlternateContent>
      <p:pic>
        <p:nvPicPr>
          <p:cNvPr id="12" name="Picture 2">
            <a:extLst>
              <a:ext uri="{FF2B5EF4-FFF2-40B4-BE49-F238E27FC236}">
                <a16:creationId xmlns:a16="http://schemas.microsoft.com/office/drawing/2014/main" id="{474ADB12-E770-2542-9511-E0E0532CDE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341" y="1486253"/>
            <a:ext cx="1379211" cy="2075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3852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MICROGNATHOZOA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3643373" y="1419275"/>
            <a:ext cx="4056193" cy="3267784"/>
          </a:xfrm>
          <a:prstGeom prst="rect">
            <a:avLst/>
          </a:prstGeom>
        </p:spPr>
        <p:txBody>
          <a:bodyPr spcFirstLastPara="1" wrap="square" lIns="91425" tIns="91425" rIns="91425" bIns="91425" anchor="t" anchorCtr="0">
            <a:noAutofit/>
          </a:bodyPr>
          <a:lstStyle/>
          <a:p>
            <a:pPr marL="63500" indent="0" algn="just">
              <a:buNone/>
            </a:pPr>
            <a:r>
              <a:rPr lang="es-MX" sz="1400" b="1" dirty="0"/>
              <a:t>SISTEMA EXCRETOR</a:t>
            </a:r>
          </a:p>
          <a:p>
            <a:pPr marL="63500" indent="0" algn="just">
              <a:buNone/>
            </a:pPr>
            <a:endParaRPr lang="es-MX" sz="1400" b="1" dirty="0"/>
          </a:p>
          <a:p>
            <a:pPr algn="just">
              <a:buSzPct val="100000"/>
            </a:pPr>
            <a:r>
              <a:rPr lang="es-MX" sz="1400" dirty="0"/>
              <a:t>El sistema excretor consiste en dos pares de protonefridios localizados lateralmente en los pseudosegmentos más anteriores del tórax y en la región anterior del abdomen</a:t>
            </a:r>
          </a:p>
          <a:p>
            <a:pPr algn="just">
              <a:buSzPct val="100000"/>
            </a:pPr>
            <a:endParaRPr lang="en" sz="1300" dirty="0"/>
          </a:p>
        </p:txBody>
      </p:sp>
      <p:pic>
        <p:nvPicPr>
          <p:cNvPr id="8194" name="Picture 2" descr="Limnognathia - Wikipedia">
            <a:extLst>
              <a:ext uri="{FF2B5EF4-FFF2-40B4-BE49-F238E27FC236}">
                <a16:creationId xmlns:a16="http://schemas.microsoft.com/office/drawing/2014/main" id="{565A1F49-4969-074B-A812-5D005EB1DC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706" y="1511507"/>
            <a:ext cx="1539698" cy="28461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38E15EDF-B21E-594E-A8E5-BCEB2CE03B5B}"/>
                  </a:ext>
                </a:extLst>
              </p:cNvPr>
              <p:cNvGraphicFramePr>
                <a:graphicFrameLocks noChangeAspect="1"/>
              </p:cNvGraphicFramePr>
              <p:nvPr>
                <p:extLst>
                  <p:ext uri="{D42A27DB-BD31-4B8C-83A1-F6EECF244321}">
                    <p14:modId xmlns:p14="http://schemas.microsoft.com/office/powerpoint/2010/main" val="1615137529"/>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38E15EDF-B21E-594E-A8E5-BCEB2CE03B5B}"/>
                  </a:ext>
                </a:extLst>
              </p:cNvPr>
              <p:cNvPicPr>
                <a:picLocks noGrp="1" noRot="1" noChangeAspect="1" noMove="1" noResize="1" noEditPoints="1" noAdjustHandles="1" noChangeArrowheads="1" noChangeShapeType="1"/>
              </p:cNvPicPr>
              <p:nvPr/>
            </p:nvPicPr>
            <p:blipFill>
              <a:blip r:embed="rId5"/>
              <a:stretch>
                <a:fillRect/>
              </a:stretch>
            </p:blipFill>
            <p:spPr>
              <a:xfrm>
                <a:off x="7249786" y="3600567"/>
                <a:ext cx="1261877" cy="1051564"/>
              </a:xfrm>
              <a:prstGeom prst="rect">
                <a:avLst/>
              </a:prstGeom>
            </p:spPr>
          </p:pic>
        </mc:Fallback>
      </mc:AlternateContent>
      <p:pic>
        <p:nvPicPr>
          <p:cNvPr id="10" name="Imagen 9">
            <a:hlinkClick r:id="" action="ppaction://hlinkshowjump?jump=nextslide"/>
            <a:extLst>
              <a:ext uri="{FF2B5EF4-FFF2-40B4-BE49-F238E27FC236}">
                <a16:creationId xmlns:a16="http://schemas.microsoft.com/office/drawing/2014/main" id="{AC04EBA7-9B0B-1142-9517-D7C2413FA2A0}"/>
              </a:ext>
            </a:extLst>
          </p:cNvPr>
          <p:cNvPicPr>
            <a:picLocks noChangeAspect="1"/>
          </p:cNvPicPr>
          <p:nvPr/>
        </p:nvPicPr>
        <p:blipFill>
          <a:blip r:embed="rId6"/>
          <a:stretch>
            <a:fillRect/>
          </a:stretch>
        </p:blipFill>
        <p:spPr>
          <a:xfrm>
            <a:off x="6281591" y="3900766"/>
            <a:ext cx="968195" cy="699900"/>
          </a:xfrm>
          <a:prstGeom prst="rect">
            <a:avLst/>
          </a:prstGeom>
        </p:spPr>
      </p:pic>
      <p:pic>
        <p:nvPicPr>
          <p:cNvPr id="12" name="Imagen 11">
            <a:extLst>
              <a:ext uri="{FF2B5EF4-FFF2-40B4-BE49-F238E27FC236}">
                <a16:creationId xmlns:a16="http://schemas.microsoft.com/office/drawing/2014/main" id="{9B291F09-0DA6-B647-8BD8-FE98B2EE9BE8}"/>
              </a:ext>
            </a:extLst>
          </p:cNvPr>
          <p:cNvPicPr>
            <a:picLocks noChangeAspect="1"/>
          </p:cNvPicPr>
          <p:nvPr/>
        </p:nvPicPr>
        <p:blipFill rotWithShape="1">
          <a:blip r:embed="rId7"/>
          <a:srcRect l="-3547" t="553" r="50478" b="9827"/>
          <a:stretch/>
        </p:blipFill>
        <p:spPr>
          <a:xfrm>
            <a:off x="-888541" y="1419275"/>
            <a:ext cx="1658842" cy="208758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22042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MICROGNATHOZOA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300813" y="1266603"/>
            <a:ext cx="4745303" cy="3267784"/>
          </a:xfrm>
          <a:prstGeom prst="rect">
            <a:avLst/>
          </a:prstGeom>
        </p:spPr>
        <p:txBody>
          <a:bodyPr spcFirstLastPara="1" wrap="square" lIns="91425" tIns="91425" rIns="91425" bIns="91425" anchor="t" anchorCtr="0">
            <a:noAutofit/>
          </a:bodyPr>
          <a:lstStyle/>
          <a:p>
            <a:pPr marL="63500" indent="0" algn="just">
              <a:buNone/>
            </a:pPr>
            <a:r>
              <a:rPr lang="es-MX" sz="1400" b="1" dirty="0"/>
              <a:t>REPRODUCCIÓN</a:t>
            </a:r>
          </a:p>
          <a:p>
            <a:pPr algn="just">
              <a:buSzPct val="100000"/>
            </a:pPr>
            <a:r>
              <a:rPr lang="es-MX" sz="1200" dirty="0"/>
              <a:t>El ciclo reproductivo es escasamente conocido</a:t>
            </a:r>
          </a:p>
          <a:p>
            <a:pPr algn="just">
              <a:buSzPct val="100000"/>
            </a:pPr>
            <a:r>
              <a:rPr lang="es-MX" sz="1200" dirty="0"/>
              <a:t>Los ejemplares que se han recolectado, e incluso los cultivados en el laboratorio, sólo poseen órganos femeninos</a:t>
            </a:r>
          </a:p>
          <a:p>
            <a:pPr algn="just">
              <a:buSzPct val="100000"/>
            </a:pPr>
            <a:r>
              <a:rPr lang="es-MX" sz="1200" dirty="0"/>
              <a:t>Se sospecha de la producción de machos durante un corto periodo de tiempo</a:t>
            </a:r>
          </a:p>
          <a:p>
            <a:pPr algn="just">
              <a:buSzPct val="100000"/>
            </a:pPr>
            <a:r>
              <a:rPr lang="es-MX" sz="1200" dirty="0"/>
              <a:t>Produce dos tipos de huevos; uno de ellos ornamentado y con cubierta gruesa, mientras que el otro es liso y de cubierta más delgada</a:t>
            </a:r>
          </a:p>
          <a:p>
            <a:pPr algn="just">
              <a:buSzPct val="100000"/>
            </a:pPr>
            <a:r>
              <a:rPr lang="es-MX" sz="1200" dirty="0"/>
              <a:t>Observaciones posteriores han evidenciado que individuos muy jóvenes pueden tener órganos masculinos, para después transformarse en hembras conforme van creciendo. Por ello se considera que son hermafroditas protándricos</a:t>
            </a:r>
          </a:p>
          <a:p>
            <a:pPr marL="520700" lvl="1" indent="0">
              <a:buNone/>
            </a:pPr>
            <a:endParaRPr lang="en" sz="1300" dirty="0"/>
          </a:p>
        </p:txBody>
      </p:sp>
      <p:pic>
        <p:nvPicPr>
          <p:cNvPr id="12" name="Imagen 11">
            <a:extLst>
              <a:ext uri="{FF2B5EF4-FFF2-40B4-BE49-F238E27FC236}">
                <a16:creationId xmlns:a16="http://schemas.microsoft.com/office/drawing/2014/main" id="{DF8D5C57-4D05-7B4F-B2B0-7657CD7EA847}"/>
              </a:ext>
            </a:extLst>
          </p:cNvPr>
          <p:cNvPicPr>
            <a:picLocks noChangeAspect="1"/>
          </p:cNvPicPr>
          <p:nvPr/>
        </p:nvPicPr>
        <p:blipFill rotWithShape="1">
          <a:blip r:embed="rId3"/>
          <a:srcRect l="4408" t="3902" r="3955"/>
          <a:stretch/>
        </p:blipFill>
        <p:spPr>
          <a:xfrm>
            <a:off x="6119695" y="1478296"/>
            <a:ext cx="2162913" cy="2115571"/>
          </a:xfrm>
          <a:prstGeom prst="rect">
            <a:avLst/>
          </a:prstGeom>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40DB7B05-A08C-CB47-AA88-48D078DE883A}"/>
                  </a:ext>
                </a:extLst>
              </p:cNvPr>
              <p:cNvGraphicFramePr>
                <a:graphicFrameLocks noChangeAspect="1"/>
              </p:cNvGraphicFramePr>
              <p:nvPr>
                <p:extLst>
                  <p:ext uri="{D42A27DB-BD31-4B8C-83A1-F6EECF244321}">
                    <p14:modId xmlns:p14="http://schemas.microsoft.com/office/powerpoint/2010/main" val="1615137529"/>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40DB7B05-A08C-CB47-AA88-48D078DE883A}"/>
                  </a:ext>
                </a:extLst>
              </p:cNvPr>
              <p:cNvPicPr>
                <a:picLocks noGrp="1" noRot="1" noChangeAspect="1" noMove="1" noResize="1" noEditPoints="1" noAdjustHandles="1" noChangeArrowheads="1" noChangeShapeType="1"/>
              </p:cNvPicPr>
              <p:nvPr/>
            </p:nvPicPr>
            <p:blipFill>
              <a:blip r:embed="rId5"/>
              <a:stretch>
                <a:fillRect/>
              </a:stretch>
            </p:blipFill>
            <p:spPr>
              <a:xfrm>
                <a:off x="7249786" y="3600567"/>
                <a:ext cx="1261877" cy="1051564"/>
              </a:xfrm>
              <a:prstGeom prst="rect">
                <a:avLst/>
              </a:prstGeom>
            </p:spPr>
          </p:pic>
        </mc:Fallback>
      </mc:AlternateContent>
      <p:sp>
        <p:nvSpPr>
          <p:cNvPr id="13" name="Google Shape;93;p17">
            <a:extLst>
              <a:ext uri="{FF2B5EF4-FFF2-40B4-BE49-F238E27FC236}">
                <a16:creationId xmlns:a16="http://schemas.microsoft.com/office/drawing/2014/main" id="{8770D894-9B36-9140-9ECC-4FA961EA0555}"/>
              </a:ext>
            </a:extLst>
          </p:cNvPr>
          <p:cNvSpPr txBox="1">
            <a:spLocks/>
          </p:cNvSpPr>
          <p:nvPr/>
        </p:nvSpPr>
        <p:spPr>
          <a:xfrm>
            <a:off x="-3357215" y="1266603"/>
            <a:ext cx="4056193" cy="32677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Font typeface="Tinos"/>
              <a:buNone/>
            </a:pPr>
            <a:r>
              <a:rPr lang="es-MX" sz="1400" b="1"/>
              <a:t>SISTEMA EXCRETOR</a:t>
            </a:r>
          </a:p>
          <a:p>
            <a:pPr marL="63500" indent="0" algn="just">
              <a:buFont typeface="Tinos"/>
              <a:buNone/>
            </a:pPr>
            <a:endParaRPr lang="es-MX" sz="1400" b="1"/>
          </a:p>
          <a:p>
            <a:pPr algn="just">
              <a:buSzPct val="100000"/>
            </a:pPr>
            <a:r>
              <a:rPr lang="es-MX" sz="1400"/>
              <a:t>El sistema excretor consiste en dos pares de protonefridios localizados lateralmente en los pseudosegmentos más anteriores del tórax y en la región anterior del abdomen</a:t>
            </a:r>
          </a:p>
          <a:p>
            <a:pPr algn="just">
              <a:buSzPct val="100000"/>
            </a:pPr>
            <a:endParaRPr lang="en" sz="1300" dirty="0"/>
          </a:p>
        </p:txBody>
      </p:sp>
    </p:spTree>
    <p:extLst>
      <p:ext uri="{BB962C8B-B14F-4D97-AF65-F5344CB8AC3E}">
        <p14:creationId xmlns:p14="http://schemas.microsoft.com/office/powerpoint/2010/main" val="4243136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MICROGNATHOZOA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445681" y="3944390"/>
            <a:ext cx="888449" cy="642252"/>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376443" y="937858"/>
            <a:ext cx="4745303" cy="3267784"/>
          </a:xfrm>
          <a:prstGeom prst="rect">
            <a:avLst/>
          </a:prstGeom>
        </p:spPr>
        <p:txBody>
          <a:bodyPr spcFirstLastPara="1" wrap="square" lIns="91425" tIns="91425" rIns="91425" bIns="91425" anchor="t" anchorCtr="0">
            <a:noAutofit/>
          </a:bodyPr>
          <a:lstStyle/>
          <a:p>
            <a:pPr marL="63500" indent="0" algn="just">
              <a:buNone/>
            </a:pPr>
            <a:endParaRPr lang="es-MX" sz="1400" b="1" dirty="0"/>
          </a:p>
          <a:p>
            <a:pPr marL="63500" indent="0" algn="just">
              <a:buSzPct val="100000"/>
              <a:buNone/>
            </a:pPr>
            <a:r>
              <a:rPr lang="es-MX" sz="1400" b="1" dirty="0"/>
              <a:t>ANATOMÍA EXTERNA</a:t>
            </a:r>
          </a:p>
          <a:p>
            <a:pPr algn="just">
              <a:buSzPct val="100000"/>
            </a:pPr>
            <a:endParaRPr lang="es-MX" sz="1400" dirty="0"/>
          </a:p>
          <a:p>
            <a:pPr algn="just">
              <a:buSzPct val="100000"/>
            </a:pPr>
            <a:r>
              <a:rPr lang="es-MX" sz="1400" dirty="0"/>
              <a:t>Su cuerpo consiste en cabeza, tórax y abdomen </a:t>
            </a:r>
          </a:p>
          <a:p>
            <a:pPr algn="just">
              <a:buSzPct val="100000"/>
            </a:pPr>
            <a:r>
              <a:rPr lang="es-MX" sz="1400" dirty="0"/>
              <a:t>Los cilios a los lados de la cabeza y en el lado ventral del tronco están arreglados de forma diferente, ya que cada grupo de cilios surge de una sola célula y se mueven al unísono</a:t>
            </a:r>
          </a:p>
          <a:p>
            <a:pPr algn="just">
              <a:buSzPct val="100000"/>
            </a:pPr>
            <a:r>
              <a:rPr lang="es-MX" sz="1400" dirty="0"/>
              <a:t>Cuatro pares de cilióforos están presentes lateralmente en la cabeza, mientras que en lado ventral del tronco los cilióforos están arreglados en una hilera doble</a:t>
            </a:r>
          </a:p>
          <a:p>
            <a:pPr marL="520700" lvl="1" indent="0">
              <a:buNone/>
            </a:pPr>
            <a:endParaRPr lang="en" sz="1300" dirty="0"/>
          </a:p>
        </p:txBody>
      </p:sp>
      <p:pic>
        <p:nvPicPr>
          <p:cNvPr id="9218" name="Picture 2" descr="Jaw animals - Reproductive Biology - GUWS Medical">
            <a:extLst>
              <a:ext uri="{FF2B5EF4-FFF2-40B4-BE49-F238E27FC236}">
                <a16:creationId xmlns:a16="http://schemas.microsoft.com/office/drawing/2014/main" id="{2E612C39-C733-D949-AC54-D6F9F64651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146652" y="1787318"/>
            <a:ext cx="2051728" cy="14536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9D812044-4BEA-6F4A-B2A6-B7034350CA0C}"/>
                  </a:ext>
                </a:extLst>
              </p:cNvPr>
              <p:cNvGraphicFramePr>
                <a:graphicFrameLocks noChangeAspect="1"/>
              </p:cNvGraphicFramePr>
              <p:nvPr>
                <p:extLst>
                  <p:ext uri="{D42A27DB-BD31-4B8C-83A1-F6EECF244321}">
                    <p14:modId xmlns:p14="http://schemas.microsoft.com/office/powerpoint/2010/main" val="1615137529"/>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5"/>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9D812044-4BEA-6F4A-B2A6-B7034350CA0C}"/>
                  </a:ext>
                </a:extLst>
              </p:cNvPr>
              <p:cNvPicPr>
                <a:picLocks noGrp="1" noRot="1" noChangeAspect="1" noMove="1" noResize="1" noEditPoints="1" noAdjustHandles="1" noChangeArrowheads="1" noChangeShapeType="1"/>
              </p:cNvPicPr>
              <p:nvPr/>
            </p:nvPicPr>
            <p:blipFill>
              <a:blip r:embed="rId6"/>
              <a:stretch>
                <a:fillRect/>
              </a:stretch>
            </p:blipFill>
            <p:spPr>
              <a:xfrm>
                <a:off x="7249786" y="3600567"/>
                <a:ext cx="1261877" cy="1051564"/>
              </a:xfrm>
              <a:prstGeom prst="rect">
                <a:avLst/>
              </a:prstGeom>
            </p:spPr>
          </p:pic>
        </mc:Fallback>
      </mc:AlternateContent>
    </p:spTree>
    <p:extLst>
      <p:ext uri="{BB962C8B-B14F-4D97-AF65-F5344CB8AC3E}">
        <p14:creationId xmlns:p14="http://schemas.microsoft.com/office/powerpoint/2010/main" val="278592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MICROGNATHOZOA </a:t>
            </a:r>
            <a:endParaRPr lang="en" sz="3600" dirty="0"/>
          </a:p>
        </p:txBody>
      </p:sp>
      <p:sp>
        <p:nvSpPr>
          <p:cNvPr id="129" name="Google Shape;129;p21"/>
          <p:cNvSpPr txBox="1">
            <a:spLocks noGrp="1"/>
          </p:cNvSpPr>
          <p:nvPr>
            <p:ph type="body" idx="1"/>
          </p:nvPr>
        </p:nvSpPr>
        <p:spPr>
          <a:xfrm>
            <a:off x="5128048" y="1439588"/>
            <a:ext cx="2815178" cy="3004850"/>
          </a:xfrm>
          <a:prstGeom prst="rect">
            <a:avLst/>
          </a:prstGeom>
        </p:spPr>
        <p:txBody>
          <a:bodyPr spcFirstLastPara="1" wrap="square" lIns="91425" tIns="91425" rIns="91425" bIns="91425" anchor="t" anchorCtr="0">
            <a:noAutofit/>
          </a:bodyPr>
          <a:lstStyle/>
          <a:p>
            <a:pPr marL="63500" indent="0" algn="just">
              <a:buSzPct val="100000"/>
              <a:buNone/>
            </a:pPr>
            <a:r>
              <a:rPr lang="es-MX" sz="1400" b="1" dirty="0"/>
              <a:t>ANATOMÍA INTERNA</a:t>
            </a:r>
          </a:p>
          <a:p>
            <a:pPr algn="just">
              <a:buSzPct val="100000"/>
            </a:pPr>
            <a:r>
              <a:rPr lang="es-MX" sz="1400" dirty="0"/>
              <a:t>Un gran ganglio cerebral que ocupa la mayor parte frontal de la cabeza forma el cerebro</a:t>
            </a:r>
          </a:p>
          <a:p>
            <a:pPr algn="just">
              <a:buSzPct val="100000"/>
            </a:pPr>
            <a:r>
              <a:rPr lang="es-MX" sz="1400" dirty="0"/>
              <a:t>Un par de cordones nerviosos ventrales se extienden desde el cerebro hacia la cola del animal</a:t>
            </a:r>
          </a:p>
          <a:p>
            <a:pPr marL="63500" indent="0">
              <a:buSzPct val="100000"/>
              <a:buNone/>
            </a:pPr>
            <a:r>
              <a:rPr lang="es-MX" sz="1400" dirty="0"/>
              <a:t> </a:t>
            </a:r>
            <a:endParaRPr dirty="0"/>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273660" y="3860226"/>
            <a:ext cx="976126" cy="705634"/>
          </a:xfrm>
          <a:prstGeom prst="rect">
            <a:avLst/>
          </a:prstGeom>
        </p:spPr>
      </p:pic>
      <p:pic>
        <p:nvPicPr>
          <p:cNvPr id="10242" name="Picture 2" descr="Detailed reconstruction of the musculature in Limnognathia maerski ( Micrognathozoa) and comparison with other Gnathifera | Frontiers in Zoology  | Full Text">
            <a:extLst>
              <a:ext uri="{FF2B5EF4-FFF2-40B4-BE49-F238E27FC236}">
                <a16:creationId xmlns:a16="http://schemas.microsoft.com/office/drawing/2014/main" id="{098A4808-06B4-E540-B784-4B4BCC1473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49" y="1501458"/>
            <a:ext cx="3095726" cy="27115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888ADF09-8E0B-9A4E-A896-A361BEFBD4D8}"/>
                  </a:ext>
                </a:extLst>
              </p:cNvPr>
              <p:cNvGraphicFramePr>
                <a:graphicFrameLocks noChangeAspect="1"/>
              </p:cNvGraphicFramePr>
              <p:nvPr>
                <p:extLst>
                  <p:ext uri="{D42A27DB-BD31-4B8C-83A1-F6EECF244321}">
                    <p14:modId xmlns:p14="http://schemas.microsoft.com/office/powerpoint/2010/main" val="1615137529"/>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5"/>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888ADF09-8E0B-9A4E-A896-A361BEFBD4D8}"/>
                  </a:ext>
                </a:extLst>
              </p:cNvPr>
              <p:cNvPicPr>
                <a:picLocks noGrp="1" noRot="1" noChangeAspect="1" noMove="1" noResize="1" noEditPoints="1" noAdjustHandles="1" noChangeArrowheads="1" noChangeShapeType="1"/>
              </p:cNvPicPr>
              <p:nvPr/>
            </p:nvPicPr>
            <p:blipFill>
              <a:blip r:embed="rId6"/>
              <a:stretch>
                <a:fillRect/>
              </a:stretch>
            </p:blipFill>
            <p:spPr>
              <a:xfrm>
                <a:off x="7249786" y="3600567"/>
                <a:ext cx="1261877" cy="1051564"/>
              </a:xfrm>
              <a:prstGeom prst="rect">
                <a:avLst/>
              </a:prstGeom>
            </p:spPr>
          </p:pic>
        </mc:Fallback>
      </mc:AlternateContent>
      <p:pic>
        <p:nvPicPr>
          <p:cNvPr id="10" name="Picture 2" descr="Jaw animals - Reproductive Biology - GUWS Medical">
            <a:extLst>
              <a:ext uri="{FF2B5EF4-FFF2-40B4-BE49-F238E27FC236}">
                <a16:creationId xmlns:a16="http://schemas.microsoft.com/office/drawing/2014/main" id="{5D724989-296E-B249-A09C-964E087702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1119233" y="1847869"/>
            <a:ext cx="2051728" cy="14536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4512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MICROGNATHOZOA </a:t>
            </a:r>
            <a:endParaRPr lang="en" sz="3600" dirty="0"/>
          </a:p>
        </p:txBody>
      </p:sp>
      <p:sp>
        <p:nvSpPr>
          <p:cNvPr id="129" name="Google Shape;129;p21"/>
          <p:cNvSpPr txBox="1">
            <a:spLocks noGrp="1"/>
          </p:cNvSpPr>
          <p:nvPr>
            <p:ph type="body" idx="1"/>
          </p:nvPr>
        </p:nvSpPr>
        <p:spPr>
          <a:xfrm>
            <a:off x="5572539" y="1585277"/>
            <a:ext cx="2815178" cy="2097684"/>
          </a:xfrm>
          <a:prstGeom prst="rect">
            <a:avLst/>
          </a:prstGeom>
        </p:spPr>
        <p:txBody>
          <a:bodyPr spcFirstLastPara="1" wrap="square" lIns="91425" tIns="91425" rIns="91425" bIns="91425" anchor="t" anchorCtr="0">
            <a:noAutofit/>
          </a:bodyPr>
          <a:lstStyle/>
          <a:p>
            <a:pPr algn="just">
              <a:buSzPct val="100000"/>
            </a:pPr>
            <a:r>
              <a:rPr lang="es-MX" sz="1400" dirty="0"/>
              <a:t>Posee un complejo mandibular compuesto de 15 elementos móviles</a:t>
            </a:r>
          </a:p>
          <a:p>
            <a:pPr algn="just">
              <a:buSzPct val="100000"/>
            </a:pPr>
            <a:r>
              <a:rPr lang="es-MX" sz="1400" dirty="0"/>
              <a:t>El tamaño de estos elementos va desde las 4 a las 14 micras </a:t>
            </a:r>
          </a:p>
          <a:p>
            <a:pPr algn="just">
              <a:buSzPct val="100000"/>
            </a:pPr>
            <a:r>
              <a:rPr lang="es-MX" sz="1400" dirty="0"/>
              <a:t>Están interconectados por músculos y ligamentos</a:t>
            </a:r>
          </a:p>
        </p:txBody>
      </p:sp>
      <p:pic>
        <p:nvPicPr>
          <p:cNvPr id="8" name="Imagen 7" descr="Logotipo&#10;&#10;Descripción generada automáticamente">
            <a:extLst>
              <a:ext uri="{FF2B5EF4-FFF2-40B4-BE49-F238E27FC236}">
                <a16:creationId xmlns:a16="http://schemas.microsoft.com/office/drawing/2014/main" id="{29690A5E-EF0D-0542-81FE-E92442D02267}"/>
              </a:ext>
            </a:extLst>
          </p:cNvPr>
          <p:cNvPicPr>
            <a:picLocks noChangeAspect="1"/>
          </p:cNvPicPr>
          <p:nvPr/>
        </p:nvPicPr>
        <p:blipFill>
          <a:blip r:embed="rId3"/>
          <a:stretch>
            <a:fillRect/>
          </a:stretch>
        </p:blipFill>
        <p:spPr>
          <a:xfrm>
            <a:off x="1556175" y="1477709"/>
            <a:ext cx="4016364" cy="2895508"/>
          </a:xfrm>
          <a:prstGeom prst="rect">
            <a:avLst/>
          </a:prstGeom>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63C72697-B2BD-B849-A105-03EAA2450CA4}"/>
                  </a:ext>
                </a:extLst>
              </p:cNvPr>
              <p:cNvGraphicFramePr>
                <a:graphicFrameLocks noChangeAspect="1"/>
              </p:cNvGraphicFramePr>
              <p:nvPr>
                <p:extLst>
                  <p:ext uri="{D42A27DB-BD31-4B8C-83A1-F6EECF244321}">
                    <p14:modId xmlns:p14="http://schemas.microsoft.com/office/powerpoint/2010/main" val="1615137529"/>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63C72697-B2BD-B849-A105-03EAA2450CA4}"/>
                  </a:ext>
                </a:extLst>
              </p:cNvPr>
              <p:cNvPicPr>
                <a:picLocks noGrp="1" noRot="1" noChangeAspect="1" noMove="1" noResize="1" noEditPoints="1" noAdjustHandles="1" noChangeArrowheads="1" noChangeShapeType="1"/>
              </p:cNvPicPr>
              <p:nvPr/>
            </p:nvPicPr>
            <p:blipFill>
              <a:blip r:embed="rId5"/>
              <a:stretch>
                <a:fillRect/>
              </a:stretch>
            </p:blipFill>
            <p:spPr>
              <a:xfrm>
                <a:off x="7249786" y="3600567"/>
                <a:ext cx="1261877" cy="1051564"/>
              </a:xfrm>
              <a:prstGeom prst="rect">
                <a:avLst/>
              </a:prstGeom>
            </p:spPr>
          </p:pic>
        </mc:Fallback>
      </mc:AlternateContent>
      <p:sp>
        <p:nvSpPr>
          <p:cNvPr id="10" name="Google Shape;129;p21">
            <a:extLst>
              <a:ext uri="{FF2B5EF4-FFF2-40B4-BE49-F238E27FC236}">
                <a16:creationId xmlns:a16="http://schemas.microsoft.com/office/drawing/2014/main" id="{7F27AF2D-9068-C245-87C7-D1F0D6BC935A}"/>
              </a:ext>
            </a:extLst>
          </p:cNvPr>
          <p:cNvSpPr txBox="1">
            <a:spLocks/>
          </p:cNvSpPr>
          <p:nvPr/>
        </p:nvSpPr>
        <p:spPr>
          <a:xfrm>
            <a:off x="-2058895" y="1419275"/>
            <a:ext cx="2815178" cy="30048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just">
              <a:buSzPct val="100000"/>
              <a:buFont typeface="Tinos"/>
              <a:buNone/>
            </a:pPr>
            <a:r>
              <a:rPr lang="es-MX" sz="1400" b="1"/>
              <a:t>ANATOMÍA INTERNA</a:t>
            </a:r>
          </a:p>
          <a:p>
            <a:pPr algn="just">
              <a:buSzPct val="100000"/>
            </a:pPr>
            <a:r>
              <a:rPr lang="es-MX" sz="1400"/>
              <a:t>Un gran ganglio cerebral que ocupa la mayor parte frontal de la cabeza forma el cerebro</a:t>
            </a:r>
          </a:p>
          <a:p>
            <a:pPr algn="just">
              <a:buSzPct val="100000"/>
            </a:pPr>
            <a:r>
              <a:rPr lang="es-MX" sz="1400"/>
              <a:t>Un par de cordones nerviosos ventrales se extienden desde el cerebro hacia la cola del animal</a:t>
            </a:r>
          </a:p>
          <a:p>
            <a:pPr marL="63500" indent="0">
              <a:buSzPct val="100000"/>
              <a:buFont typeface="Tinos"/>
              <a:buNone/>
            </a:pPr>
            <a:r>
              <a:rPr lang="es-MX" sz="1400"/>
              <a:t> </a:t>
            </a:r>
            <a:endParaRPr lang="es-MX" dirty="0"/>
          </a:p>
        </p:txBody>
      </p:sp>
    </p:spTree>
    <p:extLst>
      <p:ext uri="{BB962C8B-B14F-4D97-AF65-F5344CB8AC3E}">
        <p14:creationId xmlns:p14="http://schemas.microsoft.com/office/powerpoint/2010/main" val="1815752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MICROGNATHOZOA </a:t>
            </a:r>
            <a:endParaRPr sz="3600" dirty="0"/>
          </a:p>
        </p:txBody>
      </p:sp>
      <p:sp>
        <p:nvSpPr>
          <p:cNvPr id="93" name="Google Shape;93;p17"/>
          <p:cNvSpPr txBox="1">
            <a:spLocks noGrp="1"/>
          </p:cNvSpPr>
          <p:nvPr>
            <p:ph type="body" idx="1"/>
          </p:nvPr>
        </p:nvSpPr>
        <p:spPr>
          <a:xfrm>
            <a:off x="1556175" y="1419275"/>
            <a:ext cx="3313999" cy="2955372"/>
          </a:xfrm>
          <a:prstGeom prst="rect">
            <a:avLst/>
          </a:prstGeom>
        </p:spPr>
        <p:txBody>
          <a:bodyPr spcFirstLastPara="1" wrap="square" lIns="91425" tIns="91425" rIns="91425" bIns="91425" anchor="t" anchorCtr="0">
            <a:noAutofit/>
          </a:bodyPr>
          <a:lstStyle/>
          <a:p>
            <a:pPr algn="just">
              <a:buSzPct val="100000"/>
            </a:pPr>
            <a:r>
              <a:rPr lang="es-MX" sz="1200" dirty="0"/>
              <a:t>El complejo mandibular de </a:t>
            </a:r>
            <a:r>
              <a:rPr lang="es-MX" sz="1200" i="1" dirty="0"/>
              <a:t>L. maerksi </a:t>
            </a:r>
            <a:r>
              <a:rPr lang="es-MX" sz="1200" dirty="0"/>
              <a:t>ha proporcionado la clave principal para entender la posición filogenética de los Micrognathozoa en el reino animal. </a:t>
            </a:r>
          </a:p>
          <a:p>
            <a:pPr algn="just">
              <a:buSzPct val="100000"/>
            </a:pPr>
            <a:endParaRPr lang="es-MX" sz="1200" dirty="0"/>
          </a:p>
          <a:p>
            <a:pPr algn="just">
              <a:buSzPct val="100000"/>
            </a:pPr>
            <a:r>
              <a:rPr lang="es-MX" sz="1200" dirty="0"/>
              <a:t> La ultraestructura de estas mandíbulas sólo se ha encontrado en otros dos grupos, los Gnathostomulida y Rotífera, conformando una sinapomorfía para estos tres grupos. De esta manera, los tres grupos constituyen parte del superphylum Gnathifera, que además incluye el phylum Acanthocephala.</a:t>
            </a:r>
          </a:p>
          <a:p>
            <a:pPr>
              <a:buSzPct val="110000"/>
            </a:pPr>
            <a:endParaRPr lang="es-MX" sz="1200" dirty="0"/>
          </a:p>
        </p:txBody>
      </p:sp>
      <p:pic>
        <p:nvPicPr>
          <p:cNvPr id="8" name="Imagen 7">
            <a:extLst>
              <a:ext uri="{FF2B5EF4-FFF2-40B4-BE49-F238E27FC236}">
                <a16:creationId xmlns:a16="http://schemas.microsoft.com/office/drawing/2014/main" id="{885D07A3-6155-0249-B2D3-99A5036031B4}"/>
              </a:ext>
            </a:extLst>
          </p:cNvPr>
          <p:cNvPicPr>
            <a:picLocks noChangeAspect="1"/>
          </p:cNvPicPr>
          <p:nvPr/>
        </p:nvPicPr>
        <p:blipFill>
          <a:blip r:embed="rId3"/>
          <a:stretch>
            <a:fillRect/>
          </a:stretch>
        </p:blipFill>
        <p:spPr>
          <a:xfrm>
            <a:off x="4930835" y="1419275"/>
            <a:ext cx="3384903" cy="2238325"/>
          </a:xfrm>
          <a:prstGeom prst="rect">
            <a:avLst/>
          </a:prstGeom>
        </p:spPr>
      </p:pic>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7F19A498-9199-D947-943B-7229A6447668}"/>
                  </a:ext>
                </a:extLst>
              </p:cNvPr>
              <p:cNvGraphicFramePr>
                <a:graphicFrameLocks noChangeAspect="1"/>
              </p:cNvGraphicFramePr>
              <p:nvPr>
                <p:extLst>
                  <p:ext uri="{D42A27DB-BD31-4B8C-83A1-F6EECF244321}">
                    <p14:modId xmlns:p14="http://schemas.microsoft.com/office/powerpoint/2010/main" val="1615137529"/>
                  </p:ext>
                </p:extLst>
              </p:nvPr>
            </p:nvGraphicFramePr>
            <p:xfrm>
              <a:off x="7249786" y="3600567"/>
              <a:ext cx="1261877" cy="1051564"/>
            </p:xfrm>
            <a:graphic>
              <a:graphicData uri="http://schemas.microsoft.com/office/powerpoint/2016/slidezoom">
                <pslz:sldZm>
                  <pslz:sldZmObj sldId="322" cId="3261047133">
                    <pslz:zmPr id="{F07141C3-5CAA-F34E-AC6A-AA8D9214C0C4}" returnToParent="0" imageType="cover" transitionDur="1000">
                      <p166:blipFill xmlns:p166="http://schemas.microsoft.com/office/powerpoint/2016/6/main">
                        <a:blip r:embed="rId4"/>
                        <a:stretch>
                          <a:fillRect/>
                        </a:stretch>
                      </p166:blipFill>
                      <p166:spPr xmlns:p166="http://schemas.microsoft.com/office/powerpoint/2016/6/main">
                        <a:xfrm>
                          <a:off x="0" y="0"/>
                          <a:ext cx="1261877" cy="1051564"/>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7F19A498-9199-D947-943B-7229A6447668}"/>
                  </a:ext>
                </a:extLst>
              </p:cNvPr>
              <p:cNvPicPr>
                <a:picLocks noGrp="1" noRot="1" noChangeAspect="1" noMove="1" noResize="1" noEditPoints="1" noAdjustHandles="1" noChangeArrowheads="1" noChangeShapeType="1"/>
              </p:cNvPicPr>
              <p:nvPr/>
            </p:nvPicPr>
            <p:blipFill>
              <a:blip r:embed="rId5"/>
              <a:stretch>
                <a:fillRect/>
              </a:stretch>
            </p:blipFill>
            <p:spPr>
              <a:xfrm>
                <a:off x="7249786" y="3600567"/>
                <a:ext cx="1261877" cy="1051564"/>
              </a:xfrm>
              <a:prstGeom prst="rect">
                <a:avLst/>
              </a:prstGeom>
            </p:spPr>
          </p:pic>
        </mc:Fallback>
      </mc:AlternateContent>
    </p:spTree>
    <p:extLst>
      <p:ext uri="{BB962C8B-B14F-4D97-AF65-F5344CB8AC3E}">
        <p14:creationId xmlns:p14="http://schemas.microsoft.com/office/powerpoint/2010/main" val="2062657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1258957" y="3244176"/>
            <a:ext cx="7189093"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n-US" sz="2000" dirty="0" err="1"/>
              <a:t>Gnatostomúlidos</a:t>
            </a:r>
            <a:r>
              <a:rPr lang="en-US" sz="2000" dirty="0"/>
              <a:t> (Gr. </a:t>
            </a:r>
            <a:r>
              <a:rPr lang="en-US" sz="2000" dirty="0" err="1"/>
              <a:t>gnathos</a:t>
            </a:r>
            <a:r>
              <a:rPr lang="en-US" sz="2000" dirty="0"/>
              <a:t> «</a:t>
            </a:r>
            <a:r>
              <a:rPr lang="en-US" sz="2000" dirty="0" err="1"/>
              <a:t>mandíbula</a:t>
            </a:r>
            <a:r>
              <a:rPr lang="en-US" sz="2000" dirty="0"/>
              <a:t>»; stoma «boca») </a:t>
            </a:r>
            <a:r>
              <a:rPr lang="es-MX" sz="2000" dirty="0"/>
              <a:t>Exclusivamente marinos, intersticiales; en medios fuertemente anaerobicos </a:t>
            </a:r>
          </a:p>
          <a:p>
            <a:pPr marL="0" indent="0" algn="ctr">
              <a:buNone/>
            </a:pPr>
            <a:endParaRPr lang="en-US" sz="1600" dirty="0"/>
          </a:p>
          <a:p>
            <a:pPr marL="0" indent="0" algn="ctr">
              <a:buNone/>
            </a:pPr>
            <a:endParaRPr lang="es-MX" dirty="0"/>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GNATHOSTOMULIDA </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71B3E679-A4B4-B547-8AE4-A7F69BA4CDA9}"/>
                  </a:ext>
                </a:extLst>
              </p:cNvPr>
              <p:cNvGraphicFramePr>
                <a:graphicFrameLocks noChangeAspect="1"/>
              </p:cNvGraphicFramePr>
              <p:nvPr>
                <p:extLst>
                  <p:ext uri="{D42A27DB-BD31-4B8C-83A1-F6EECF244321}">
                    <p14:modId xmlns:p14="http://schemas.microsoft.com/office/powerpoint/2010/main" val="919020552"/>
                  </p:ext>
                </p:extLst>
              </p:nvPr>
            </p:nvGraphicFramePr>
            <p:xfrm>
              <a:off x="3485374" y="1243938"/>
              <a:ext cx="2630503" cy="2181696"/>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2630503" cy="2181696"/>
                        </a:xfrm>
                        <a:prstGeom prst="rect">
                          <a:avLst/>
                        </a:prstGeom>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71B3E679-A4B4-B547-8AE4-A7F69BA4CDA9}"/>
                  </a:ext>
                </a:extLst>
              </p:cNvPr>
              <p:cNvPicPr>
                <a:picLocks noGrp="1" noRot="1" noChangeAspect="1" noMove="1" noResize="1" noEditPoints="1" noAdjustHandles="1" noChangeArrowheads="1" noChangeShapeType="1"/>
              </p:cNvPicPr>
              <p:nvPr/>
            </p:nvPicPr>
            <p:blipFill>
              <a:blip r:embed="rId4"/>
              <a:stretch>
                <a:fillRect/>
              </a:stretch>
            </p:blipFill>
            <p:spPr>
              <a:xfrm>
                <a:off x="3485374" y="1243938"/>
                <a:ext cx="2630503" cy="2181696"/>
              </a:xfrm>
              <a:prstGeom prst="rect">
                <a:avLst/>
              </a:prstGeom>
            </p:spPr>
          </p:pic>
        </mc:Fallback>
      </mc:AlternateContent>
    </p:spTree>
    <p:extLst>
      <p:ext uri="{BB962C8B-B14F-4D97-AF65-F5344CB8AC3E}">
        <p14:creationId xmlns:p14="http://schemas.microsoft.com/office/powerpoint/2010/main" val="3926867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GNATHOSTOMULIDA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281990" y="3758710"/>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52926"/>
            <a:ext cx="3450092" cy="3267784"/>
          </a:xfrm>
          <a:prstGeom prst="rect">
            <a:avLst/>
          </a:prstGeom>
        </p:spPr>
        <p:txBody>
          <a:bodyPr spcFirstLastPara="1" wrap="square" lIns="91425" tIns="91425" rIns="91425" bIns="91425" anchor="t" anchorCtr="0">
            <a:noAutofit/>
          </a:bodyPr>
          <a:lstStyle/>
          <a:p>
            <a:pPr>
              <a:buSzPct val="100000"/>
            </a:pPr>
            <a:r>
              <a:rPr lang="es-MX" sz="1400" dirty="0"/>
              <a:t>Triblásticos</a:t>
            </a:r>
          </a:p>
          <a:p>
            <a:pPr>
              <a:buSzPct val="100000"/>
            </a:pPr>
            <a:r>
              <a:rPr lang="es-MX" sz="1400" dirty="0"/>
              <a:t>Acelomados</a:t>
            </a:r>
          </a:p>
          <a:p>
            <a:pPr>
              <a:buSzPct val="100000"/>
            </a:pPr>
            <a:r>
              <a:rPr lang="es-MX" sz="1400" dirty="0"/>
              <a:t>Bilaterales </a:t>
            </a:r>
          </a:p>
          <a:p>
            <a:pPr>
              <a:buSzPct val="100000"/>
            </a:pPr>
            <a:r>
              <a:rPr lang="es-MX" sz="1400" dirty="0"/>
              <a:t>No segmentados</a:t>
            </a:r>
          </a:p>
          <a:p>
            <a:pPr>
              <a:buSzPct val="100000"/>
            </a:pPr>
            <a:r>
              <a:rPr lang="es-MX" sz="1400" dirty="0"/>
              <a:t>Vermiformes </a:t>
            </a:r>
          </a:p>
          <a:p>
            <a:pPr>
              <a:buSzPct val="100000"/>
            </a:pPr>
            <a:r>
              <a:rPr lang="es-MX" sz="1400" dirty="0"/>
              <a:t>Longitud entre 0,4 y 3,5 mm </a:t>
            </a:r>
          </a:p>
          <a:p>
            <a:pPr>
              <a:buSzPct val="100000"/>
            </a:pPr>
            <a:endParaRPr lang="es-MX" sz="1400" dirty="0"/>
          </a:p>
          <a:p>
            <a:pPr>
              <a:buSzPct val="100000"/>
            </a:pPr>
            <a:r>
              <a:rPr lang="es-MX" sz="1400" dirty="0"/>
              <a:t>Alimentación: diatomeas, cianofíceas, protozoos e hifas de hongos</a:t>
            </a:r>
          </a:p>
          <a:p>
            <a:pPr>
              <a:buSzPct val="100000"/>
            </a:pPr>
            <a:endParaRPr lang="es-MX" sz="1500" dirty="0"/>
          </a:p>
          <a:p>
            <a:pPr marL="520700" lvl="1" indent="0">
              <a:buNone/>
            </a:pPr>
            <a:endParaRPr lang="en" sz="1500" dirty="0"/>
          </a:p>
        </p:txBody>
      </p:sp>
      <p:pic>
        <p:nvPicPr>
          <p:cNvPr id="9" name="Picture 2">
            <a:extLst>
              <a:ext uri="{FF2B5EF4-FFF2-40B4-BE49-F238E27FC236}">
                <a16:creationId xmlns:a16="http://schemas.microsoft.com/office/drawing/2014/main" id="{80B43FB6-1466-E54D-91CE-70E00A1713D8}"/>
              </a:ext>
            </a:extLst>
          </p:cNvPr>
          <p:cNvPicPr>
            <a:picLocks noChangeAspect="1"/>
          </p:cNvPicPr>
          <p:nvPr/>
        </p:nvPicPr>
        <p:blipFill>
          <a:blip r:embed="rId4"/>
          <a:srcRect/>
          <a:stretch>
            <a:fillRect/>
          </a:stretch>
        </p:blipFill>
        <p:spPr>
          <a:xfrm rot="10800000">
            <a:off x="5025350" y="1559332"/>
            <a:ext cx="3038831" cy="18842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603D3F20-A8EF-7B4D-B587-B2D9CC0F4036}"/>
                  </a:ext>
                </a:extLst>
              </p:cNvPr>
              <p:cNvGraphicFramePr>
                <a:graphicFrameLocks noChangeAspect="1"/>
              </p:cNvGraphicFramePr>
              <p:nvPr>
                <p:extLst>
                  <p:ext uri="{D42A27DB-BD31-4B8C-83A1-F6EECF244321}">
                    <p14:modId xmlns:p14="http://schemas.microsoft.com/office/powerpoint/2010/main" val="1217792904"/>
                  </p:ext>
                </p:extLst>
              </p:nvPr>
            </p:nvGraphicFramePr>
            <p:xfrm>
              <a:off x="7240490" y="3486400"/>
              <a:ext cx="1263573" cy="1047987"/>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5"/>
                        <a:stretch>
                          <a:fillRect/>
                        </a:stretch>
                      </p166:blipFill>
                      <p166:spPr xmlns:p166="http://schemas.microsoft.com/office/powerpoint/2016/6/main">
                        <a:xfrm>
                          <a:off x="0" y="0"/>
                          <a:ext cx="1263573" cy="1047987"/>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603D3F20-A8EF-7B4D-B587-B2D9CC0F4036}"/>
                  </a:ext>
                </a:extLst>
              </p:cNvPr>
              <p:cNvPicPr>
                <a:picLocks noGrp="1" noRot="1" noChangeAspect="1" noMove="1" noResize="1" noEditPoints="1" noAdjustHandles="1" noChangeArrowheads="1" noChangeShapeType="1"/>
              </p:cNvPicPr>
              <p:nvPr/>
            </p:nvPicPr>
            <p:blipFill>
              <a:blip r:embed="rId6"/>
              <a:stretch>
                <a:fillRect/>
              </a:stretch>
            </p:blipFill>
            <p:spPr>
              <a:xfrm>
                <a:off x="7240490" y="3486400"/>
                <a:ext cx="1263573" cy="1047987"/>
              </a:xfrm>
              <a:prstGeom prst="rect">
                <a:avLst/>
              </a:prstGeom>
            </p:spPr>
          </p:pic>
        </mc:Fallback>
      </mc:AlternateContent>
    </p:spTree>
    <p:extLst>
      <p:ext uri="{BB962C8B-B14F-4D97-AF65-F5344CB8AC3E}">
        <p14:creationId xmlns:p14="http://schemas.microsoft.com/office/powerpoint/2010/main" val="603671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GNATHOSTOMULIDA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414511" y="3821905"/>
            <a:ext cx="986828" cy="71337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506220" y="1419274"/>
            <a:ext cx="3867953" cy="2851169"/>
          </a:xfrm>
          <a:prstGeom prst="rect">
            <a:avLst/>
          </a:prstGeom>
        </p:spPr>
        <p:txBody>
          <a:bodyPr spcFirstLastPara="1" wrap="square" lIns="91425" tIns="91425" rIns="91425" bIns="91425" anchor="t" anchorCtr="0">
            <a:noAutofit/>
          </a:bodyPr>
          <a:lstStyle/>
          <a:p>
            <a:pPr marL="63500" indent="0">
              <a:buNone/>
            </a:pPr>
            <a:r>
              <a:rPr lang="es-ES" sz="1800" b="1" dirty="0"/>
              <a:t>SISTEMA NERVIOSO</a:t>
            </a:r>
          </a:p>
          <a:p>
            <a:pPr>
              <a:buSzPct val="100000"/>
            </a:pPr>
            <a:r>
              <a:rPr lang="es-MX" sz="1600" dirty="0"/>
              <a:t>Intraepidérmico </a:t>
            </a:r>
          </a:p>
          <a:p>
            <a:pPr>
              <a:buSzPct val="100000"/>
            </a:pPr>
            <a:r>
              <a:rPr lang="es-MX" sz="1600" dirty="0"/>
              <a:t>Consiste de: </a:t>
            </a:r>
          </a:p>
          <a:p>
            <a:pPr lvl="1">
              <a:buSzPct val="100000"/>
            </a:pPr>
            <a:r>
              <a:rPr lang="es-MX" sz="1600" dirty="0"/>
              <a:t>Ganglio cerebroideo anterior</a:t>
            </a:r>
          </a:p>
          <a:p>
            <a:pPr lvl="1">
              <a:buSzPct val="100000"/>
            </a:pPr>
            <a:r>
              <a:rPr lang="es-MX" sz="1600" dirty="0"/>
              <a:t>Ganglio bucal </a:t>
            </a:r>
          </a:p>
          <a:p>
            <a:pPr lvl="1">
              <a:buSzPct val="100000"/>
            </a:pPr>
            <a:r>
              <a:rPr lang="es-MX" sz="1600" dirty="0"/>
              <a:t>Tres pares de nervios longitudinales </a:t>
            </a:r>
          </a:p>
          <a:p>
            <a:pPr>
              <a:buSzPct val="100000"/>
            </a:pPr>
            <a:r>
              <a:rPr lang="es-MX" sz="1500" dirty="0"/>
              <a:t>Grupos de células nerviosas formando pelos o cerdas</a:t>
            </a:r>
          </a:p>
          <a:p>
            <a:pPr>
              <a:buSzPct val="100000"/>
            </a:pPr>
            <a:endParaRPr lang="en" sz="1500" dirty="0"/>
          </a:p>
        </p:txBody>
      </p:sp>
      <p:pic>
        <p:nvPicPr>
          <p:cNvPr id="9" name="Picture 2">
            <a:extLst>
              <a:ext uri="{FF2B5EF4-FFF2-40B4-BE49-F238E27FC236}">
                <a16:creationId xmlns:a16="http://schemas.microsoft.com/office/drawing/2014/main" id="{80B43FB6-1466-E54D-91CE-70E00A1713D8}"/>
              </a:ext>
            </a:extLst>
          </p:cNvPr>
          <p:cNvPicPr>
            <a:picLocks noChangeAspect="1"/>
          </p:cNvPicPr>
          <p:nvPr/>
        </p:nvPicPr>
        <p:blipFill>
          <a:blip r:embed="rId4"/>
          <a:srcRect/>
          <a:stretch>
            <a:fillRect/>
          </a:stretch>
        </p:blipFill>
        <p:spPr>
          <a:xfrm rot="10800000">
            <a:off x="-2570922" y="1419275"/>
            <a:ext cx="3453803" cy="2141568"/>
          </a:xfrm>
          <a:prstGeom prst="rect">
            <a:avLst/>
          </a:prstGeom>
        </p:spPr>
      </p:pic>
      <p:pic>
        <p:nvPicPr>
          <p:cNvPr id="8" name="Picture 2">
            <a:extLst>
              <a:ext uri="{FF2B5EF4-FFF2-40B4-BE49-F238E27FC236}">
                <a16:creationId xmlns:a16="http://schemas.microsoft.com/office/drawing/2014/main" id="{AED29B91-47D6-7144-A7EC-8B8088AF92F9}"/>
              </a:ext>
            </a:extLst>
          </p:cNvPr>
          <p:cNvPicPr>
            <a:picLocks noChangeAspect="1"/>
          </p:cNvPicPr>
          <p:nvPr/>
        </p:nvPicPr>
        <p:blipFill>
          <a:blip r:embed="rId5"/>
          <a:srcRect/>
          <a:stretch>
            <a:fillRect/>
          </a:stretch>
        </p:blipFill>
        <p:spPr>
          <a:xfrm>
            <a:off x="5197907" y="1548360"/>
            <a:ext cx="2975068" cy="20124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3A7210E1-7396-0B40-BED3-F90612119C30}"/>
                  </a:ext>
                </a:extLst>
              </p:cNvPr>
              <p:cNvGraphicFramePr>
                <a:graphicFrameLocks noChangeAspect="1"/>
              </p:cNvGraphicFramePr>
              <p:nvPr>
                <p:extLst>
                  <p:ext uri="{D42A27DB-BD31-4B8C-83A1-F6EECF244321}">
                    <p14:modId xmlns:p14="http://schemas.microsoft.com/office/powerpoint/2010/main" val="1903032399"/>
                  </p:ext>
                </p:extLst>
              </p:nvPr>
            </p:nvGraphicFramePr>
            <p:xfrm>
              <a:off x="7401339" y="3638979"/>
              <a:ext cx="1089471" cy="903590"/>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6"/>
                        <a:stretch>
                          <a:fillRect/>
                        </a:stretch>
                      </p166:blipFill>
                      <p166:spPr xmlns:p166="http://schemas.microsoft.com/office/powerpoint/2016/6/main">
                        <a:xfrm>
                          <a:off x="0" y="0"/>
                          <a:ext cx="1089471" cy="903590"/>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3A7210E1-7396-0B40-BED3-F90612119C30}"/>
                  </a:ext>
                </a:extLst>
              </p:cNvPr>
              <p:cNvPicPr>
                <a:picLocks noGrp="1" noRot="1" noChangeAspect="1" noMove="1" noResize="1" noEditPoints="1" noAdjustHandles="1" noChangeArrowheads="1" noChangeShapeType="1"/>
              </p:cNvPicPr>
              <p:nvPr/>
            </p:nvPicPr>
            <p:blipFill>
              <a:blip r:embed="rId7"/>
              <a:stretch>
                <a:fillRect/>
              </a:stretch>
            </p:blipFill>
            <p:spPr>
              <a:xfrm>
                <a:off x="7401339" y="3638979"/>
                <a:ext cx="1089471" cy="903590"/>
              </a:xfrm>
              <a:prstGeom prst="rect">
                <a:avLst/>
              </a:prstGeom>
            </p:spPr>
          </p:pic>
        </mc:Fallback>
      </mc:AlternateContent>
    </p:spTree>
    <p:extLst>
      <p:ext uri="{BB962C8B-B14F-4D97-AF65-F5344CB8AC3E}">
        <p14:creationId xmlns:p14="http://schemas.microsoft.com/office/powerpoint/2010/main" val="4289482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4" y="719375"/>
            <a:ext cx="7247357" cy="699900"/>
          </a:xfrm>
          <a:prstGeom prst="rect">
            <a:avLst/>
          </a:prstGeom>
        </p:spPr>
        <p:txBody>
          <a:bodyPr spcFirstLastPara="1" wrap="square" lIns="91425" tIns="91425" rIns="91425" bIns="91425" anchor="b" anchorCtr="0">
            <a:noAutofit/>
          </a:bodyPr>
          <a:lstStyle/>
          <a:p>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GNATHOSTOMULIDA </a:t>
            </a:r>
            <a:endParaRPr lang="en" sz="3200" dirty="0"/>
          </a:p>
        </p:txBody>
      </p:sp>
      <p:sp>
        <p:nvSpPr>
          <p:cNvPr id="129" name="Google Shape;129;p21"/>
          <p:cNvSpPr txBox="1">
            <a:spLocks noGrp="1"/>
          </p:cNvSpPr>
          <p:nvPr>
            <p:ph type="body" idx="1"/>
          </p:nvPr>
        </p:nvSpPr>
        <p:spPr>
          <a:xfrm>
            <a:off x="4338530" y="1487176"/>
            <a:ext cx="3876050" cy="3004850"/>
          </a:xfrm>
          <a:prstGeom prst="rect">
            <a:avLst/>
          </a:prstGeom>
        </p:spPr>
        <p:txBody>
          <a:bodyPr spcFirstLastPara="1" wrap="square" lIns="91425" tIns="91425" rIns="91425" bIns="91425" anchor="t" anchorCtr="0">
            <a:noAutofit/>
          </a:bodyPr>
          <a:lstStyle/>
          <a:p>
            <a:pPr marL="0" indent="0" algn="just">
              <a:buSzPct val="100000"/>
              <a:buNone/>
            </a:pPr>
            <a:r>
              <a:rPr lang="es-MX" sz="1600" b="1" dirty="0"/>
              <a:t>ESTRUCTURAS SENSORIALES</a:t>
            </a:r>
          </a:p>
          <a:p>
            <a:pPr marL="0" indent="0" algn="just">
              <a:buSzPct val="100000"/>
              <a:buNone/>
            </a:pPr>
            <a:endParaRPr lang="es-MX" sz="1600" b="1" dirty="0"/>
          </a:p>
          <a:p>
            <a:pPr algn="just">
              <a:buSzPct val="100000"/>
            </a:pPr>
            <a:r>
              <a:rPr lang="es-MX" sz="1500" dirty="0"/>
              <a:t>Grupos de células nerviosas formando pelos o cerdas que se ubican en la cabeza </a:t>
            </a:r>
          </a:p>
          <a:p>
            <a:pPr algn="just">
              <a:buSzPct val="100000"/>
            </a:pPr>
            <a:r>
              <a:rPr lang="es-MX" sz="1500" dirty="0"/>
              <a:t>Cerdas: tangorreceptores o táctiles</a:t>
            </a:r>
          </a:p>
          <a:p>
            <a:pPr algn="just">
              <a:buSzPct val="100000"/>
            </a:pPr>
            <a:r>
              <a:rPr lang="es-MX" sz="1500" dirty="0"/>
              <a:t>Fosetas ciliadas: quimiorreceptores</a:t>
            </a:r>
          </a:p>
          <a:p>
            <a:pPr>
              <a:buSzPct val="100000"/>
            </a:pPr>
            <a:endParaRPr dirty="0"/>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378574" y="3787740"/>
            <a:ext cx="974261" cy="704286"/>
          </a:xfrm>
          <a:prstGeom prst="rect">
            <a:avLst/>
          </a:prstGeom>
        </p:spPr>
      </p:pic>
      <p:pic>
        <p:nvPicPr>
          <p:cNvPr id="2" name="Imagen 1">
            <a:extLst>
              <a:ext uri="{FF2B5EF4-FFF2-40B4-BE49-F238E27FC236}">
                <a16:creationId xmlns:a16="http://schemas.microsoft.com/office/drawing/2014/main" id="{7EF47EB5-3750-724A-A704-4873ECB6F593}"/>
              </a:ext>
            </a:extLst>
          </p:cNvPr>
          <p:cNvPicPr>
            <a:picLocks noChangeAspect="1"/>
          </p:cNvPicPr>
          <p:nvPr/>
        </p:nvPicPr>
        <p:blipFill>
          <a:blip r:embed="rId4"/>
          <a:stretch>
            <a:fillRect/>
          </a:stretch>
        </p:blipFill>
        <p:spPr>
          <a:xfrm>
            <a:off x="1741492" y="1419276"/>
            <a:ext cx="2411721" cy="3072750"/>
          </a:xfrm>
          <a:prstGeom prst="rect">
            <a:avLst/>
          </a:prstGeom>
          <a:solidFill>
            <a:schemeClr val="bg1"/>
          </a:solidFill>
        </p:spPr>
      </p:pic>
      <mc:AlternateContent xmlns:mc="http://schemas.openxmlformats.org/markup-compatibility/2006" xmlns:pslz="http://schemas.microsoft.com/office/powerpoint/2016/slidezoom">
        <mc:Choice Requires="pslz">
          <p:graphicFrame>
            <p:nvGraphicFramePr>
              <p:cNvPr id="10" name="Vista general de diapositiva 9">
                <a:extLst>
                  <a:ext uri="{FF2B5EF4-FFF2-40B4-BE49-F238E27FC236}">
                    <a16:creationId xmlns:a16="http://schemas.microsoft.com/office/drawing/2014/main" id="{6E091581-C336-0043-A05A-FE5DA11663FD}"/>
                  </a:ext>
                </a:extLst>
              </p:cNvPr>
              <p:cNvGraphicFramePr>
                <a:graphicFrameLocks noChangeAspect="1"/>
              </p:cNvGraphicFramePr>
              <p:nvPr>
                <p:extLst>
                  <p:ext uri="{D42A27DB-BD31-4B8C-83A1-F6EECF244321}">
                    <p14:modId xmlns:p14="http://schemas.microsoft.com/office/powerpoint/2010/main" val="427784337"/>
                  </p:ext>
                </p:extLst>
              </p:nvPr>
            </p:nvGraphicFramePr>
            <p:xfrm>
              <a:off x="7401339" y="3638979"/>
              <a:ext cx="1089471" cy="903590"/>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5"/>
                        <a:stretch>
                          <a:fillRect/>
                        </a:stretch>
                      </p166:blipFill>
                      <p166:spPr xmlns:p166="http://schemas.microsoft.com/office/powerpoint/2016/6/main">
                        <a:xfrm>
                          <a:off x="0" y="0"/>
                          <a:ext cx="1089471" cy="903590"/>
                        </a:xfrm>
                        <a:prstGeom prst="rect">
                          <a:avLst/>
                        </a:prstGeom>
                      </p166:spPr>
                    </pslz:zmPr>
                  </pslz:sldZmObj>
                </pslz:sldZm>
              </a:graphicData>
            </a:graphic>
          </p:graphicFrame>
        </mc:Choice>
        <mc:Fallback xmlns="">
          <p:pic>
            <p:nvPicPr>
              <p:cNvPr id="10" name="Vista general de diapositiva 9">
                <a:extLst>
                  <a:ext uri="{FF2B5EF4-FFF2-40B4-BE49-F238E27FC236}">
                    <a16:creationId xmlns:a16="http://schemas.microsoft.com/office/drawing/2014/main" id="{6E091581-C336-0043-A05A-FE5DA11663FD}"/>
                  </a:ext>
                </a:extLst>
              </p:cNvPr>
              <p:cNvPicPr>
                <a:picLocks noGrp="1" noRot="1" noChangeAspect="1" noMove="1" noResize="1" noEditPoints="1" noAdjustHandles="1" noChangeArrowheads="1" noChangeShapeType="1"/>
              </p:cNvPicPr>
              <p:nvPr/>
            </p:nvPicPr>
            <p:blipFill>
              <a:blip r:embed="rId6"/>
              <a:stretch>
                <a:fillRect/>
              </a:stretch>
            </p:blipFill>
            <p:spPr>
              <a:xfrm>
                <a:off x="7401339" y="3638979"/>
                <a:ext cx="1089471" cy="903590"/>
              </a:xfrm>
              <a:prstGeom prst="rect">
                <a:avLst/>
              </a:prstGeom>
            </p:spPr>
          </p:pic>
        </mc:Fallback>
      </mc:AlternateContent>
      <p:pic>
        <p:nvPicPr>
          <p:cNvPr id="11" name="Picture 2">
            <a:extLst>
              <a:ext uri="{FF2B5EF4-FFF2-40B4-BE49-F238E27FC236}">
                <a16:creationId xmlns:a16="http://schemas.microsoft.com/office/drawing/2014/main" id="{2DAFA1A2-6116-E44B-B938-B639FD6D38A0}"/>
              </a:ext>
            </a:extLst>
          </p:cNvPr>
          <p:cNvPicPr>
            <a:picLocks noChangeAspect="1"/>
          </p:cNvPicPr>
          <p:nvPr/>
        </p:nvPicPr>
        <p:blipFill>
          <a:blip r:embed="rId7"/>
          <a:srcRect/>
          <a:stretch>
            <a:fillRect/>
          </a:stretch>
        </p:blipFill>
        <p:spPr>
          <a:xfrm>
            <a:off x="-2263067" y="1487176"/>
            <a:ext cx="2975068" cy="20124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1134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GNATHOSTOMULIDA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414511" y="3829199"/>
            <a:ext cx="986828" cy="71337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38127" y="1419275"/>
            <a:ext cx="2177884" cy="3267784"/>
          </a:xfrm>
          <a:prstGeom prst="rect">
            <a:avLst/>
          </a:prstGeom>
        </p:spPr>
        <p:txBody>
          <a:bodyPr spcFirstLastPara="1" wrap="square" lIns="91425" tIns="91425" rIns="91425" bIns="91425" anchor="t" anchorCtr="0">
            <a:noAutofit/>
          </a:bodyPr>
          <a:lstStyle/>
          <a:p>
            <a:pPr marL="63500" indent="0">
              <a:buNone/>
            </a:pPr>
            <a:r>
              <a:rPr lang="es-ES" sz="1500" b="1" dirty="0"/>
              <a:t>SISTEMA DIGESTIVO</a:t>
            </a:r>
          </a:p>
          <a:p>
            <a:pPr marL="63500" indent="0">
              <a:buSzPct val="100000"/>
              <a:buNone/>
            </a:pPr>
            <a:r>
              <a:rPr lang="es-MX" sz="1500" dirty="0"/>
              <a:t> </a:t>
            </a:r>
          </a:p>
          <a:p>
            <a:pPr>
              <a:buSzPct val="100000"/>
            </a:pPr>
            <a:r>
              <a:rPr lang="es-MX" sz="1500" dirty="0"/>
              <a:t>Alargado en forma de saco</a:t>
            </a:r>
          </a:p>
          <a:p>
            <a:pPr>
              <a:buSzPct val="100000"/>
            </a:pPr>
            <a:r>
              <a:rPr lang="es-MX" sz="1500" dirty="0"/>
              <a:t>Tubo epitelial con microvellosidades</a:t>
            </a:r>
          </a:p>
          <a:p>
            <a:pPr>
              <a:buSzPct val="100000"/>
            </a:pPr>
            <a:r>
              <a:rPr lang="es-MX" sz="1500" dirty="0"/>
              <a:t>Faringe con mandíbulas </a:t>
            </a:r>
          </a:p>
          <a:p>
            <a:pPr>
              <a:buSzPct val="100000"/>
            </a:pPr>
            <a:endParaRPr lang="es-MX" sz="1500" dirty="0">
              <a:solidFill>
                <a:srgbClr val="000000"/>
              </a:solidFill>
              <a:latin typeface="DM Sans"/>
            </a:endParaRPr>
          </a:p>
          <a:p>
            <a:pPr>
              <a:buSzPct val="100000"/>
            </a:pPr>
            <a:endParaRPr lang="es-MX" sz="1500" dirty="0">
              <a:solidFill>
                <a:srgbClr val="000000"/>
              </a:solidFill>
              <a:latin typeface="DM Sans"/>
            </a:endParaRPr>
          </a:p>
          <a:p>
            <a:pPr>
              <a:buSzPct val="100000"/>
            </a:pPr>
            <a:endParaRPr lang="es-MX" sz="1500" dirty="0"/>
          </a:p>
          <a:p>
            <a:pPr>
              <a:buSzPct val="100000"/>
            </a:pPr>
            <a:endParaRPr lang="en" sz="1500" dirty="0"/>
          </a:p>
        </p:txBody>
      </p:sp>
      <p:pic>
        <p:nvPicPr>
          <p:cNvPr id="12" name="Picture 2">
            <a:extLst>
              <a:ext uri="{FF2B5EF4-FFF2-40B4-BE49-F238E27FC236}">
                <a16:creationId xmlns:a16="http://schemas.microsoft.com/office/drawing/2014/main" id="{3A2E4F06-AEBD-5F45-ADD9-ECCA841606EF}"/>
              </a:ext>
            </a:extLst>
          </p:cNvPr>
          <p:cNvPicPr>
            <a:picLocks noChangeAspect="1"/>
          </p:cNvPicPr>
          <p:nvPr/>
        </p:nvPicPr>
        <p:blipFill>
          <a:blip r:embed="rId4"/>
          <a:srcRect/>
          <a:stretch>
            <a:fillRect/>
          </a:stretch>
        </p:blipFill>
        <p:spPr>
          <a:xfrm>
            <a:off x="5691809" y="1791952"/>
            <a:ext cx="2462698" cy="1738689"/>
          </a:xfrm>
          <a:prstGeom prst="rect">
            <a:avLst/>
          </a:prstGeom>
          <a:ln>
            <a:noFill/>
          </a:ln>
          <a:effectLst>
            <a:outerShdw blurRad="190500" algn="tl" rotWithShape="0">
              <a:srgbClr val="000000">
                <a:alpha val="70000"/>
              </a:srgbClr>
            </a:outerShdw>
          </a:effectLst>
        </p:spPr>
      </p:pic>
      <p:sp>
        <p:nvSpPr>
          <p:cNvPr id="13" name="TextBox 18">
            <a:extLst>
              <a:ext uri="{FF2B5EF4-FFF2-40B4-BE49-F238E27FC236}">
                <a16:creationId xmlns:a16="http://schemas.microsoft.com/office/drawing/2014/main" id="{E2F3C4B2-D726-6847-82EF-8F4798ADFD53}"/>
              </a:ext>
            </a:extLst>
          </p:cNvPr>
          <p:cNvSpPr txBox="1"/>
          <p:nvPr/>
        </p:nvSpPr>
        <p:spPr>
          <a:xfrm>
            <a:off x="5691809" y="1518159"/>
            <a:ext cx="2462698" cy="273793"/>
          </a:xfrm>
          <a:prstGeom prst="rect">
            <a:avLst/>
          </a:prstGeom>
          <a:solidFill>
            <a:schemeClr val="bg1"/>
          </a:solidFill>
        </p:spPr>
        <p:txBody>
          <a:bodyPr wrap="square" lIns="0" tIns="0" rIns="0" bIns="0" rtlCol="0" anchor="t">
            <a:spAutoFit/>
          </a:bodyPr>
          <a:lstStyle/>
          <a:p>
            <a:pPr algn="ctr">
              <a:lnSpc>
                <a:spcPts val="2593"/>
              </a:lnSpc>
              <a:spcBef>
                <a:spcPct val="0"/>
              </a:spcBef>
            </a:pPr>
            <a:r>
              <a:rPr lang="es-MX" sz="700" dirty="0">
                <a:solidFill>
                  <a:srgbClr val="000000"/>
                </a:solidFill>
                <a:latin typeface="DM Sans" panose="020B0604020202020204" charset="0"/>
              </a:rPr>
              <a:t>Corte transversal simplificado del tronco de un gnatostomúlido </a:t>
            </a:r>
          </a:p>
        </p:txBody>
      </p:sp>
      <p:pic>
        <p:nvPicPr>
          <p:cNvPr id="14" name="Picture 3">
            <a:extLst>
              <a:ext uri="{FF2B5EF4-FFF2-40B4-BE49-F238E27FC236}">
                <a16:creationId xmlns:a16="http://schemas.microsoft.com/office/drawing/2014/main" id="{599E5735-97E0-4842-86A0-E1B3F72BEEDF}"/>
              </a:ext>
            </a:extLst>
          </p:cNvPr>
          <p:cNvPicPr>
            <a:picLocks noChangeAspect="1"/>
          </p:cNvPicPr>
          <p:nvPr/>
        </p:nvPicPr>
        <p:blipFill>
          <a:blip r:embed="rId5"/>
          <a:srcRect/>
          <a:stretch>
            <a:fillRect/>
          </a:stretch>
        </p:blipFill>
        <p:spPr>
          <a:xfrm>
            <a:off x="3547085" y="1522533"/>
            <a:ext cx="2049830" cy="2797676"/>
          </a:xfrm>
          <a:prstGeom prst="rect">
            <a:avLst/>
          </a:prstGeom>
          <a:ln>
            <a:noFill/>
          </a:ln>
          <a:effectLst>
            <a:outerShdw blurRad="190500" algn="tl" rotWithShape="0">
              <a:srgbClr val="000000">
                <a:alpha val="70000"/>
              </a:srgbClr>
            </a:outerShdw>
          </a:effectLst>
        </p:spPr>
      </p:pic>
      <mc:AlternateContent xmlns:mc="http://schemas.openxmlformats.org/markup-compatibility/2006" xmlns:pslz="http://schemas.microsoft.com/office/powerpoint/2016/slidezoom">
        <mc:Choice Requires="pslz">
          <p:graphicFrame>
            <p:nvGraphicFramePr>
              <p:cNvPr id="15" name="Vista general de diapositiva 14">
                <a:extLst>
                  <a:ext uri="{FF2B5EF4-FFF2-40B4-BE49-F238E27FC236}">
                    <a16:creationId xmlns:a16="http://schemas.microsoft.com/office/drawing/2014/main" id="{BED3340C-5B5D-9A46-91E4-0CF1869CB45F}"/>
                  </a:ext>
                </a:extLst>
              </p:cNvPr>
              <p:cNvGraphicFramePr>
                <a:graphicFrameLocks noChangeAspect="1"/>
              </p:cNvGraphicFramePr>
              <p:nvPr>
                <p:extLst>
                  <p:ext uri="{D42A27DB-BD31-4B8C-83A1-F6EECF244321}">
                    <p14:modId xmlns:p14="http://schemas.microsoft.com/office/powerpoint/2010/main" val="3325189893"/>
                  </p:ext>
                </p:extLst>
              </p:nvPr>
            </p:nvGraphicFramePr>
            <p:xfrm>
              <a:off x="7401339" y="3638979"/>
              <a:ext cx="1089471" cy="903590"/>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6"/>
                        <a:stretch>
                          <a:fillRect/>
                        </a:stretch>
                      </p166:blipFill>
                      <p166:spPr xmlns:p166="http://schemas.microsoft.com/office/powerpoint/2016/6/main">
                        <a:xfrm>
                          <a:off x="0" y="0"/>
                          <a:ext cx="1089471" cy="903590"/>
                        </a:xfrm>
                        <a:prstGeom prst="rect">
                          <a:avLst/>
                        </a:prstGeom>
                      </p166:spPr>
                    </pslz:zmPr>
                  </pslz:sldZmObj>
                </pslz:sldZm>
              </a:graphicData>
            </a:graphic>
          </p:graphicFrame>
        </mc:Choice>
        <mc:Fallback xmlns="">
          <p:pic>
            <p:nvPicPr>
              <p:cNvPr id="15" name="Vista general de diapositiva 14">
                <a:extLst>
                  <a:ext uri="{FF2B5EF4-FFF2-40B4-BE49-F238E27FC236}">
                    <a16:creationId xmlns:a16="http://schemas.microsoft.com/office/drawing/2014/main" id="{BED3340C-5B5D-9A46-91E4-0CF1869CB45F}"/>
                  </a:ext>
                </a:extLst>
              </p:cNvPr>
              <p:cNvPicPr>
                <a:picLocks noGrp="1" noRot="1" noChangeAspect="1" noMove="1" noResize="1" noEditPoints="1" noAdjustHandles="1" noChangeArrowheads="1" noChangeShapeType="1"/>
              </p:cNvPicPr>
              <p:nvPr/>
            </p:nvPicPr>
            <p:blipFill>
              <a:blip r:embed="rId7"/>
              <a:stretch>
                <a:fillRect/>
              </a:stretch>
            </p:blipFill>
            <p:spPr>
              <a:xfrm>
                <a:off x="7401339" y="3638979"/>
                <a:ext cx="1089471" cy="903590"/>
              </a:xfrm>
              <a:prstGeom prst="rect">
                <a:avLst/>
              </a:prstGeom>
            </p:spPr>
          </p:pic>
        </mc:Fallback>
      </mc:AlternateContent>
      <p:sp>
        <p:nvSpPr>
          <p:cNvPr id="16" name="Google Shape;129;p21">
            <a:extLst>
              <a:ext uri="{FF2B5EF4-FFF2-40B4-BE49-F238E27FC236}">
                <a16:creationId xmlns:a16="http://schemas.microsoft.com/office/drawing/2014/main" id="{7ED753A0-E3CE-6C44-9C23-4D3C2DF12498}"/>
              </a:ext>
            </a:extLst>
          </p:cNvPr>
          <p:cNvSpPr txBox="1">
            <a:spLocks/>
          </p:cNvSpPr>
          <p:nvPr/>
        </p:nvSpPr>
        <p:spPr>
          <a:xfrm>
            <a:off x="-2886557" y="1255263"/>
            <a:ext cx="3876050" cy="30048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buSzPct val="100000"/>
              <a:buFont typeface="Tinos"/>
              <a:buNone/>
            </a:pPr>
            <a:r>
              <a:rPr lang="es-MX" sz="1600" b="1"/>
              <a:t>ESTRUCTURAS SENSORIALES</a:t>
            </a:r>
          </a:p>
          <a:p>
            <a:pPr marL="0" indent="0" algn="just">
              <a:buSzPct val="100000"/>
              <a:buFont typeface="Tinos"/>
              <a:buNone/>
            </a:pPr>
            <a:endParaRPr lang="es-MX" sz="1600" b="1"/>
          </a:p>
          <a:p>
            <a:pPr algn="just">
              <a:buSzPct val="100000"/>
            </a:pPr>
            <a:r>
              <a:rPr lang="es-MX" sz="1500"/>
              <a:t>Grupos de células nerviosas formando pelos o cerdas que se ubican en la cabeza </a:t>
            </a:r>
          </a:p>
          <a:p>
            <a:pPr algn="just">
              <a:buSzPct val="100000"/>
            </a:pPr>
            <a:r>
              <a:rPr lang="es-MX" sz="1500"/>
              <a:t>Cerdas: tangorreceptores o táctiles</a:t>
            </a:r>
          </a:p>
          <a:p>
            <a:pPr algn="just">
              <a:buSzPct val="100000"/>
            </a:pPr>
            <a:r>
              <a:rPr lang="es-MX" sz="1500"/>
              <a:t>Fosetas ciliadas: quimiorreceptores</a:t>
            </a:r>
          </a:p>
          <a:p>
            <a:pPr>
              <a:buSzPct val="100000"/>
            </a:pPr>
            <a:endParaRPr lang="es-MX" dirty="0"/>
          </a:p>
        </p:txBody>
      </p:sp>
    </p:spTree>
    <p:extLst>
      <p:ext uri="{BB962C8B-B14F-4D97-AF65-F5344CB8AC3E}">
        <p14:creationId xmlns:p14="http://schemas.microsoft.com/office/powerpoint/2010/main" val="2490437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GNATHOSTOMULIDA</a:t>
            </a:r>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38128" y="1419275"/>
            <a:ext cx="6908014" cy="2012483"/>
          </a:xfrm>
          <a:prstGeom prst="rect">
            <a:avLst/>
          </a:prstGeom>
        </p:spPr>
        <p:txBody>
          <a:bodyPr spcFirstLastPara="1" wrap="square" lIns="91425" tIns="91425" rIns="91425" bIns="91425" anchor="t" anchorCtr="0">
            <a:noAutofit/>
          </a:bodyPr>
          <a:lstStyle/>
          <a:p>
            <a:pPr marL="63500" indent="0">
              <a:buNone/>
            </a:pPr>
            <a:r>
              <a:rPr lang="es-ES" sz="1500" b="1" dirty="0"/>
              <a:t>SISTEMA REPRODUCTOR</a:t>
            </a:r>
            <a:endParaRPr lang="es-MX" sz="1500" dirty="0"/>
          </a:p>
          <a:p>
            <a:pPr algn="just">
              <a:buSzPct val="100000"/>
            </a:pPr>
            <a:r>
              <a:rPr lang="es-MX" sz="1400" dirty="0"/>
              <a:t>La mayoría son hermafroditas. El aparato genital femenino consta de un ovario, un receptáculo seminal (bursa) y una vagina (bolsa copulatríz)</a:t>
            </a:r>
          </a:p>
          <a:p>
            <a:pPr algn="just">
              <a:buSzPct val="100000"/>
            </a:pPr>
            <a:r>
              <a:rPr lang="es-MX" sz="1400" dirty="0"/>
              <a:t>Los huevos son endolecitos</a:t>
            </a:r>
          </a:p>
          <a:p>
            <a:pPr algn="just">
              <a:buSzPct val="100000"/>
            </a:pPr>
            <a:r>
              <a:rPr lang="es-MX" sz="1400" dirty="0"/>
              <a:t>El aparato genital masculino consta de uno o varios testículos y un órgano copulador con un estilete. Se abre en la línea medioventral en la parte posterior del cuerpo</a:t>
            </a:r>
          </a:p>
          <a:p>
            <a:pPr>
              <a:buSzPct val="100000"/>
            </a:pPr>
            <a:endParaRPr lang="es-MX" sz="1400" dirty="0"/>
          </a:p>
          <a:p>
            <a:pPr>
              <a:buSzPct val="100000"/>
            </a:pPr>
            <a:endParaRPr lang="es-MX" sz="1500" dirty="0"/>
          </a:p>
          <a:p>
            <a:pPr>
              <a:buSzPct val="100000"/>
            </a:pPr>
            <a:endParaRPr lang="en" sz="1500" dirty="0"/>
          </a:p>
        </p:txBody>
      </p:sp>
      <p:sp>
        <p:nvSpPr>
          <p:cNvPr id="15" name="Google Shape;93;p17">
            <a:extLst>
              <a:ext uri="{FF2B5EF4-FFF2-40B4-BE49-F238E27FC236}">
                <a16:creationId xmlns:a16="http://schemas.microsoft.com/office/drawing/2014/main" id="{65407499-C06A-8740-90B1-6FF7F80519A1}"/>
              </a:ext>
            </a:extLst>
          </p:cNvPr>
          <p:cNvSpPr txBox="1">
            <a:spLocks/>
          </p:cNvSpPr>
          <p:nvPr/>
        </p:nvSpPr>
        <p:spPr>
          <a:xfrm>
            <a:off x="5040512" y="3277992"/>
            <a:ext cx="2891189" cy="83183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lgn="ctr">
              <a:buNone/>
            </a:pPr>
            <a:r>
              <a:rPr lang="es-MX" sz="1400" b="1" dirty="0"/>
              <a:t>La fecundación es interna y el desarrollo directo. </a:t>
            </a:r>
            <a:endParaRPr lang="en" sz="1500" dirty="0"/>
          </a:p>
        </p:txBody>
      </p:sp>
      <p:pic>
        <p:nvPicPr>
          <p:cNvPr id="11266" name="Picture 2" descr="Flatworms">
            <a:extLst>
              <a:ext uri="{FF2B5EF4-FFF2-40B4-BE49-F238E27FC236}">
                <a16:creationId xmlns:a16="http://schemas.microsoft.com/office/drawing/2014/main" id="{EC4E0DA8-FE0E-F24B-B9F7-15CEE029A3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318" b="27594"/>
          <a:stretch/>
        </p:blipFill>
        <p:spPr bwMode="auto">
          <a:xfrm>
            <a:off x="1708450" y="3277536"/>
            <a:ext cx="3156125" cy="1092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12" name="Vista general de diapositiva 11">
                <a:extLst>
                  <a:ext uri="{FF2B5EF4-FFF2-40B4-BE49-F238E27FC236}">
                    <a16:creationId xmlns:a16="http://schemas.microsoft.com/office/drawing/2014/main" id="{AD7E5FD3-7285-E746-B68E-D81271EE56FF}"/>
                  </a:ext>
                </a:extLst>
              </p:cNvPr>
              <p:cNvGraphicFramePr>
                <a:graphicFrameLocks noChangeAspect="1"/>
              </p:cNvGraphicFramePr>
              <p:nvPr>
                <p:extLst>
                  <p:ext uri="{D42A27DB-BD31-4B8C-83A1-F6EECF244321}">
                    <p14:modId xmlns:p14="http://schemas.microsoft.com/office/powerpoint/2010/main" val="3325189893"/>
                  </p:ext>
                </p:extLst>
              </p:nvPr>
            </p:nvGraphicFramePr>
            <p:xfrm>
              <a:off x="7401339" y="3638979"/>
              <a:ext cx="1089471" cy="903590"/>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089471" cy="903590"/>
                        </a:xfrm>
                        <a:prstGeom prst="rect">
                          <a:avLst/>
                        </a:prstGeom>
                      </p166:spPr>
                    </pslz:zmPr>
                  </pslz:sldZmObj>
                </pslz:sldZm>
              </a:graphicData>
            </a:graphic>
          </p:graphicFrame>
        </mc:Choice>
        <mc:Fallback xmlns="">
          <p:pic>
            <p:nvPicPr>
              <p:cNvPr id="12" name="Vista general de diapositiva 11">
                <a:extLst>
                  <a:ext uri="{FF2B5EF4-FFF2-40B4-BE49-F238E27FC236}">
                    <a16:creationId xmlns:a16="http://schemas.microsoft.com/office/drawing/2014/main" id="{AD7E5FD3-7285-E746-B68E-D81271EE56FF}"/>
                  </a:ext>
                </a:extLst>
              </p:cNvPr>
              <p:cNvPicPr>
                <a:picLocks noGrp="1" noRot="1" noChangeAspect="1" noMove="1" noResize="1" noEditPoints="1" noAdjustHandles="1" noChangeArrowheads="1" noChangeShapeType="1"/>
              </p:cNvPicPr>
              <p:nvPr/>
            </p:nvPicPr>
            <p:blipFill>
              <a:blip r:embed="rId5"/>
              <a:stretch>
                <a:fillRect/>
              </a:stretch>
            </p:blipFill>
            <p:spPr>
              <a:xfrm>
                <a:off x="7401339" y="3638979"/>
                <a:ext cx="1089471" cy="903590"/>
              </a:xfrm>
              <a:prstGeom prst="rect">
                <a:avLst/>
              </a:prstGeom>
            </p:spPr>
          </p:pic>
        </mc:Fallback>
      </mc:AlternateContent>
      <p:pic>
        <p:nvPicPr>
          <p:cNvPr id="13" name="Picture 2">
            <a:extLst>
              <a:ext uri="{FF2B5EF4-FFF2-40B4-BE49-F238E27FC236}">
                <a16:creationId xmlns:a16="http://schemas.microsoft.com/office/drawing/2014/main" id="{71B97969-318A-F640-9408-04022373CEAD}"/>
              </a:ext>
            </a:extLst>
          </p:cNvPr>
          <p:cNvPicPr>
            <a:picLocks noChangeAspect="1"/>
          </p:cNvPicPr>
          <p:nvPr/>
        </p:nvPicPr>
        <p:blipFill>
          <a:blip r:embed="rId6"/>
          <a:srcRect/>
          <a:stretch>
            <a:fillRect/>
          </a:stretch>
        </p:blipFill>
        <p:spPr>
          <a:xfrm>
            <a:off x="-1664840" y="1798578"/>
            <a:ext cx="2462698" cy="1738689"/>
          </a:xfrm>
          <a:prstGeom prst="rect">
            <a:avLst/>
          </a:prstGeom>
          <a:ln>
            <a:noFill/>
          </a:ln>
          <a:effectLst>
            <a:outerShdw blurRad="190500" algn="tl" rotWithShape="0">
              <a:srgbClr val="000000">
                <a:alpha val="70000"/>
              </a:srgbClr>
            </a:outerShdw>
          </a:effectLst>
        </p:spPr>
      </p:pic>
      <p:sp>
        <p:nvSpPr>
          <p:cNvPr id="14" name="TextBox 18">
            <a:extLst>
              <a:ext uri="{FF2B5EF4-FFF2-40B4-BE49-F238E27FC236}">
                <a16:creationId xmlns:a16="http://schemas.microsoft.com/office/drawing/2014/main" id="{B1944D45-9D20-2D46-B1D0-06002B7AEE7D}"/>
              </a:ext>
            </a:extLst>
          </p:cNvPr>
          <p:cNvSpPr txBox="1"/>
          <p:nvPr/>
        </p:nvSpPr>
        <p:spPr>
          <a:xfrm>
            <a:off x="-1664840" y="1524785"/>
            <a:ext cx="2462698" cy="273793"/>
          </a:xfrm>
          <a:prstGeom prst="rect">
            <a:avLst/>
          </a:prstGeom>
          <a:solidFill>
            <a:schemeClr val="bg1"/>
          </a:solidFill>
        </p:spPr>
        <p:txBody>
          <a:bodyPr wrap="square" lIns="0" tIns="0" rIns="0" bIns="0" rtlCol="0" anchor="t">
            <a:spAutoFit/>
          </a:bodyPr>
          <a:lstStyle/>
          <a:p>
            <a:pPr algn="ctr">
              <a:lnSpc>
                <a:spcPts val="2593"/>
              </a:lnSpc>
              <a:spcBef>
                <a:spcPct val="0"/>
              </a:spcBef>
            </a:pPr>
            <a:r>
              <a:rPr lang="es-MX" sz="700" dirty="0">
                <a:solidFill>
                  <a:srgbClr val="000000"/>
                </a:solidFill>
                <a:latin typeface="DM Sans" panose="020B0604020202020204" charset="0"/>
              </a:rPr>
              <a:t>Corte transversal simplificado del tronco de un gnatostomúlido </a:t>
            </a:r>
          </a:p>
        </p:txBody>
      </p:sp>
    </p:spTree>
    <p:extLst>
      <p:ext uri="{BB962C8B-B14F-4D97-AF65-F5344CB8AC3E}">
        <p14:creationId xmlns:p14="http://schemas.microsoft.com/office/powerpoint/2010/main" val="4152971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GNATHOSTOMULIDA </a:t>
            </a:r>
            <a:endParaRPr lang="en" sz="3600" dirty="0"/>
          </a:p>
        </p:txBody>
      </p:sp>
      <p:sp>
        <p:nvSpPr>
          <p:cNvPr id="129" name="Google Shape;129;p21"/>
          <p:cNvSpPr txBox="1">
            <a:spLocks noGrp="1"/>
          </p:cNvSpPr>
          <p:nvPr>
            <p:ph type="body" idx="1"/>
          </p:nvPr>
        </p:nvSpPr>
        <p:spPr>
          <a:xfrm>
            <a:off x="1600949" y="1142350"/>
            <a:ext cx="3679263" cy="3004850"/>
          </a:xfrm>
          <a:prstGeom prst="rect">
            <a:avLst/>
          </a:prstGeom>
        </p:spPr>
        <p:txBody>
          <a:bodyPr spcFirstLastPara="1" wrap="square" lIns="91425" tIns="91425" rIns="91425" bIns="91425" anchor="t" anchorCtr="0">
            <a:noAutofit/>
          </a:bodyPr>
          <a:lstStyle/>
          <a:p>
            <a:pPr marL="0" indent="0" algn="just">
              <a:buSzPct val="100000"/>
              <a:buNone/>
            </a:pPr>
            <a:endParaRPr lang="es-MX" sz="1600" b="1" dirty="0"/>
          </a:p>
          <a:p>
            <a:pPr algn="just">
              <a:buSzPct val="100000"/>
            </a:pPr>
            <a:r>
              <a:rPr lang="es-MX" sz="1400" dirty="0"/>
              <a:t>Cabeza, tronco y cola</a:t>
            </a:r>
          </a:p>
          <a:p>
            <a:pPr algn="just">
              <a:buSzPct val="100000"/>
            </a:pPr>
            <a:r>
              <a:rPr lang="es-MX" sz="1400" dirty="0"/>
              <a:t>Cuerpo cilíndrico: Parte posterior del cuerpo redondeada o delgada </a:t>
            </a:r>
            <a:endParaRPr lang="es-MX" sz="1500" dirty="0"/>
          </a:p>
          <a:p>
            <a:pPr algn="just">
              <a:buSzPct val="100000"/>
            </a:pPr>
            <a:r>
              <a:rPr lang="es-MX" sz="1500" dirty="0"/>
              <a:t>Epidermis monociliar sin cutícula</a:t>
            </a:r>
          </a:p>
          <a:p>
            <a:pPr algn="just">
              <a:buSzPct val="100000"/>
            </a:pPr>
            <a:r>
              <a:rPr lang="es-MX" sz="1500" dirty="0"/>
              <a:t>Mesénquima que rellena espacios entre órganos internos </a:t>
            </a:r>
          </a:p>
          <a:p>
            <a:pPr algn="just">
              <a:buSzPct val="100000"/>
            </a:pPr>
            <a:r>
              <a:rPr lang="es-MX" sz="1500" dirty="0"/>
              <a:t>Faringe muscular compleja con mandíbulas </a:t>
            </a:r>
          </a:p>
          <a:p>
            <a:pPr algn="just">
              <a:buSzPct val="100000"/>
            </a:pPr>
            <a:r>
              <a:rPr lang="es-MX" sz="1500" dirty="0"/>
              <a:t>Intestino en forma de saco</a:t>
            </a:r>
          </a:p>
          <a:p>
            <a:pPr algn="just">
              <a:buSzPct val="100000"/>
            </a:pPr>
            <a:r>
              <a:rPr lang="es-MX" sz="1500" dirty="0"/>
              <a:t>Sin tejido conjuntivo</a:t>
            </a:r>
          </a:p>
          <a:p>
            <a:pPr>
              <a:buSzPct val="100000"/>
            </a:pPr>
            <a:endParaRPr dirty="0"/>
          </a:p>
        </p:txBody>
      </p:sp>
      <p:pic>
        <p:nvPicPr>
          <p:cNvPr id="10" name="Picture 9">
            <a:extLst>
              <a:ext uri="{FF2B5EF4-FFF2-40B4-BE49-F238E27FC236}">
                <a16:creationId xmlns:a16="http://schemas.microsoft.com/office/drawing/2014/main" id="{B7DF5E53-BA9C-9D42-A79B-374E6D9B523E}"/>
              </a:ext>
            </a:extLst>
          </p:cNvPr>
          <p:cNvPicPr>
            <a:picLocks noChangeAspect="1"/>
          </p:cNvPicPr>
          <p:nvPr/>
        </p:nvPicPr>
        <p:blipFill>
          <a:blip r:embed="rId3"/>
          <a:srcRect/>
          <a:stretch>
            <a:fillRect/>
          </a:stretch>
        </p:blipFill>
        <p:spPr>
          <a:xfrm>
            <a:off x="5280212" y="1413440"/>
            <a:ext cx="2818197" cy="23166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DE213976-F310-B34E-84D5-2A6220C6BA05}"/>
                  </a:ext>
                </a:extLst>
              </p:cNvPr>
              <p:cNvGraphicFramePr>
                <a:graphicFrameLocks noChangeAspect="1"/>
              </p:cNvGraphicFramePr>
              <p:nvPr>
                <p:extLst>
                  <p:ext uri="{D42A27DB-BD31-4B8C-83A1-F6EECF244321}">
                    <p14:modId xmlns:p14="http://schemas.microsoft.com/office/powerpoint/2010/main" val="963709834"/>
                  </p:ext>
                </p:extLst>
              </p:nvPr>
            </p:nvGraphicFramePr>
            <p:xfrm>
              <a:off x="7504122" y="3724225"/>
              <a:ext cx="986688" cy="818343"/>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986688" cy="818343"/>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DE213976-F310-B34E-84D5-2A6220C6BA05}"/>
                  </a:ext>
                </a:extLst>
              </p:cNvPr>
              <p:cNvPicPr>
                <a:picLocks noGrp="1" noRot="1" noChangeAspect="1" noMove="1" noResize="1" noEditPoints="1" noAdjustHandles="1" noChangeArrowheads="1" noChangeShapeType="1"/>
              </p:cNvPicPr>
              <p:nvPr/>
            </p:nvPicPr>
            <p:blipFill>
              <a:blip r:embed="rId5"/>
              <a:stretch>
                <a:fillRect/>
              </a:stretch>
            </p:blipFill>
            <p:spPr>
              <a:xfrm>
                <a:off x="7504122" y="3724225"/>
                <a:ext cx="986688" cy="818343"/>
              </a:xfrm>
              <a:prstGeom prst="rect">
                <a:avLst/>
              </a:prstGeom>
            </p:spPr>
          </p:pic>
        </mc:Fallback>
      </mc:AlternateContent>
    </p:spTree>
    <p:extLst>
      <p:ext uri="{BB962C8B-B14F-4D97-AF65-F5344CB8AC3E}">
        <p14:creationId xmlns:p14="http://schemas.microsoft.com/office/powerpoint/2010/main" val="1793821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GNATHOSTOMULIDA </a:t>
            </a:r>
            <a:endParaRPr sz="3600" dirty="0"/>
          </a:p>
        </p:txBody>
      </p:sp>
      <p:pic>
        <p:nvPicPr>
          <p:cNvPr id="4" name="Imagen 3">
            <a:extLst>
              <a:ext uri="{FF2B5EF4-FFF2-40B4-BE49-F238E27FC236}">
                <a16:creationId xmlns:a16="http://schemas.microsoft.com/office/drawing/2014/main" id="{CB7A8CFB-00E3-2242-8CDC-61BF8F411BDA}"/>
              </a:ext>
            </a:extLst>
          </p:cNvPr>
          <p:cNvPicPr>
            <a:picLocks noChangeAspect="1"/>
          </p:cNvPicPr>
          <p:nvPr/>
        </p:nvPicPr>
        <p:blipFill>
          <a:blip r:embed="rId3"/>
          <a:stretch>
            <a:fillRect/>
          </a:stretch>
        </p:blipFill>
        <p:spPr>
          <a:xfrm>
            <a:off x="1984906" y="1419275"/>
            <a:ext cx="5661598" cy="2650194"/>
          </a:xfrm>
          <a:prstGeom prst="rect">
            <a:avLst/>
          </a:prstGeom>
          <a:solidFill>
            <a:schemeClr val="bg1"/>
          </a:solidFill>
        </p:spPr>
      </p:pic>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F47621AC-42F8-E048-A751-08B0D3E50730}"/>
                  </a:ext>
                </a:extLst>
              </p:cNvPr>
              <p:cNvGraphicFramePr>
                <a:graphicFrameLocks noChangeAspect="1"/>
              </p:cNvGraphicFramePr>
              <p:nvPr>
                <p:extLst>
                  <p:ext uri="{D42A27DB-BD31-4B8C-83A1-F6EECF244321}">
                    <p14:modId xmlns:p14="http://schemas.microsoft.com/office/powerpoint/2010/main" val="3118515401"/>
                  </p:ext>
                </p:extLst>
              </p:nvPr>
            </p:nvGraphicFramePr>
            <p:xfrm>
              <a:off x="7530499" y="3665483"/>
              <a:ext cx="1089471" cy="903590"/>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4"/>
                        <a:stretch>
                          <a:fillRect/>
                        </a:stretch>
                      </p166:blipFill>
                      <p166:spPr xmlns:p166="http://schemas.microsoft.com/office/powerpoint/2016/6/main">
                        <a:xfrm>
                          <a:off x="0" y="0"/>
                          <a:ext cx="1089471" cy="903590"/>
                        </a:xfrm>
                        <a:prstGeom prst="rect">
                          <a:avLst/>
                        </a:prstGeom>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F47621AC-42F8-E048-A751-08B0D3E50730}"/>
                  </a:ext>
                </a:extLst>
              </p:cNvPr>
              <p:cNvPicPr>
                <a:picLocks noGrp="1" noRot="1" noChangeAspect="1" noMove="1" noResize="1" noEditPoints="1" noAdjustHandles="1" noChangeArrowheads="1" noChangeShapeType="1"/>
              </p:cNvPicPr>
              <p:nvPr/>
            </p:nvPicPr>
            <p:blipFill>
              <a:blip r:embed="rId5"/>
              <a:stretch>
                <a:fillRect/>
              </a:stretch>
            </p:blipFill>
            <p:spPr>
              <a:xfrm>
                <a:off x="7530499" y="3665483"/>
                <a:ext cx="1089471" cy="903590"/>
              </a:xfrm>
              <a:prstGeom prst="rect">
                <a:avLst/>
              </a:prstGeom>
            </p:spPr>
          </p:pic>
        </mc:Fallback>
      </mc:AlternateContent>
    </p:spTree>
    <p:extLst>
      <p:ext uri="{BB962C8B-B14F-4D97-AF65-F5344CB8AC3E}">
        <p14:creationId xmlns:p14="http://schemas.microsoft.com/office/powerpoint/2010/main" val="2591153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7" name="Google Shape;86;p16">
            <a:extLst>
              <a:ext uri="{FF2B5EF4-FFF2-40B4-BE49-F238E27FC236}">
                <a16:creationId xmlns:a16="http://schemas.microsoft.com/office/drawing/2014/main" id="{6BD467BF-DB4B-894B-A48D-BF9A93D3AB33}"/>
              </a:ext>
            </a:extLst>
          </p:cNvPr>
          <p:cNvSpPr txBox="1">
            <a:spLocks/>
          </p:cNvSpPr>
          <p:nvPr/>
        </p:nvSpPr>
        <p:spPr>
          <a:xfrm>
            <a:off x="2214282" y="3202100"/>
            <a:ext cx="5773271" cy="12680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600"/>
              </a:spcBef>
              <a:spcAft>
                <a:spcPts val="0"/>
              </a:spcAft>
              <a:buClr>
                <a:schemeClr val="dk1"/>
              </a:buClr>
              <a:buSzPts val="3000"/>
              <a:buFont typeface="Tinos"/>
              <a:buChar char="◈"/>
              <a:defRPr sz="3000" b="1" i="1" u="none" strike="noStrike" cap="none">
                <a:solidFill>
                  <a:schemeClr val="dk1"/>
                </a:solidFill>
                <a:latin typeface="Tinos"/>
                <a:ea typeface="Tinos"/>
                <a:cs typeface="Tinos"/>
                <a:sym typeface="Tinos"/>
              </a:defRPr>
            </a:lvl1pPr>
            <a:lvl2pPr marL="914400" marR="0" lvl="1"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2pPr>
            <a:lvl3pPr marL="1371600" marR="0" lvl="2" indent="-381000" algn="l" rtl="0">
              <a:lnSpc>
                <a:spcPct val="100000"/>
              </a:lnSpc>
              <a:spcBef>
                <a:spcPts val="0"/>
              </a:spcBef>
              <a:spcAft>
                <a:spcPts val="0"/>
              </a:spcAft>
              <a:buClr>
                <a:schemeClr val="dk1"/>
              </a:buClr>
              <a:buSzPts val="2400"/>
              <a:buFont typeface="Tinos"/>
              <a:buChar char="◇"/>
              <a:defRPr sz="2400" b="1" i="1" u="none" strike="noStrike" cap="none">
                <a:solidFill>
                  <a:schemeClr val="dk1"/>
                </a:solidFill>
                <a:latin typeface="Tinos"/>
                <a:ea typeface="Tinos"/>
                <a:cs typeface="Tinos"/>
                <a:sym typeface="Tinos"/>
              </a:defRPr>
            </a:lvl3pPr>
            <a:lvl4pPr marL="1828800" marR="0" lvl="3"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4pPr>
            <a:lvl5pPr marL="2286000" marR="0" lvl="4"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5pPr>
            <a:lvl6pPr marL="2743200" marR="0" lvl="5"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6pPr>
            <a:lvl7pPr marL="3200400" marR="0" lvl="6"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7pPr>
            <a:lvl8pPr marL="3657600" marR="0" lvl="7"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8pPr>
            <a:lvl9pPr marL="4114800" marR="0" lvl="8" indent="-342900" algn="l" rtl="0">
              <a:lnSpc>
                <a:spcPct val="100000"/>
              </a:lnSpc>
              <a:spcBef>
                <a:spcPts val="0"/>
              </a:spcBef>
              <a:spcAft>
                <a:spcPts val="0"/>
              </a:spcAft>
              <a:buClr>
                <a:schemeClr val="dk1"/>
              </a:buClr>
              <a:buSzPts val="1800"/>
              <a:buFont typeface="Tinos"/>
              <a:buChar char="⬦"/>
              <a:defRPr sz="1800" b="1" i="1" u="none" strike="noStrike" cap="none">
                <a:solidFill>
                  <a:schemeClr val="dk1"/>
                </a:solidFill>
                <a:latin typeface="Tinos"/>
                <a:ea typeface="Tinos"/>
                <a:cs typeface="Tinos"/>
                <a:sym typeface="Tinos"/>
              </a:defRPr>
            </a:lvl9pPr>
          </a:lstStyle>
          <a:p>
            <a:pPr marL="0" indent="0" algn="ctr">
              <a:buNone/>
            </a:pPr>
            <a:r>
              <a:rPr lang="es-MX" sz="2000" dirty="0">
                <a:solidFill>
                  <a:schemeClr val="tx1"/>
                </a:solidFill>
              </a:rPr>
              <a:t>Este phylum hace referencia a la corona tentacular ciliada que presenta en la región anterior y que emplean para alimentarse </a:t>
            </a:r>
          </a:p>
          <a:p>
            <a:pPr marL="0" indent="0" algn="ctr">
              <a:buNone/>
            </a:pPr>
            <a:endParaRPr lang="es-MX" sz="1800" dirty="0">
              <a:solidFill>
                <a:schemeClr val="tx1"/>
              </a:solidFill>
            </a:endParaRPr>
          </a:p>
        </p:txBody>
      </p:sp>
      <p:sp>
        <p:nvSpPr>
          <p:cNvPr id="10" name="Google Shape;56;p12">
            <a:extLst>
              <a:ext uri="{FF2B5EF4-FFF2-40B4-BE49-F238E27FC236}">
                <a16:creationId xmlns:a16="http://schemas.microsoft.com/office/drawing/2014/main" id="{86839C0E-30C4-ED40-BCC5-D5E1C9ECC02E}"/>
              </a:ext>
            </a:extLst>
          </p:cNvPr>
          <p:cNvSpPr txBox="1">
            <a:spLocks/>
          </p:cNvSpPr>
          <p:nvPr/>
        </p:nvSpPr>
        <p:spPr>
          <a:xfrm>
            <a:off x="1258957" y="381001"/>
            <a:ext cx="7189093" cy="1159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800"/>
              <a:buFont typeface="Oswald"/>
              <a:buNone/>
              <a:defRPr sz="4800" b="1" i="0" u="none" strike="noStrike" cap="none">
                <a:solidFill>
                  <a:schemeClr val="dk1"/>
                </a:solidFill>
                <a:latin typeface="Oswald"/>
                <a:ea typeface="Oswald"/>
                <a:cs typeface="Oswald"/>
                <a:sym typeface="Oswald"/>
              </a:defRPr>
            </a:lvl9pPr>
          </a:lstStyle>
          <a:p>
            <a:pPr algn="ctr"/>
            <a:r>
              <a:rPr lang="es-MX" sz="45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PHYLUM CYCLIOPHORA </a:t>
            </a: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9CD7D9B1-7066-844D-B23D-93D70F43E30D}"/>
                  </a:ext>
                </a:extLst>
              </p:cNvPr>
              <p:cNvGraphicFramePr>
                <a:graphicFrameLocks noChangeAspect="1"/>
              </p:cNvGraphicFramePr>
              <p:nvPr>
                <p:extLst>
                  <p:ext uri="{D42A27DB-BD31-4B8C-83A1-F6EECF244321}">
                    <p14:modId xmlns:p14="http://schemas.microsoft.com/office/powerpoint/2010/main" val="1331178513"/>
                  </p:ext>
                </p:extLst>
              </p:nvPr>
            </p:nvGraphicFramePr>
            <p:xfrm>
              <a:off x="3461207" y="1308529"/>
              <a:ext cx="2884303" cy="2113498"/>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2884303" cy="2113498"/>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9CD7D9B1-7066-844D-B23D-93D70F43E30D}"/>
                  </a:ext>
                </a:extLst>
              </p:cNvPr>
              <p:cNvPicPr>
                <a:picLocks noGrp="1" noRot="1" noChangeAspect="1" noMove="1" noResize="1" noEditPoints="1" noAdjustHandles="1" noChangeArrowheads="1" noChangeShapeType="1"/>
              </p:cNvPicPr>
              <p:nvPr/>
            </p:nvPicPr>
            <p:blipFill>
              <a:blip r:embed="rId4"/>
              <a:stretch>
                <a:fillRect/>
              </a:stretch>
            </p:blipFill>
            <p:spPr>
              <a:xfrm>
                <a:off x="3461207" y="1308529"/>
                <a:ext cx="2884303" cy="2113498"/>
              </a:xfrm>
              <a:prstGeom prst="rect">
                <a:avLst/>
              </a:prstGeom>
            </p:spPr>
          </p:pic>
        </mc:Fallback>
      </mc:AlternateContent>
    </p:spTree>
    <p:extLst>
      <p:ext uri="{BB962C8B-B14F-4D97-AF65-F5344CB8AC3E}">
        <p14:creationId xmlns:p14="http://schemas.microsoft.com/office/powerpoint/2010/main" val="1748961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CYCLIOPHORA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206328" y="3929269"/>
            <a:ext cx="910408" cy="658126"/>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66603"/>
            <a:ext cx="4185587" cy="3267784"/>
          </a:xfrm>
          <a:prstGeom prst="rect">
            <a:avLst/>
          </a:prstGeom>
        </p:spPr>
        <p:txBody>
          <a:bodyPr spcFirstLastPara="1" wrap="square" lIns="91425" tIns="91425" rIns="91425" bIns="91425" anchor="t" anchorCtr="0">
            <a:noAutofit/>
          </a:bodyPr>
          <a:lstStyle/>
          <a:p>
            <a:pPr>
              <a:buSzPct val="100000"/>
            </a:pPr>
            <a:r>
              <a:rPr lang="es-MX" sz="1500" dirty="0"/>
              <a:t>Triblástico</a:t>
            </a:r>
          </a:p>
          <a:p>
            <a:pPr>
              <a:buSzPct val="100000"/>
            </a:pPr>
            <a:r>
              <a:rPr lang="es-MX" sz="1500" dirty="0"/>
              <a:t>Simetría bilateral</a:t>
            </a:r>
          </a:p>
          <a:p>
            <a:pPr>
              <a:buSzPct val="100000"/>
            </a:pPr>
            <a:r>
              <a:rPr lang="es-MX" sz="1500" dirty="0"/>
              <a:t>Acelomado</a:t>
            </a:r>
          </a:p>
          <a:p>
            <a:pPr algn="just">
              <a:buSzPct val="100000"/>
            </a:pPr>
            <a:r>
              <a:rPr lang="es-MX" sz="1500" dirty="0"/>
              <a:t>Microscópicos (</a:t>
            </a:r>
            <a:r>
              <a:rPr lang="es-ES" sz="1500" dirty="0"/>
              <a:t>350 micras de longitud y unas 100 micras de diámetro)</a:t>
            </a:r>
            <a:endParaRPr lang="es-MX" sz="1500" dirty="0"/>
          </a:p>
          <a:p>
            <a:pPr>
              <a:buSzPct val="100000"/>
            </a:pPr>
            <a:r>
              <a:rPr lang="es-MX" sz="1500" dirty="0"/>
              <a:t>Marino</a:t>
            </a:r>
          </a:p>
          <a:p>
            <a:pPr>
              <a:buSzPct val="100000"/>
            </a:pPr>
            <a:r>
              <a:rPr lang="es-MX" sz="1500" dirty="0"/>
              <a:t>Sésiles</a:t>
            </a:r>
          </a:p>
          <a:p>
            <a:pPr marL="0" indent="0">
              <a:buSzPct val="100000"/>
              <a:buNone/>
            </a:pPr>
            <a:endParaRPr lang="es-ES" sz="1500" dirty="0"/>
          </a:p>
          <a:p>
            <a:pPr marL="0" indent="0" algn="ctr">
              <a:buSzPct val="100000"/>
              <a:buNone/>
            </a:pPr>
            <a:r>
              <a:rPr lang="es-MX" sz="1500" dirty="0"/>
              <a:t>Un único género con dos especies descritas:</a:t>
            </a:r>
          </a:p>
          <a:p>
            <a:pPr marL="0" indent="0" algn="ctr">
              <a:buSzPct val="100000"/>
              <a:buNone/>
            </a:pPr>
            <a:r>
              <a:rPr lang="es-MX" sz="1500" i="1" dirty="0"/>
              <a:t>Symbion pandora, Symbion americanus.</a:t>
            </a:r>
            <a:endParaRPr lang="es-ES" sz="1500" i="1" dirty="0"/>
          </a:p>
          <a:p>
            <a:pPr>
              <a:buSzPct val="100000"/>
            </a:pPr>
            <a:endParaRPr lang="es-MX" sz="1500" dirty="0"/>
          </a:p>
          <a:p>
            <a:pPr marL="520700" lvl="1" indent="0">
              <a:buNone/>
            </a:pPr>
            <a:endParaRPr lang="en" sz="1300" dirty="0"/>
          </a:p>
        </p:txBody>
      </p:sp>
      <p:pic>
        <p:nvPicPr>
          <p:cNvPr id="12290" name="Picture 2" descr="ADW: Cycliophora: INFORMATION">
            <a:extLst>
              <a:ext uri="{FF2B5EF4-FFF2-40B4-BE49-F238E27FC236}">
                <a16:creationId xmlns:a16="http://schemas.microsoft.com/office/drawing/2014/main" id="{57921CBB-A1EC-2445-B892-BE4C25AD8C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8393" y="1419068"/>
            <a:ext cx="1716476" cy="21849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B9086BDF-A84C-B447-B330-3DAFCDC1DEA0}"/>
                  </a:ext>
                </a:extLst>
              </p:cNvPr>
              <p:cNvGraphicFramePr>
                <a:graphicFrameLocks noChangeAspect="1"/>
              </p:cNvGraphicFramePr>
              <p:nvPr>
                <p:extLst>
                  <p:ext uri="{D42A27DB-BD31-4B8C-83A1-F6EECF244321}">
                    <p14:modId xmlns:p14="http://schemas.microsoft.com/office/powerpoint/2010/main" val="2970812710"/>
                  </p:ext>
                </p:extLst>
              </p:nvPr>
            </p:nvGraphicFramePr>
            <p:xfrm>
              <a:off x="7250002" y="3603768"/>
              <a:ext cx="1342361" cy="983627"/>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5"/>
                        <a:stretch>
                          <a:fillRect/>
                        </a:stretch>
                      </p166:blipFill>
                      <p166:spPr xmlns:p166="http://schemas.microsoft.com/office/powerpoint/2016/6/main">
                        <a:xfrm>
                          <a:off x="0" y="0"/>
                          <a:ext cx="1342361" cy="983627"/>
                        </a:xfrm>
                        <a:prstGeom prst="rect">
                          <a:avLst/>
                        </a:prstGeom>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B9086BDF-A84C-B447-B330-3DAFCDC1DEA0}"/>
                  </a:ext>
                </a:extLst>
              </p:cNvPr>
              <p:cNvPicPr>
                <a:picLocks noGrp="1" noRot="1" noChangeAspect="1" noMove="1" noResize="1" noEditPoints="1" noAdjustHandles="1" noChangeArrowheads="1" noChangeShapeType="1"/>
              </p:cNvPicPr>
              <p:nvPr/>
            </p:nvPicPr>
            <p:blipFill>
              <a:blip r:embed="rId6"/>
              <a:stretch>
                <a:fillRect/>
              </a:stretch>
            </p:blipFill>
            <p:spPr>
              <a:xfrm>
                <a:off x="7250002" y="3603768"/>
                <a:ext cx="1342361" cy="983627"/>
              </a:xfrm>
              <a:prstGeom prst="rect">
                <a:avLst/>
              </a:prstGeom>
            </p:spPr>
          </p:pic>
        </mc:Fallback>
      </mc:AlternateContent>
    </p:spTree>
    <p:extLst>
      <p:ext uri="{BB962C8B-B14F-4D97-AF65-F5344CB8AC3E}">
        <p14:creationId xmlns:p14="http://schemas.microsoft.com/office/powerpoint/2010/main" val="4274010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CYCLIOPHORA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100983" y="3914226"/>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4" y="1408442"/>
            <a:ext cx="3589239" cy="3267784"/>
          </a:xfrm>
          <a:prstGeom prst="rect">
            <a:avLst/>
          </a:prstGeom>
        </p:spPr>
        <p:txBody>
          <a:bodyPr spcFirstLastPara="1" wrap="square" lIns="91425" tIns="91425" rIns="91425" bIns="91425" anchor="t" anchorCtr="0">
            <a:noAutofit/>
          </a:bodyPr>
          <a:lstStyle/>
          <a:p>
            <a:pPr marL="63500" indent="0">
              <a:buNone/>
            </a:pPr>
            <a:r>
              <a:rPr lang="es-MX" sz="1500" b="1" dirty="0"/>
              <a:t>Vive como comensal sobre las cerdas bucales de la cigala</a:t>
            </a:r>
          </a:p>
          <a:p>
            <a:pPr marL="63500" indent="0">
              <a:buNone/>
            </a:pPr>
            <a:endParaRPr lang="es-MX" sz="1500" dirty="0"/>
          </a:p>
          <a:p>
            <a:pPr algn="just">
              <a:buSzPct val="100000"/>
            </a:pPr>
            <a:r>
              <a:rPr lang="es-MX" sz="1500" i="1" dirty="0"/>
              <a:t>Symbion pandora</a:t>
            </a:r>
            <a:r>
              <a:rPr lang="es-MX" sz="1500" dirty="0"/>
              <a:t>: costa este del Atlántico Norte y Mar Mediterráneo.</a:t>
            </a:r>
          </a:p>
          <a:p>
            <a:pPr algn="just">
              <a:buSzPct val="100000"/>
            </a:pPr>
            <a:endParaRPr lang="es-MX" sz="1500" dirty="0"/>
          </a:p>
          <a:p>
            <a:pPr algn="just">
              <a:buSzPct val="100000"/>
            </a:pPr>
            <a:r>
              <a:rPr lang="es-MX" sz="1500" i="1" dirty="0"/>
              <a:t>Symbion americanus</a:t>
            </a:r>
            <a:r>
              <a:rPr lang="es-MX" sz="1500" dirty="0"/>
              <a:t>: costa noreste de América del Norte.</a:t>
            </a:r>
          </a:p>
          <a:p>
            <a:pPr>
              <a:buSzPct val="100000"/>
            </a:pPr>
            <a:endParaRPr lang="es-MX" sz="1500" dirty="0"/>
          </a:p>
          <a:p>
            <a:pPr marL="520700" lvl="1" indent="0">
              <a:buNone/>
            </a:pPr>
            <a:endParaRPr lang="en" sz="1300" dirty="0"/>
          </a:p>
        </p:txBody>
      </p:sp>
      <p:pic>
        <p:nvPicPr>
          <p:cNvPr id="8" name="Picture 2" descr="cycliophora | Diario de un copépodo">
            <a:extLst>
              <a:ext uri="{FF2B5EF4-FFF2-40B4-BE49-F238E27FC236}">
                <a16:creationId xmlns:a16="http://schemas.microsoft.com/office/drawing/2014/main" id="{28BA2C4C-6E54-C849-B3F0-7085C42EC3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4" r="499"/>
          <a:stretch/>
        </p:blipFill>
        <p:spPr bwMode="auto">
          <a:xfrm>
            <a:off x="5565001" y="1472285"/>
            <a:ext cx="2669178" cy="20976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15484435-B773-5842-9660-1AFFC1685352}"/>
                  </a:ext>
                </a:extLst>
              </p:cNvPr>
              <p:cNvGraphicFramePr>
                <a:graphicFrameLocks noChangeAspect="1"/>
              </p:cNvGraphicFramePr>
              <p:nvPr>
                <p:extLst>
                  <p:ext uri="{D42A27DB-BD31-4B8C-83A1-F6EECF244321}">
                    <p14:modId xmlns:p14="http://schemas.microsoft.com/office/powerpoint/2010/main" val="2857091656"/>
                  </p:ext>
                </p:extLst>
              </p:nvPr>
            </p:nvGraphicFramePr>
            <p:xfrm>
              <a:off x="7250002" y="3603768"/>
              <a:ext cx="1342361" cy="983627"/>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5"/>
                        <a:stretch>
                          <a:fillRect/>
                        </a:stretch>
                      </p166:blipFill>
                      <p166:spPr xmlns:p166="http://schemas.microsoft.com/office/powerpoint/2016/6/main">
                        <a:xfrm>
                          <a:off x="0" y="0"/>
                          <a:ext cx="1342361" cy="983627"/>
                        </a:xfrm>
                        <a:prstGeom prst="rect">
                          <a:avLst/>
                        </a:prstGeom>
                      </p166:spPr>
                    </pslz:zmPr>
                  </pslz:sldZmObj>
                </pslz:sldZm>
              </a:graphicData>
            </a:graphic>
          </p:graphicFrame>
        </mc:Choice>
        <mc:Fallback xmlns="">
          <p:pic>
            <p:nvPicPr>
              <p:cNvPr id="9" name="Vista general de diapositiva 8">
                <a:extLst>
                  <a:ext uri="{FF2B5EF4-FFF2-40B4-BE49-F238E27FC236}">
                    <a16:creationId xmlns:a16="http://schemas.microsoft.com/office/drawing/2014/main" id="{15484435-B773-5842-9660-1AFFC1685352}"/>
                  </a:ext>
                </a:extLst>
              </p:cNvPr>
              <p:cNvPicPr>
                <a:picLocks noGrp="1" noRot="1" noChangeAspect="1" noMove="1" noResize="1" noEditPoints="1" noAdjustHandles="1" noChangeArrowheads="1" noChangeShapeType="1"/>
              </p:cNvPicPr>
              <p:nvPr/>
            </p:nvPicPr>
            <p:blipFill>
              <a:blip r:embed="rId6"/>
              <a:stretch>
                <a:fillRect/>
              </a:stretch>
            </p:blipFill>
            <p:spPr>
              <a:xfrm>
                <a:off x="7250002" y="3603768"/>
                <a:ext cx="1342361" cy="983627"/>
              </a:xfrm>
              <a:prstGeom prst="rect">
                <a:avLst/>
              </a:prstGeom>
            </p:spPr>
          </p:pic>
        </mc:Fallback>
      </mc:AlternateContent>
      <p:pic>
        <p:nvPicPr>
          <p:cNvPr id="10" name="Picture 2" descr="ADW: Cycliophora: INFORMATION">
            <a:extLst>
              <a:ext uri="{FF2B5EF4-FFF2-40B4-BE49-F238E27FC236}">
                <a16:creationId xmlns:a16="http://schemas.microsoft.com/office/drawing/2014/main" id="{2F6C8C9A-FD23-724E-8446-2F6443210E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8238" y="1408442"/>
            <a:ext cx="1716476" cy="21849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539282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CYCLIOPHORA </a:t>
            </a:r>
            <a:endParaRPr sz="3000" dirty="0"/>
          </a:p>
        </p:txBody>
      </p:sp>
      <p:pic>
        <p:nvPicPr>
          <p:cNvPr id="7" name="Imagen 6">
            <a:hlinkClick r:id="" action="ppaction://hlinkshowjump?jump=nextslide"/>
            <a:extLst>
              <a:ext uri="{FF2B5EF4-FFF2-40B4-BE49-F238E27FC236}">
                <a16:creationId xmlns:a16="http://schemas.microsoft.com/office/drawing/2014/main" id="{144670CD-5211-FD4C-AF09-AB138203CEBC}"/>
              </a:ext>
            </a:extLst>
          </p:cNvPr>
          <p:cNvPicPr>
            <a:picLocks noChangeAspect="1"/>
          </p:cNvPicPr>
          <p:nvPr/>
        </p:nvPicPr>
        <p:blipFill>
          <a:blip r:embed="rId3"/>
          <a:stretch>
            <a:fillRect/>
          </a:stretch>
        </p:blipFill>
        <p:spPr>
          <a:xfrm>
            <a:off x="6100983" y="3914226"/>
            <a:ext cx="1054100" cy="762000"/>
          </a:xfrm>
          <a:prstGeom prst="rect">
            <a:avLst/>
          </a:prstGeom>
        </p:spPr>
      </p:pic>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52926"/>
            <a:ext cx="3144659" cy="3267784"/>
          </a:xfrm>
          <a:prstGeom prst="rect">
            <a:avLst/>
          </a:prstGeom>
        </p:spPr>
        <p:txBody>
          <a:bodyPr spcFirstLastPara="1" wrap="square" lIns="91425" tIns="91425" rIns="91425" bIns="91425" anchor="t" anchorCtr="0">
            <a:noAutofit/>
          </a:bodyPr>
          <a:lstStyle/>
          <a:p>
            <a:pPr marL="63500" indent="0">
              <a:buNone/>
            </a:pPr>
            <a:r>
              <a:rPr lang="es-MX" sz="1500" b="1" dirty="0"/>
              <a:t>ALIMENTACIÓN</a:t>
            </a:r>
          </a:p>
          <a:p>
            <a:pPr marL="63500" indent="0">
              <a:buNone/>
            </a:pPr>
            <a:endParaRPr lang="es-MX" sz="1500" dirty="0"/>
          </a:p>
          <a:p>
            <a:pPr algn="just">
              <a:buSzPct val="100000"/>
            </a:pPr>
            <a:r>
              <a:rPr lang="es-MX" sz="1400" dirty="0"/>
              <a:t>Por filtración mediante el embudo bucal</a:t>
            </a:r>
          </a:p>
          <a:p>
            <a:pPr algn="just">
              <a:buSzPct val="100000"/>
            </a:pPr>
            <a:r>
              <a:rPr lang="es-MX" sz="1400" dirty="0"/>
              <a:t>Sincronización con su hospedador</a:t>
            </a:r>
          </a:p>
          <a:p>
            <a:pPr marL="520700" lvl="1" indent="0">
              <a:buNone/>
            </a:pPr>
            <a:endParaRPr lang="en" sz="1300" dirty="0"/>
          </a:p>
        </p:txBody>
      </p:sp>
      <p:pic>
        <p:nvPicPr>
          <p:cNvPr id="8" name="Picture 2" descr="cycliophora | Diario de un copépodo">
            <a:extLst>
              <a:ext uri="{FF2B5EF4-FFF2-40B4-BE49-F238E27FC236}">
                <a16:creationId xmlns:a16="http://schemas.microsoft.com/office/drawing/2014/main" id="{28BA2C4C-6E54-C849-B3F0-7085C42EC3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4" r="499"/>
          <a:stretch/>
        </p:blipFill>
        <p:spPr bwMode="auto">
          <a:xfrm>
            <a:off x="-2173634" y="1419275"/>
            <a:ext cx="3144659" cy="247129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 descr="Cicliòfor Symbion pandora (Foto: )">
            <a:extLst>
              <a:ext uri="{FF2B5EF4-FFF2-40B4-BE49-F238E27FC236}">
                <a16:creationId xmlns:a16="http://schemas.microsoft.com/office/drawing/2014/main" id="{3EE0F22C-655D-0444-AA22-27FE35F6AA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996" b="8243"/>
          <a:stretch/>
        </p:blipFill>
        <p:spPr bwMode="auto">
          <a:xfrm>
            <a:off x="5137499" y="1530526"/>
            <a:ext cx="3125231" cy="1302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4" descr="4 animales marinos que a lo mejor no conoces | All you need is Biology">
            <a:extLst>
              <a:ext uri="{FF2B5EF4-FFF2-40B4-BE49-F238E27FC236}">
                <a16:creationId xmlns:a16="http://schemas.microsoft.com/office/drawing/2014/main" id="{013CBE7C-18F2-C146-96C7-8A41A1B11C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1350" y="3105197"/>
            <a:ext cx="3326816" cy="12714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12" name="Vista general de diapositiva 11">
                <a:extLst>
                  <a:ext uri="{FF2B5EF4-FFF2-40B4-BE49-F238E27FC236}">
                    <a16:creationId xmlns:a16="http://schemas.microsoft.com/office/drawing/2014/main" id="{F29A93F5-177E-2241-8261-D5C717595DCF}"/>
                  </a:ext>
                </a:extLst>
              </p:cNvPr>
              <p:cNvGraphicFramePr>
                <a:graphicFrameLocks noChangeAspect="1"/>
              </p:cNvGraphicFramePr>
              <p:nvPr>
                <p:extLst>
                  <p:ext uri="{D42A27DB-BD31-4B8C-83A1-F6EECF244321}">
                    <p14:modId xmlns:p14="http://schemas.microsoft.com/office/powerpoint/2010/main" val="857789492"/>
                  </p:ext>
                </p:extLst>
              </p:nvPr>
            </p:nvGraphicFramePr>
            <p:xfrm>
              <a:off x="7250002" y="3603768"/>
              <a:ext cx="1342361" cy="983627"/>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7"/>
                        <a:stretch>
                          <a:fillRect/>
                        </a:stretch>
                      </p166:blipFill>
                      <p166:spPr xmlns:p166="http://schemas.microsoft.com/office/powerpoint/2016/6/main">
                        <a:xfrm>
                          <a:off x="0" y="0"/>
                          <a:ext cx="1342361" cy="983627"/>
                        </a:xfrm>
                        <a:prstGeom prst="rect">
                          <a:avLst/>
                        </a:prstGeom>
                      </p166:spPr>
                    </pslz:zmPr>
                  </pslz:sldZmObj>
                </pslz:sldZm>
              </a:graphicData>
            </a:graphic>
          </p:graphicFrame>
        </mc:Choice>
        <mc:Fallback xmlns="">
          <p:pic>
            <p:nvPicPr>
              <p:cNvPr id="12" name="Vista general de diapositiva 11">
                <a:extLst>
                  <a:ext uri="{FF2B5EF4-FFF2-40B4-BE49-F238E27FC236}">
                    <a16:creationId xmlns:a16="http://schemas.microsoft.com/office/drawing/2014/main" id="{F29A93F5-177E-2241-8261-D5C717595DCF}"/>
                  </a:ext>
                </a:extLst>
              </p:cNvPr>
              <p:cNvPicPr>
                <a:picLocks noGrp="1" noRot="1" noChangeAspect="1" noMove="1" noResize="1" noEditPoints="1" noAdjustHandles="1" noChangeArrowheads="1" noChangeShapeType="1"/>
              </p:cNvPicPr>
              <p:nvPr/>
            </p:nvPicPr>
            <p:blipFill>
              <a:blip r:embed="rId8"/>
              <a:stretch>
                <a:fillRect/>
              </a:stretch>
            </p:blipFill>
            <p:spPr>
              <a:xfrm>
                <a:off x="7250002" y="3603768"/>
                <a:ext cx="1342361" cy="983627"/>
              </a:xfrm>
              <a:prstGeom prst="rect">
                <a:avLst/>
              </a:prstGeom>
            </p:spPr>
          </p:pic>
        </mc:Fallback>
      </mc:AlternateContent>
    </p:spTree>
    <p:extLst>
      <p:ext uri="{BB962C8B-B14F-4D97-AF65-F5344CB8AC3E}">
        <p14:creationId xmlns:p14="http://schemas.microsoft.com/office/powerpoint/2010/main" val="2615463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pPr lvl="0"/>
            <a:r>
              <a:rPr lang="es-MX" sz="30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CARACTERÍSTICAS </a:t>
            </a:r>
            <a:r>
              <a:rPr lang="es-MX" sz="32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CYCLIOPHORA </a:t>
            </a:r>
            <a:endParaRPr sz="3000" dirty="0"/>
          </a:p>
        </p:txBody>
      </p:sp>
      <p:sp>
        <p:nvSpPr>
          <p:cNvPr id="11" name="Google Shape;93;p17">
            <a:extLst>
              <a:ext uri="{FF2B5EF4-FFF2-40B4-BE49-F238E27FC236}">
                <a16:creationId xmlns:a16="http://schemas.microsoft.com/office/drawing/2014/main" id="{5C22C4AC-AF3D-BB4F-975A-A7D3FD8EF0D8}"/>
              </a:ext>
            </a:extLst>
          </p:cNvPr>
          <p:cNvSpPr txBox="1">
            <a:spLocks noGrp="1"/>
          </p:cNvSpPr>
          <p:nvPr>
            <p:ph type="body" idx="1"/>
          </p:nvPr>
        </p:nvSpPr>
        <p:spPr>
          <a:xfrm>
            <a:off x="1466465" y="1252926"/>
            <a:ext cx="3144659" cy="423474"/>
          </a:xfrm>
          <a:prstGeom prst="rect">
            <a:avLst/>
          </a:prstGeom>
        </p:spPr>
        <p:txBody>
          <a:bodyPr spcFirstLastPara="1" wrap="square" lIns="91425" tIns="91425" rIns="91425" bIns="91425" anchor="t" anchorCtr="0">
            <a:noAutofit/>
          </a:bodyPr>
          <a:lstStyle/>
          <a:p>
            <a:pPr marL="63500" indent="0">
              <a:buNone/>
            </a:pPr>
            <a:r>
              <a:rPr lang="es-MX" sz="1500" b="1" dirty="0"/>
              <a:t>REPRODUCCIÓN </a:t>
            </a:r>
          </a:p>
          <a:p>
            <a:pPr marL="63500" indent="0">
              <a:buNone/>
            </a:pPr>
            <a:endParaRPr lang="es-MX" sz="1500" dirty="0"/>
          </a:p>
          <a:p>
            <a:pPr marL="520700" lvl="1" indent="0">
              <a:buNone/>
            </a:pPr>
            <a:endParaRPr lang="en" sz="1500" dirty="0"/>
          </a:p>
        </p:txBody>
      </p:sp>
      <p:pic>
        <p:nvPicPr>
          <p:cNvPr id="9" name="Picture 2" descr="Cicliòfor Symbion pandora (Foto: )">
            <a:extLst>
              <a:ext uri="{FF2B5EF4-FFF2-40B4-BE49-F238E27FC236}">
                <a16:creationId xmlns:a16="http://schemas.microsoft.com/office/drawing/2014/main" id="{3EE0F22C-655D-0444-AA22-27FE35F6AA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96" b="8243"/>
          <a:stretch/>
        </p:blipFill>
        <p:spPr bwMode="auto">
          <a:xfrm>
            <a:off x="-2852048" y="1840039"/>
            <a:ext cx="3511826" cy="1463421"/>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93;p17">
            <a:extLst>
              <a:ext uri="{FF2B5EF4-FFF2-40B4-BE49-F238E27FC236}">
                <a16:creationId xmlns:a16="http://schemas.microsoft.com/office/drawing/2014/main" id="{BE9B6B0D-0E2A-2044-9EE1-79D7E0AAB507}"/>
              </a:ext>
            </a:extLst>
          </p:cNvPr>
          <p:cNvSpPr txBox="1">
            <a:spLocks/>
          </p:cNvSpPr>
          <p:nvPr/>
        </p:nvSpPr>
        <p:spPr>
          <a:xfrm>
            <a:off x="1367527" y="1719615"/>
            <a:ext cx="2131500" cy="20805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MX" sz="1300" b="1" dirty="0"/>
              <a:t>Fase asexual</a:t>
            </a:r>
          </a:p>
          <a:p>
            <a:pPr marL="63500" indent="0" algn="just">
              <a:buFont typeface="Tinos"/>
              <a:buNone/>
            </a:pPr>
            <a:r>
              <a:rPr lang="es-ES" sz="1300" dirty="0"/>
              <a:t>El animal en esta fase tienen desarrollados la boca, el ano y el intestino y se reproduce por gemación surgiendo pequeños individuos del propio cuerpo del animal asexuado que se convierten en machos y hembras.</a:t>
            </a:r>
            <a:endParaRPr lang="es-MX" sz="1300" dirty="0"/>
          </a:p>
          <a:p>
            <a:pPr marL="520700" lvl="1" indent="0">
              <a:buFont typeface="Tinos"/>
              <a:buNone/>
            </a:pPr>
            <a:endParaRPr lang="en" sz="1500" dirty="0"/>
          </a:p>
        </p:txBody>
      </p:sp>
      <p:sp>
        <p:nvSpPr>
          <p:cNvPr id="13" name="Google Shape;93;p17">
            <a:extLst>
              <a:ext uri="{FF2B5EF4-FFF2-40B4-BE49-F238E27FC236}">
                <a16:creationId xmlns:a16="http://schemas.microsoft.com/office/drawing/2014/main" id="{3A76C282-BD69-6B4E-9082-488A278357F2}"/>
              </a:ext>
            </a:extLst>
          </p:cNvPr>
          <p:cNvSpPr txBox="1">
            <a:spLocks/>
          </p:cNvSpPr>
          <p:nvPr/>
        </p:nvSpPr>
        <p:spPr>
          <a:xfrm>
            <a:off x="3419513" y="1718554"/>
            <a:ext cx="2681469" cy="20805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63500" indent="0">
              <a:buFont typeface="Tinos"/>
              <a:buNone/>
            </a:pPr>
            <a:r>
              <a:rPr lang="es-MX" sz="1300" b="1" dirty="0"/>
              <a:t>Fase sexual</a:t>
            </a:r>
          </a:p>
          <a:p>
            <a:pPr marL="63500" indent="0" algn="just">
              <a:buNone/>
            </a:pPr>
            <a:r>
              <a:rPr lang="es-ES" sz="1300" dirty="0"/>
              <a:t>El macho se desplaza a través del agua para encontrar a un nuevo individuo en fase de alimentación y lo fecunda con el pene. Entonces de este surgen individuos femeninos en etapa sexual, su tiempo de vida es corto, sus órganos digestivos se deterioran y se reordenan en una larva que se desarrolla en un individuo de la etapa asexual que comienza de nuevo el ciclo.</a:t>
            </a:r>
            <a:endParaRPr lang="es-MX" sz="1300" dirty="0"/>
          </a:p>
          <a:p>
            <a:pPr marL="520700" lvl="1" indent="0">
              <a:buFont typeface="Tinos"/>
              <a:buNone/>
            </a:pPr>
            <a:endParaRPr lang="en" sz="1500" dirty="0"/>
          </a:p>
        </p:txBody>
      </p:sp>
      <p:sp>
        <p:nvSpPr>
          <p:cNvPr id="14" name="Rectángulo 13">
            <a:extLst>
              <a:ext uri="{FF2B5EF4-FFF2-40B4-BE49-F238E27FC236}">
                <a16:creationId xmlns:a16="http://schemas.microsoft.com/office/drawing/2014/main" id="{B462D53E-E1BA-6741-B6CC-C0A957B04104}"/>
              </a:ext>
            </a:extLst>
          </p:cNvPr>
          <p:cNvSpPr/>
          <p:nvPr/>
        </p:nvSpPr>
        <p:spPr>
          <a:xfrm>
            <a:off x="1404045" y="1718553"/>
            <a:ext cx="4696937" cy="2773471"/>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Picture 2" descr="Life Without Gonads and Toes | Deep Sea News">
            <a:extLst>
              <a:ext uri="{FF2B5EF4-FFF2-40B4-BE49-F238E27FC236}">
                <a16:creationId xmlns:a16="http://schemas.microsoft.com/office/drawing/2014/main" id="{C8FC1A3D-687E-6C48-88EA-2A1575E373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60" t="6238" r="5032" b="11785"/>
          <a:stretch/>
        </p:blipFill>
        <p:spPr bwMode="auto">
          <a:xfrm>
            <a:off x="6199011" y="1419275"/>
            <a:ext cx="2182989" cy="24949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8579B4B0-7748-5C46-B887-9721BD37695D}"/>
                  </a:ext>
                </a:extLst>
              </p:cNvPr>
              <p:cNvGraphicFramePr>
                <a:graphicFrameLocks noChangeAspect="1"/>
              </p:cNvGraphicFramePr>
              <p:nvPr>
                <p:extLst>
                  <p:ext uri="{D42A27DB-BD31-4B8C-83A1-F6EECF244321}">
                    <p14:modId xmlns:p14="http://schemas.microsoft.com/office/powerpoint/2010/main" val="25449531"/>
                  </p:ext>
                </p:extLst>
              </p:nvPr>
            </p:nvGraphicFramePr>
            <p:xfrm>
              <a:off x="7688869" y="3925352"/>
              <a:ext cx="903494" cy="662043"/>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5"/>
                        <a:stretch>
                          <a:fillRect/>
                        </a:stretch>
                      </p166:blipFill>
                      <p166:spPr xmlns:p166="http://schemas.microsoft.com/office/powerpoint/2016/6/main">
                        <a:xfrm>
                          <a:off x="0" y="0"/>
                          <a:ext cx="903494" cy="662043"/>
                        </a:xfrm>
                        <a:prstGeom prst="rect">
                          <a:avLst/>
                        </a:prstGeom>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8579B4B0-7748-5C46-B887-9721BD37695D}"/>
                  </a:ext>
                </a:extLst>
              </p:cNvPr>
              <p:cNvPicPr>
                <a:picLocks noGrp="1" noRot="1" noChangeAspect="1" noMove="1" noResize="1" noEditPoints="1" noAdjustHandles="1" noChangeArrowheads="1" noChangeShapeType="1"/>
              </p:cNvPicPr>
              <p:nvPr/>
            </p:nvPicPr>
            <p:blipFill>
              <a:blip r:embed="rId6"/>
              <a:stretch>
                <a:fillRect/>
              </a:stretch>
            </p:blipFill>
            <p:spPr>
              <a:xfrm>
                <a:off x="7688869" y="3925352"/>
                <a:ext cx="903494" cy="662043"/>
              </a:xfrm>
              <a:prstGeom prst="rect">
                <a:avLst/>
              </a:prstGeom>
            </p:spPr>
          </p:pic>
        </mc:Fallback>
      </mc:AlternateContent>
    </p:spTree>
    <p:extLst>
      <p:ext uri="{BB962C8B-B14F-4D97-AF65-F5344CB8AC3E}">
        <p14:creationId xmlns:p14="http://schemas.microsoft.com/office/powerpoint/2010/main" val="4013569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CYCLIOPHORA </a:t>
            </a:r>
            <a:endParaRPr lang="en" sz="3600" dirty="0"/>
          </a:p>
        </p:txBody>
      </p:sp>
      <p:sp>
        <p:nvSpPr>
          <p:cNvPr id="129" name="Google Shape;129;p21"/>
          <p:cNvSpPr txBox="1">
            <a:spLocks noGrp="1"/>
          </p:cNvSpPr>
          <p:nvPr>
            <p:ph type="body" idx="1"/>
          </p:nvPr>
        </p:nvSpPr>
        <p:spPr>
          <a:xfrm>
            <a:off x="5271246" y="1350011"/>
            <a:ext cx="3065929" cy="3004850"/>
          </a:xfrm>
          <a:prstGeom prst="rect">
            <a:avLst/>
          </a:prstGeom>
        </p:spPr>
        <p:txBody>
          <a:bodyPr spcFirstLastPara="1" wrap="square" lIns="91425" tIns="91425" rIns="91425" bIns="91425" anchor="t" anchorCtr="0">
            <a:noAutofit/>
          </a:bodyPr>
          <a:lstStyle/>
          <a:p>
            <a:pPr marL="0" indent="0" algn="just">
              <a:buSzPct val="100000"/>
              <a:buNone/>
            </a:pPr>
            <a:r>
              <a:rPr lang="es-MX" sz="1700" b="1" dirty="0"/>
              <a:t>ESTRUCTURA EXTERN</a:t>
            </a:r>
            <a:r>
              <a:rPr lang="es-MX" sz="1700" dirty="0"/>
              <a:t>A</a:t>
            </a:r>
          </a:p>
          <a:p>
            <a:pPr>
              <a:buSzPct val="100000"/>
            </a:pPr>
            <a:r>
              <a:rPr lang="en-US" sz="1400" spc="-100" dirty="0"/>
              <a:t>Cuerpo </a:t>
            </a:r>
            <a:r>
              <a:rPr lang="en-US" sz="1400" spc="-100" dirty="0" err="1"/>
              <a:t>ovoide</a:t>
            </a:r>
            <a:endParaRPr lang="en-US" sz="1400" spc="-100" dirty="0"/>
          </a:p>
          <a:p>
            <a:pPr>
              <a:buSzPct val="100000"/>
            </a:pPr>
            <a:r>
              <a:rPr lang="en-US" sz="1400" spc="-100" dirty="0" err="1"/>
              <a:t>Cutícula</a:t>
            </a:r>
            <a:r>
              <a:rPr lang="en-US" sz="1400" spc="-100" dirty="0"/>
              <a:t> bien </a:t>
            </a:r>
            <a:r>
              <a:rPr lang="en-US" sz="1400" spc="-100" dirty="0" err="1"/>
              <a:t>diferenciada</a:t>
            </a:r>
            <a:endParaRPr lang="en-US" sz="1400" spc="-100" dirty="0"/>
          </a:p>
          <a:p>
            <a:pPr>
              <a:buSzPct val="100000"/>
            </a:pPr>
            <a:r>
              <a:rPr lang="en-US" sz="1400" spc="-100" dirty="0" err="1"/>
              <a:t>Embudo</a:t>
            </a:r>
            <a:r>
              <a:rPr lang="en-US" sz="1400" spc="-100" dirty="0"/>
              <a:t> </a:t>
            </a:r>
            <a:r>
              <a:rPr lang="en-US" sz="1400" spc="-100" dirty="0" err="1"/>
              <a:t>bucal</a:t>
            </a:r>
            <a:endParaRPr lang="en-US" sz="1400" spc="-100" dirty="0"/>
          </a:p>
          <a:p>
            <a:pPr>
              <a:buSzPct val="100000"/>
            </a:pPr>
            <a:r>
              <a:rPr lang="en-US" sz="1400" spc="-100" dirty="0" err="1"/>
              <a:t>Tronco</a:t>
            </a:r>
            <a:r>
              <a:rPr lang="en-US" sz="1400" spc="-100" dirty="0"/>
              <a:t> </a:t>
            </a:r>
            <a:r>
              <a:rPr lang="en-US" sz="1400" spc="-100" dirty="0" err="1"/>
              <a:t>en</a:t>
            </a:r>
            <a:r>
              <a:rPr lang="en-US" sz="1400" spc="-100" dirty="0"/>
              <a:t> forma de </a:t>
            </a:r>
            <a:r>
              <a:rPr lang="en-US" sz="1400" spc="-100" dirty="0" err="1"/>
              <a:t>saco</a:t>
            </a:r>
            <a:r>
              <a:rPr lang="en-US" sz="1400" spc="-100" dirty="0"/>
              <a:t> </a:t>
            </a:r>
          </a:p>
          <a:p>
            <a:pPr>
              <a:buSzPct val="100000"/>
            </a:pPr>
            <a:r>
              <a:rPr lang="en-US" sz="1400" spc="-100" dirty="0" err="1"/>
              <a:t>Pendúnculo</a:t>
            </a:r>
            <a:r>
              <a:rPr lang="en-US" sz="1400" spc="-100" dirty="0"/>
              <a:t> que termina </a:t>
            </a:r>
            <a:r>
              <a:rPr lang="en-US" sz="1400" spc="-100" dirty="0" err="1"/>
              <a:t>en</a:t>
            </a:r>
            <a:r>
              <a:rPr lang="en-US" sz="1400" spc="-100" dirty="0"/>
              <a:t> un disco </a:t>
            </a:r>
            <a:r>
              <a:rPr lang="en-US" sz="1400" spc="-100" dirty="0" err="1"/>
              <a:t>adhesivo</a:t>
            </a:r>
            <a:r>
              <a:rPr lang="en-US" sz="1400" spc="-100" dirty="0"/>
              <a:t>.</a:t>
            </a:r>
            <a:br>
              <a:rPr lang="en-US" sz="1400" b="1" spc="-100" dirty="0"/>
            </a:br>
            <a:endParaRPr sz="1400" dirty="0"/>
          </a:p>
        </p:txBody>
      </p:sp>
      <p:pic>
        <p:nvPicPr>
          <p:cNvPr id="9" name="Imagen 8">
            <a:hlinkClick r:id="" action="ppaction://hlinkshowjump?jump=nextslide"/>
            <a:extLst>
              <a:ext uri="{FF2B5EF4-FFF2-40B4-BE49-F238E27FC236}">
                <a16:creationId xmlns:a16="http://schemas.microsoft.com/office/drawing/2014/main" id="{9125A990-8535-A44A-9463-FB47371E0E17}"/>
              </a:ext>
            </a:extLst>
          </p:cNvPr>
          <p:cNvPicPr>
            <a:picLocks noChangeAspect="1"/>
          </p:cNvPicPr>
          <p:nvPr/>
        </p:nvPicPr>
        <p:blipFill>
          <a:blip r:embed="rId3"/>
          <a:stretch>
            <a:fillRect/>
          </a:stretch>
        </p:blipFill>
        <p:spPr>
          <a:xfrm>
            <a:off x="6068707" y="3917124"/>
            <a:ext cx="1037769" cy="750195"/>
          </a:xfrm>
          <a:prstGeom prst="rect">
            <a:avLst/>
          </a:prstGeom>
        </p:spPr>
      </p:pic>
      <p:pic>
        <p:nvPicPr>
          <p:cNvPr id="6" name="Picture 6" descr="Cycliophora: Phylum Of The Single Species Symbion pandora - Earth Life">
            <a:extLst>
              <a:ext uri="{FF2B5EF4-FFF2-40B4-BE49-F238E27FC236}">
                <a16:creationId xmlns:a16="http://schemas.microsoft.com/office/drawing/2014/main" id="{114C6399-A2A5-F746-B391-C6A11C3D70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309" r="21540" b="-69"/>
          <a:stretch/>
        </p:blipFill>
        <p:spPr bwMode="auto">
          <a:xfrm>
            <a:off x="1899341" y="1555161"/>
            <a:ext cx="2938667" cy="26638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slz="http://schemas.microsoft.com/office/powerpoint/2016/slidezoom">
        <mc:Choice Requires="pslz">
          <p:graphicFrame>
            <p:nvGraphicFramePr>
              <p:cNvPr id="7" name="Vista general de diapositiva 6">
                <a:extLst>
                  <a:ext uri="{FF2B5EF4-FFF2-40B4-BE49-F238E27FC236}">
                    <a16:creationId xmlns:a16="http://schemas.microsoft.com/office/drawing/2014/main" id="{BB7EA259-FA72-3449-9B93-492A5477FF2C}"/>
                  </a:ext>
                </a:extLst>
              </p:cNvPr>
              <p:cNvGraphicFramePr>
                <a:graphicFrameLocks noChangeAspect="1"/>
              </p:cNvGraphicFramePr>
              <p:nvPr>
                <p:extLst>
                  <p:ext uri="{D42A27DB-BD31-4B8C-83A1-F6EECF244321}">
                    <p14:modId xmlns:p14="http://schemas.microsoft.com/office/powerpoint/2010/main" val="857789492"/>
                  </p:ext>
                </p:extLst>
              </p:nvPr>
            </p:nvGraphicFramePr>
            <p:xfrm>
              <a:off x="7250002" y="3603768"/>
              <a:ext cx="1342361" cy="983627"/>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5"/>
                        <a:stretch>
                          <a:fillRect/>
                        </a:stretch>
                      </p166:blipFill>
                      <p166:spPr xmlns:p166="http://schemas.microsoft.com/office/powerpoint/2016/6/main">
                        <a:xfrm>
                          <a:off x="0" y="0"/>
                          <a:ext cx="1342361" cy="983627"/>
                        </a:xfrm>
                        <a:prstGeom prst="rect">
                          <a:avLst/>
                        </a:prstGeom>
                      </p166:spPr>
                    </pslz:zmPr>
                  </pslz:sldZmObj>
                </pslz:sldZm>
              </a:graphicData>
            </a:graphic>
          </p:graphicFrame>
        </mc:Choice>
        <mc:Fallback xmlns="">
          <p:pic>
            <p:nvPicPr>
              <p:cNvPr id="7" name="Vista general de diapositiva 6">
                <a:extLst>
                  <a:ext uri="{FF2B5EF4-FFF2-40B4-BE49-F238E27FC236}">
                    <a16:creationId xmlns:a16="http://schemas.microsoft.com/office/drawing/2014/main" id="{BB7EA259-FA72-3449-9B93-492A5477FF2C}"/>
                  </a:ext>
                </a:extLst>
              </p:cNvPr>
              <p:cNvPicPr>
                <a:picLocks noGrp="1" noRot="1" noChangeAspect="1" noMove="1" noResize="1" noEditPoints="1" noAdjustHandles="1" noChangeArrowheads="1" noChangeShapeType="1"/>
              </p:cNvPicPr>
              <p:nvPr/>
            </p:nvPicPr>
            <p:blipFill>
              <a:blip r:embed="rId6"/>
              <a:stretch>
                <a:fillRect/>
              </a:stretch>
            </p:blipFill>
            <p:spPr>
              <a:xfrm>
                <a:off x="7250002" y="3603768"/>
                <a:ext cx="1342361" cy="983627"/>
              </a:xfrm>
              <a:prstGeom prst="rect">
                <a:avLst/>
              </a:prstGeom>
            </p:spPr>
          </p:pic>
        </mc:Fallback>
      </mc:AlternateContent>
    </p:spTree>
    <p:extLst>
      <p:ext uri="{BB962C8B-B14F-4D97-AF65-F5344CB8AC3E}">
        <p14:creationId xmlns:p14="http://schemas.microsoft.com/office/powerpoint/2010/main" val="705093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ANATOMÍA CYCLIOPHORA </a:t>
            </a:r>
            <a:endParaRPr lang="en" sz="3600" dirty="0"/>
          </a:p>
        </p:txBody>
      </p:sp>
      <p:sp>
        <p:nvSpPr>
          <p:cNvPr id="129" name="Google Shape;129;p21"/>
          <p:cNvSpPr txBox="1">
            <a:spLocks noGrp="1"/>
          </p:cNvSpPr>
          <p:nvPr>
            <p:ph type="body" idx="1"/>
          </p:nvPr>
        </p:nvSpPr>
        <p:spPr>
          <a:xfrm>
            <a:off x="4399511" y="1287371"/>
            <a:ext cx="4048539" cy="3004850"/>
          </a:xfrm>
          <a:prstGeom prst="rect">
            <a:avLst/>
          </a:prstGeom>
        </p:spPr>
        <p:txBody>
          <a:bodyPr spcFirstLastPara="1" wrap="square" lIns="91425" tIns="91425" rIns="91425" bIns="91425" anchor="t" anchorCtr="0">
            <a:noAutofit/>
          </a:bodyPr>
          <a:lstStyle/>
          <a:p>
            <a:pPr marL="0" indent="0" algn="just">
              <a:buSzPct val="100000"/>
              <a:buNone/>
            </a:pPr>
            <a:r>
              <a:rPr lang="es-MX" sz="1300" b="1" dirty="0"/>
              <a:t>ESTRUCTURA INTERNA</a:t>
            </a:r>
            <a:endParaRPr lang="es-MX" sz="1300" dirty="0"/>
          </a:p>
          <a:p>
            <a:pPr>
              <a:buSzPct val="100000"/>
            </a:pPr>
            <a:r>
              <a:rPr lang="es-MX" sz="1300" dirty="0"/>
              <a:t>Tubo digestivo en forma de U</a:t>
            </a:r>
          </a:p>
          <a:p>
            <a:pPr>
              <a:buSzPct val="100000"/>
            </a:pPr>
            <a:r>
              <a:rPr lang="es-MX" sz="1300" dirty="0"/>
              <a:t>Ano </a:t>
            </a:r>
          </a:p>
          <a:p>
            <a:pPr>
              <a:buSzPct val="100000"/>
            </a:pPr>
            <a:r>
              <a:rPr lang="es-MX" sz="1300" dirty="0"/>
              <a:t>Yemas internas</a:t>
            </a:r>
          </a:p>
          <a:p>
            <a:pPr>
              <a:buSzPct val="100000"/>
            </a:pPr>
            <a:r>
              <a:rPr lang="es-MX" sz="1300" dirty="0"/>
              <a:t>Sistema nervioso (cerebro y ganglios)</a:t>
            </a:r>
          </a:p>
          <a:p>
            <a:pPr>
              <a:buSzPct val="100000"/>
            </a:pPr>
            <a:r>
              <a:rPr lang="es-MX" sz="1300" b="1" dirty="0"/>
              <a:t>Machos: </a:t>
            </a:r>
            <a:r>
              <a:rPr lang="es-MX" sz="1300" dirty="0"/>
              <a:t>Carecen de tubo digestivo y su cavidad esta ocupada por Espermátidas, estructura tubular (pene)</a:t>
            </a:r>
          </a:p>
          <a:p>
            <a:pPr>
              <a:buSzPct val="100000"/>
            </a:pPr>
            <a:r>
              <a:rPr lang="es-MX" sz="1400" b="1" dirty="0">
                <a:solidFill>
                  <a:schemeClr val="tx1"/>
                </a:solidFill>
              </a:rPr>
              <a:t>Hembras</a:t>
            </a:r>
            <a:r>
              <a:rPr lang="es-MX" sz="1400" dirty="0">
                <a:solidFill>
                  <a:schemeClr val="tx1"/>
                </a:solidFill>
              </a:rPr>
              <a:t>: En su interior presentan un gran ovocito</a:t>
            </a:r>
          </a:p>
          <a:p>
            <a:pPr marL="63500" indent="0">
              <a:buSzPct val="100000"/>
              <a:buNone/>
            </a:pPr>
            <a:br>
              <a:rPr lang="es-MX" sz="1300" dirty="0"/>
            </a:br>
            <a:br>
              <a:rPr lang="en-US" sz="1300" dirty="0"/>
            </a:br>
            <a:endParaRPr sz="1300" dirty="0"/>
          </a:p>
        </p:txBody>
      </p:sp>
      <p:pic>
        <p:nvPicPr>
          <p:cNvPr id="2" name="Imagen 1">
            <a:extLst>
              <a:ext uri="{FF2B5EF4-FFF2-40B4-BE49-F238E27FC236}">
                <a16:creationId xmlns:a16="http://schemas.microsoft.com/office/drawing/2014/main" id="{DB22C2EC-DCA2-0E41-878E-B5607F094D72}"/>
              </a:ext>
            </a:extLst>
          </p:cNvPr>
          <p:cNvPicPr>
            <a:picLocks noChangeAspect="1"/>
          </p:cNvPicPr>
          <p:nvPr/>
        </p:nvPicPr>
        <p:blipFill>
          <a:blip r:embed="rId3"/>
          <a:stretch>
            <a:fillRect/>
          </a:stretch>
        </p:blipFill>
        <p:spPr>
          <a:xfrm>
            <a:off x="1525633" y="1449277"/>
            <a:ext cx="2859837" cy="2904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314" name="Picture 2" descr="The hitchhiker's guide to the lobster's face | Earth Archives">
            <a:extLst>
              <a:ext uri="{FF2B5EF4-FFF2-40B4-BE49-F238E27FC236}">
                <a16:creationId xmlns:a16="http://schemas.microsoft.com/office/drawing/2014/main" id="{9E994A23-59CC-474B-BD1C-A001664F0F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201" t="13986" r="20603" b="17909"/>
          <a:stretch/>
        </p:blipFill>
        <p:spPr bwMode="auto">
          <a:xfrm>
            <a:off x="1821397" y="3343492"/>
            <a:ext cx="1156446" cy="94872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slz="http://schemas.microsoft.com/office/powerpoint/2016/slidezoom">
        <mc:Choice Requires="pslz">
          <p:graphicFrame>
            <p:nvGraphicFramePr>
              <p:cNvPr id="7" name="Vista general de diapositiva 6">
                <a:extLst>
                  <a:ext uri="{FF2B5EF4-FFF2-40B4-BE49-F238E27FC236}">
                    <a16:creationId xmlns:a16="http://schemas.microsoft.com/office/drawing/2014/main" id="{C758AB63-EF7B-E64A-863B-B379BC706FFC}"/>
                  </a:ext>
                </a:extLst>
              </p:cNvPr>
              <p:cNvGraphicFramePr>
                <a:graphicFrameLocks noChangeAspect="1"/>
              </p:cNvGraphicFramePr>
              <p:nvPr>
                <p:extLst>
                  <p:ext uri="{D42A27DB-BD31-4B8C-83A1-F6EECF244321}">
                    <p14:modId xmlns:p14="http://schemas.microsoft.com/office/powerpoint/2010/main" val="2357809442"/>
                  </p:ext>
                </p:extLst>
              </p:nvPr>
            </p:nvGraphicFramePr>
            <p:xfrm>
              <a:off x="7414392" y="3724226"/>
              <a:ext cx="1177971" cy="863169"/>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5"/>
                        <a:stretch>
                          <a:fillRect/>
                        </a:stretch>
                      </p166:blipFill>
                      <p166:spPr xmlns:p166="http://schemas.microsoft.com/office/powerpoint/2016/6/main">
                        <a:xfrm>
                          <a:off x="0" y="0"/>
                          <a:ext cx="1177971" cy="863169"/>
                        </a:xfrm>
                        <a:prstGeom prst="rect">
                          <a:avLst/>
                        </a:prstGeom>
                      </p166:spPr>
                    </pslz:zmPr>
                  </pslz:sldZmObj>
                </pslz:sldZm>
              </a:graphicData>
            </a:graphic>
          </p:graphicFrame>
        </mc:Choice>
        <mc:Fallback xmlns="">
          <p:pic>
            <p:nvPicPr>
              <p:cNvPr id="7" name="Vista general de diapositiva 6">
                <a:extLst>
                  <a:ext uri="{FF2B5EF4-FFF2-40B4-BE49-F238E27FC236}">
                    <a16:creationId xmlns:a16="http://schemas.microsoft.com/office/drawing/2014/main" id="{C758AB63-EF7B-E64A-863B-B379BC706FFC}"/>
                  </a:ext>
                </a:extLst>
              </p:cNvPr>
              <p:cNvPicPr>
                <a:picLocks noGrp="1" noRot="1" noChangeAspect="1" noMove="1" noResize="1" noEditPoints="1" noAdjustHandles="1" noChangeArrowheads="1" noChangeShapeType="1"/>
              </p:cNvPicPr>
              <p:nvPr/>
            </p:nvPicPr>
            <p:blipFill>
              <a:blip r:embed="rId6"/>
              <a:stretch>
                <a:fillRect/>
              </a:stretch>
            </p:blipFill>
            <p:spPr>
              <a:xfrm>
                <a:off x="7414392" y="3724226"/>
                <a:ext cx="1177971" cy="863169"/>
              </a:xfrm>
              <a:prstGeom prst="rect">
                <a:avLst/>
              </a:prstGeom>
            </p:spPr>
          </p:pic>
        </mc:Fallback>
      </mc:AlternateContent>
      <p:sp>
        <p:nvSpPr>
          <p:cNvPr id="8" name="Google Shape;129;p21">
            <a:extLst>
              <a:ext uri="{FF2B5EF4-FFF2-40B4-BE49-F238E27FC236}">
                <a16:creationId xmlns:a16="http://schemas.microsoft.com/office/drawing/2014/main" id="{3CC85476-073D-3048-A914-A18196B18C25}"/>
              </a:ext>
            </a:extLst>
          </p:cNvPr>
          <p:cNvSpPr txBox="1">
            <a:spLocks/>
          </p:cNvSpPr>
          <p:nvPr/>
        </p:nvSpPr>
        <p:spPr>
          <a:xfrm>
            <a:off x="-2163223" y="1348489"/>
            <a:ext cx="3065929" cy="30048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1pPr>
            <a:lvl2pPr marL="914400" marR="0" lvl="1"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2pPr>
            <a:lvl3pPr marL="1371600" marR="0" lvl="2"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3pPr>
            <a:lvl4pPr marL="1828800" marR="0" lvl="3"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4pPr>
            <a:lvl5pPr marL="2286000" marR="0" lvl="4"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5pPr>
            <a:lvl6pPr marL="2743200" marR="0" lvl="5"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6pPr>
            <a:lvl7pPr marL="3200400" marR="0" lvl="6"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7pPr>
            <a:lvl8pPr marL="3657600" marR="0" lvl="7"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8pPr>
            <a:lvl9pPr marL="4114800" marR="0" lvl="8" indent="-393700" algn="l" rtl="0">
              <a:lnSpc>
                <a:spcPct val="100000"/>
              </a:lnSpc>
              <a:spcBef>
                <a:spcPts val="0"/>
              </a:spcBef>
              <a:spcAft>
                <a:spcPts val="0"/>
              </a:spcAft>
              <a:buClr>
                <a:schemeClr val="dk1"/>
              </a:buClr>
              <a:buSzPts val="2600"/>
              <a:buFont typeface="Tinos"/>
              <a:buChar char="⬦"/>
              <a:defRPr sz="2600" b="0" i="0" u="none" strike="noStrike" cap="none">
                <a:solidFill>
                  <a:schemeClr val="dk1"/>
                </a:solidFill>
                <a:latin typeface="Tinos"/>
                <a:ea typeface="Tinos"/>
                <a:cs typeface="Tinos"/>
                <a:sym typeface="Tinos"/>
              </a:defRPr>
            </a:lvl9pPr>
          </a:lstStyle>
          <a:p>
            <a:pPr marL="0" indent="0" algn="just">
              <a:buSzPct val="100000"/>
              <a:buFont typeface="Tinos"/>
              <a:buNone/>
            </a:pPr>
            <a:r>
              <a:rPr lang="es-MX" sz="1700" b="1"/>
              <a:t>ESTRUCTURA EXTERN</a:t>
            </a:r>
            <a:r>
              <a:rPr lang="es-MX" sz="1700"/>
              <a:t>A</a:t>
            </a:r>
          </a:p>
          <a:p>
            <a:pPr>
              <a:buSzPct val="100000"/>
            </a:pPr>
            <a:r>
              <a:rPr lang="es-MX" sz="1400" spc="-100"/>
              <a:t>Cuerpo ovoide</a:t>
            </a:r>
          </a:p>
          <a:p>
            <a:pPr>
              <a:buSzPct val="100000"/>
            </a:pPr>
            <a:r>
              <a:rPr lang="es-MX" sz="1400" spc="-100"/>
              <a:t>Cutícula bien diferenciada</a:t>
            </a:r>
          </a:p>
          <a:p>
            <a:pPr>
              <a:buSzPct val="100000"/>
            </a:pPr>
            <a:r>
              <a:rPr lang="es-MX" sz="1400" spc="-100"/>
              <a:t>Embudo bucal</a:t>
            </a:r>
          </a:p>
          <a:p>
            <a:pPr>
              <a:buSzPct val="100000"/>
            </a:pPr>
            <a:r>
              <a:rPr lang="es-MX" sz="1400" spc="-100"/>
              <a:t>Tronco en forma de saco </a:t>
            </a:r>
          </a:p>
          <a:p>
            <a:pPr>
              <a:buSzPct val="100000"/>
            </a:pPr>
            <a:r>
              <a:rPr lang="es-MX" sz="1400" spc="-100"/>
              <a:t>Pendúnculo que termina en un disco adhesivo.</a:t>
            </a:r>
            <a:br>
              <a:rPr lang="es-MX" sz="1400" b="1" spc="-100"/>
            </a:br>
            <a:endParaRPr lang="es-MX" sz="1400" dirty="0"/>
          </a:p>
        </p:txBody>
      </p:sp>
    </p:spTree>
    <p:extLst>
      <p:ext uri="{BB962C8B-B14F-4D97-AF65-F5344CB8AC3E}">
        <p14:creationId xmlns:p14="http://schemas.microsoft.com/office/powerpoint/2010/main" val="2830206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1556175" y="719375"/>
            <a:ext cx="6616800" cy="699900"/>
          </a:xfrm>
          <a:prstGeom prst="rect">
            <a:avLst/>
          </a:prstGeom>
        </p:spPr>
        <p:txBody>
          <a:bodyPr spcFirstLastPara="1" wrap="square" lIns="91425" tIns="91425" rIns="91425" bIns="91425" anchor="b" anchorCtr="0">
            <a:noAutofit/>
          </a:bodyPr>
          <a:lstStyle/>
          <a:p>
            <a:r>
              <a:rPr lang="es-MX" sz="36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FILOGENIA CYCLIOPHORA</a:t>
            </a:r>
            <a:endParaRPr sz="3600" dirty="0"/>
          </a:p>
        </p:txBody>
      </p:sp>
      <p:sp>
        <p:nvSpPr>
          <p:cNvPr id="93" name="Google Shape;93;p17"/>
          <p:cNvSpPr txBox="1">
            <a:spLocks noGrp="1"/>
          </p:cNvSpPr>
          <p:nvPr>
            <p:ph type="body" idx="1"/>
          </p:nvPr>
        </p:nvSpPr>
        <p:spPr>
          <a:xfrm>
            <a:off x="1556174" y="1419275"/>
            <a:ext cx="6616799" cy="2955372"/>
          </a:xfrm>
          <a:prstGeom prst="rect">
            <a:avLst/>
          </a:prstGeom>
        </p:spPr>
        <p:txBody>
          <a:bodyPr spcFirstLastPara="1" wrap="square" lIns="91425" tIns="91425" rIns="91425" bIns="91425" anchor="t" anchorCtr="0">
            <a:noAutofit/>
          </a:bodyPr>
          <a:lstStyle/>
          <a:p>
            <a:pPr marL="0" indent="0" algn="just">
              <a:buNone/>
            </a:pPr>
            <a:r>
              <a:rPr lang="es-ES" sz="1400"/>
              <a:t>Los </a:t>
            </a:r>
            <a:r>
              <a:rPr lang="es-ES" sz="1400" dirty="0"/>
              <a:t>caracteres morfológicos los relacionan con los protóstomos, ejemplo, la epidermis </a:t>
            </a:r>
            <a:r>
              <a:rPr lang="es-ES" sz="1400" dirty="0" err="1"/>
              <a:t>multiciliada</a:t>
            </a:r>
            <a:r>
              <a:rPr lang="es-ES" sz="1400" dirty="0"/>
              <a:t> similar a la de Rotíferos y larvas de tipo </a:t>
            </a:r>
            <a:r>
              <a:rPr lang="es-ES" sz="1400" dirty="0" err="1"/>
              <a:t>espiralia</a:t>
            </a:r>
            <a:r>
              <a:rPr lang="es-ES" sz="1400" dirty="0"/>
              <a:t> la cutícula similar a la de los Gastrotricos y algunos </a:t>
            </a:r>
            <a:r>
              <a:rPr lang="es-ES" sz="1400" dirty="0" err="1"/>
              <a:t>Nemátodos</a:t>
            </a:r>
            <a:r>
              <a:rPr lang="es-ES" sz="1400" dirty="0"/>
              <a:t>.</a:t>
            </a:r>
          </a:p>
          <a:p>
            <a:pPr marL="0" indent="0" algn="just">
              <a:buNone/>
            </a:pPr>
            <a:r>
              <a:rPr lang="es-ES" sz="1400" dirty="0"/>
              <a:t>Por otro lado la formación de yemas internas aparece en </a:t>
            </a:r>
            <a:r>
              <a:rPr lang="es-ES" sz="1400" dirty="0" err="1"/>
              <a:t>Ectoproctos</a:t>
            </a:r>
            <a:r>
              <a:rPr lang="es-ES" sz="1400" dirty="0"/>
              <a:t>, y según un estudio reciente también en Gastrotricos, como mecanismo de regeneración.</a:t>
            </a:r>
          </a:p>
          <a:p>
            <a:pPr marL="0" indent="0" algn="just">
              <a:buNone/>
            </a:pPr>
            <a:r>
              <a:rPr lang="es-ES" sz="1400" dirty="0"/>
              <a:t>Posiblemente, los </a:t>
            </a:r>
            <a:r>
              <a:rPr lang="es-ES" sz="1400" dirty="0" err="1"/>
              <a:t>Cycliophora</a:t>
            </a:r>
            <a:r>
              <a:rPr lang="es-ES" sz="1400" dirty="0"/>
              <a:t> podrían ser formas </a:t>
            </a:r>
            <a:r>
              <a:rPr lang="es-ES" sz="1400" dirty="0" err="1"/>
              <a:t>paedomórficas</a:t>
            </a:r>
            <a:r>
              <a:rPr lang="es-ES" sz="1400" dirty="0"/>
              <a:t> (que han retenido caracteres juveniles ancestrales en los descendientes), probablemente de larvas de endoproctos, que han madurado precozmente, lo que de ser así sería un caso curioso, ya que los endoproctos son a su vez considerados formas </a:t>
            </a:r>
            <a:r>
              <a:rPr lang="es-ES" sz="1400" dirty="0" err="1"/>
              <a:t>paedomórficas</a:t>
            </a:r>
            <a:r>
              <a:rPr lang="es-ES" sz="1400" dirty="0"/>
              <a:t> de larvas tipo </a:t>
            </a:r>
            <a:r>
              <a:rPr lang="es-ES" sz="1400" dirty="0" err="1"/>
              <a:t>trocófora</a:t>
            </a:r>
            <a:r>
              <a:rPr lang="es-ES" sz="1400" dirty="0"/>
              <a:t>, también mediante </a:t>
            </a:r>
            <a:r>
              <a:rPr lang="es-ES" sz="1400" dirty="0" err="1"/>
              <a:t>progénesis</a:t>
            </a:r>
            <a:endParaRPr lang="es-MX" sz="1400" dirty="0"/>
          </a:p>
          <a:p>
            <a:pPr>
              <a:buSzPct val="110000"/>
            </a:pPr>
            <a:endParaRPr lang="es-MX" sz="1200" dirty="0"/>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4B713D73-222C-BF43-8D8B-DBC1785F5903}"/>
                  </a:ext>
                </a:extLst>
              </p:cNvPr>
              <p:cNvGraphicFramePr>
                <a:graphicFrameLocks noChangeAspect="1"/>
              </p:cNvGraphicFramePr>
              <p:nvPr>
                <p:extLst>
                  <p:ext uri="{D42A27DB-BD31-4B8C-83A1-F6EECF244321}">
                    <p14:modId xmlns:p14="http://schemas.microsoft.com/office/powerpoint/2010/main" val="857789492"/>
                  </p:ext>
                </p:extLst>
              </p:nvPr>
            </p:nvGraphicFramePr>
            <p:xfrm>
              <a:off x="7250002" y="3603768"/>
              <a:ext cx="1342361" cy="983627"/>
            </p:xfrm>
            <a:graphic>
              <a:graphicData uri="http://schemas.microsoft.com/office/powerpoint/2016/slidezoom">
                <pslz:sldZm>
                  <pslz:sldZmObj sldId="323" cId="2434646601">
                    <pslz:zmPr id="{3FED8178-18AB-1546-ACBA-CB6C76C43BFC}" returnToParent="0" imageType="cover" transitionDur="1000">
                      <p166:blipFill xmlns:p166="http://schemas.microsoft.com/office/powerpoint/2016/6/main">
                        <a:blip r:embed="rId3"/>
                        <a:stretch>
                          <a:fillRect/>
                        </a:stretch>
                      </p166:blipFill>
                      <p166:spPr xmlns:p166="http://schemas.microsoft.com/office/powerpoint/2016/6/main">
                        <a:xfrm>
                          <a:off x="0" y="0"/>
                          <a:ext cx="1342361" cy="983627"/>
                        </a:xfrm>
                        <a:prstGeom prst="rect">
                          <a:avLst/>
                        </a:prstGeom>
                      </p166:spPr>
                    </pslz:zmPr>
                  </pslz:sldZmObj>
                </pslz:sldZm>
              </a:graphicData>
            </a:graphic>
          </p:graphicFrame>
        </mc:Choice>
        <mc:Fallback xmlns="">
          <p:pic>
            <p:nvPicPr>
              <p:cNvPr id="5" name="Vista general de diapositiva 4">
                <a:extLst>
                  <a:ext uri="{FF2B5EF4-FFF2-40B4-BE49-F238E27FC236}">
                    <a16:creationId xmlns:a16="http://schemas.microsoft.com/office/drawing/2014/main" id="{4B713D73-222C-BF43-8D8B-DBC1785F5903}"/>
                  </a:ext>
                </a:extLst>
              </p:cNvPr>
              <p:cNvPicPr>
                <a:picLocks noGrp="1" noRot="1" noChangeAspect="1" noMove="1" noResize="1" noEditPoints="1" noAdjustHandles="1" noChangeArrowheads="1" noChangeShapeType="1"/>
              </p:cNvPicPr>
              <p:nvPr/>
            </p:nvPicPr>
            <p:blipFill>
              <a:blip r:embed="rId4"/>
              <a:stretch>
                <a:fillRect/>
              </a:stretch>
            </p:blipFill>
            <p:spPr>
              <a:xfrm>
                <a:off x="7250002" y="3603768"/>
                <a:ext cx="1342361" cy="983627"/>
              </a:xfrm>
              <a:prstGeom prst="rect">
                <a:avLst/>
              </a:prstGeom>
            </p:spPr>
          </p:pic>
        </mc:Fallback>
      </mc:AlternateContent>
    </p:spTree>
    <p:extLst>
      <p:ext uri="{BB962C8B-B14F-4D97-AF65-F5344CB8AC3E}">
        <p14:creationId xmlns:p14="http://schemas.microsoft.com/office/powerpoint/2010/main" val="1351546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Quintus template">
  <a:themeElements>
    <a:clrScheme name="Custom 347">
      <a:dk1>
        <a:srgbClr val="25212A"/>
      </a:dk1>
      <a:lt1>
        <a:srgbClr val="FFFFFF"/>
      </a:lt1>
      <a:dk2>
        <a:srgbClr val="797281"/>
      </a:dk2>
      <a:lt2>
        <a:srgbClr val="E7E6E9"/>
      </a:lt2>
      <a:accent1>
        <a:srgbClr val="B87647"/>
      </a:accent1>
      <a:accent2>
        <a:srgbClr val="A85A5A"/>
      </a:accent2>
      <a:accent3>
        <a:srgbClr val="853E61"/>
      </a:accent3>
      <a:accent4>
        <a:srgbClr val="5C3959"/>
      </a:accent4>
      <a:accent5>
        <a:srgbClr val="CC4125"/>
      </a:accent5>
      <a:accent6>
        <a:srgbClr val="DD916B"/>
      </a:accent6>
      <a:hlink>
        <a:srgbClr val="25212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073771FAEF16B49B54DEA17AE6C395E" ma:contentTypeVersion="5" ma:contentTypeDescription="Crear nuevo documento." ma:contentTypeScope="" ma:versionID="95027677dfd62eadd3805f61c173d3df">
  <xsd:schema xmlns:xsd="http://www.w3.org/2001/XMLSchema" xmlns:xs="http://www.w3.org/2001/XMLSchema" xmlns:p="http://schemas.microsoft.com/office/2006/metadata/properties" xmlns:ns2="4a7fbe71-3046-42fc-becf-4b282fe4f6d9" targetNamespace="http://schemas.microsoft.com/office/2006/metadata/properties" ma:root="true" ma:fieldsID="2eca805aaf0a3d1a433fbc9328ca7be7" ns2:_="">
    <xsd:import namespace="4a7fbe71-3046-42fc-becf-4b282fe4f6d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fbe71-3046-42fc-becf-4b282fe4f6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E2DD90-709A-4200-A01E-2DD8ED6464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7fbe71-3046-42fc-becf-4b282fe4f6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B75EFF-C866-46F9-A59F-A012EE555C59}">
  <ds:schemaRefs>
    <ds:schemaRef ds:uri="http://schemas.microsoft.com/sharepoint/v3/contenttype/forms"/>
  </ds:schemaRefs>
</ds:datastoreItem>
</file>

<file path=customXml/itemProps3.xml><?xml version="1.0" encoding="utf-8"?>
<ds:datastoreItem xmlns:ds="http://schemas.openxmlformats.org/officeDocument/2006/customXml" ds:itemID="{B36A935B-F411-4771-B63D-8A87B8828FD7}">
  <ds:schemaRefs>
    <ds:schemaRef ds:uri="http://purl.org/dc/terms/"/>
    <ds:schemaRef ds:uri="http://purl.org/dc/elements/1.1/"/>
    <ds:schemaRef ds:uri="4a7fbe71-3046-42fc-becf-4b282fe4f6d9"/>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1803</TotalTime>
  <Words>2422</Words>
  <Application>Microsoft Macintosh PowerPoint</Application>
  <PresentationFormat>Presentación en pantalla (16:9)</PresentationFormat>
  <Paragraphs>369</Paragraphs>
  <Slides>56</Slides>
  <Notes>56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56</vt:i4>
      </vt:variant>
    </vt:vector>
  </HeadingPairs>
  <TitlesOfParts>
    <vt:vector size="63" baseType="lpstr">
      <vt:lpstr>Century Gothic</vt:lpstr>
      <vt:lpstr>Oswald</vt:lpstr>
      <vt:lpstr>DM Sans</vt:lpstr>
      <vt:lpstr>Tinos</vt:lpstr>
      <vt:lpstr>Bodoni MT</vt:lpstr>
      <vt:lpstr>Arial</vt:lpstr>
      <vt:lpstr>Quintus template</vt:lpstr>
      <vt:lpstr>Biología de animales I</vt:lpstr>
      <vt:lpstr>Presentación de PowerPoint</vt:lpstr>
      <vt:lpstr>Presentación de PowerPoint</vt:lpstr>
      <vt:lpstr>Presentación de PowerPoint</vt:lpstr>
      <vt:lpstr>Presentación de PowerPoint</vt:lpstr>
      <vt:lpstr>Presentación de PowerPoint</vt:lpstr>
      <vt:lpstr>CARACTERÍSTICAS PLATYHELMINTES</vt:lpstr>
      <vt:lpstr>CARACTERÍSTICAS PLATYHELMINTES</vt:lpstr>
      <vt:lpstr>CARACTERÍSTICAS PLATYHELMINTES</vt:lpstr>
      <vt:lpstr>Presentación de PowerPoint</vt:lpstr>
      <vt:lpstr>Presentación de PowerPoint</vt:lpstr>
      <vt:lpstr>CARACTERÍSTICAS PLATYHELMINTES</vt:lpstr>
      <vt:lpstr>ANATOMÍA PLATYHELMINTES</vt:lpstr>
      <vt:lpstr>FILOGENIA PLATYHELMINTES</vt:lpstr>
      <vt:lpstr>Presentación de PowerPoint</vt:lpstr>
      <vt:lpstr>CARACTERÍSTICAS ROTIFERA</vt:lpstr>
      <vt:lpstr>CARACTERÍSTICAS ROTIFERA</vt:lpstr>
      <vt:lpstr>CARACTERÍSTICAS ROTIFERA</vt:lpstr>
      <vt:lpstr>CARACTERÍSTICAS ROTIFERA</vt:lpstr>
      <vt:lpstr>CARACTERÍSTICAS ROTIFERA</vt:lpstr>
      <vt:lpstr>ANATOMÍA ROTIFERA</vt:lpstr>
      <vt:lpstr>ANATOMÍA ROTIFERA</vt:lpstr>
      <vt:lpstr>FILOGENIA  ROTIFERA</vt:lpstr>
      <vt:lpstr>Presentación de PowerPoint</vt:lpstr>
      <vt:lpstr>CARACTERÍSTICAS GASTROTRICHA </vt:lpstr>
      <vt:lpstr>CARACTERÍSTICAS GASTROTRICHA </vt:lpstr>
      <vt:lpstr>CARACTERÍSTICAS GASTROTRICHA </vt:lpstr>
      <vt:lpstr>CARACTERÍSTICAS GASTROTRICHA </vt:lpstr>
      <vt:lpstr>ANATOMÍA GASTROTRICHA </vt:lpstr>
      <vt:lpstr>ANATOMÍA GASTROTRICHA </vt:lpstr>
      <vt:lpstr>FILOGENIA GASTROTRICHA </vt:lpstr>
      <vt:lpstr>Presentación de PowerPoint</vt:lpstr>
      <vt:lpstr>CARACTERÍSTICAS MICROGNATHOZOA </vt:lpstr>
      <vt:lpstr>CARACTERÍSTICAS MICROGNATHOZOA </vt:lpstr>
      <vt:lpstr>CARACTERÍSTICAS MICROGNATHOZOA </vt:lpstr>
      <vt:lpstr>CARACTERÍSTICAS MICROGNATHOZOA </vt:lpstr>
      <vt:lpstr>ANATOMÍA MICROGNATHOZOA </vt:lpstr>
      <vt:lpstr>ANATOMÍA MICROGNATHOZOA </vt:lpstr>
      <vt:lpstr>ANATOMÍA MICROGNATHOZOA </vt:lpstr>
      <vt:lpstr>FILOGENIA MICROGNATHOZOA </vt:lpstr>
      <vt:lpstr>Presentación de PowerPoint</vt:lpstr>
      <vt:lpstr>CARACTERÍSTICAS GNATHOSTOMULIDA </vt:lpstr>
      <vt:lpstr>CARACTERÍSTICAS GNATHOSTOMULIDA </vt:lpstr>
      <vt:lpstr>CARACTERÍSTICAS GNATHOSTOMULIDA </vt:lpstr>
      <vt:lpstr>CARACTERÍSTICAS GNATHOSTOMULIDA </vt:lpstr>
      <vt:lpstr>CARACTERÍSTICAS GNATHOSTOMULIDA </vt:lpstr>
      <vt:lpstr>ANATOMÍA GNATHOSTOMULIDA </vt:lpstr>
      <vt:lpstr>FILOGENIA GNATHOSTOMULIDA </vt:lpstr>
      <vt:lpstr>Presentación de PowerPoint</vt:lpstr>
      <vt:lpstr>CARACTERÍSTICAS CYCLIOPHORA </vt:lpstr>
      <vt:lpstr>CARACTERÍSTICAS CYCLIOPHORA </vt:lpstr>
      <vt:lpstr>CARACTERÍSTICAS CYCLIOPHORA </vt:lpstr>
      <vt:lpstr>CARACTERÍSTICAS CYCLIOPHORA </vt:lpstr>
      <vt:lpstr>ANATOMÍA CYCLIOPHORA </vt:lpstr>
      <vt:lpstr>ANATOMÍA CYCLIOPHORA </vt:lpstr>
      <vt:lpstr>FILOGENIA CYCLIOPHORA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Biología de animales II</dc:title>
  <cp:lastModifiedBy>ERICK JOSE PONCE MANJARREZ</cp:lastModifiedBy>
  <cp:revision>73</cp:revision>
  <dcterms:modified xsi:type="dcterms:W3CDTF">2020-11-28T19:37:22Z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0x010100A073771FAEF16B49B54DEA17AE6C395E</vt:lpwstr>
  </property>
</Properties>
</file>