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20"/>
  </p:notesMasterIdLst>
  <p:sldIdLst>
    <p:sldId id="256" r:id="rId5"/>
    <p:sldId id="257" r:id="rId6"/>
    <p:sldId id="258" r:id="rId7"/>
    <p:sldId id="265" r:id="rId8"/>
    <p:sldId id="292" r:id="rId9"/>
    <p:sldId id="295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00" r:id="rId19"/>
  </p:sldIdLst>
  <p:sldSz cx="9144000" cy="5143500" type="screen16x9"/>
  <p:notesSz cx="6858000" cy="9144000"/>
  <p:embeddedFontLst>
    <p:embeddedFont>
      <p:font typeface="Amatic SC" pitchFamily="2" charset="-79"/>
      <p:regular r:id="rId21"/>
      <p:bold r:id="rId22"/>
    </p:embeddedFont>
    <p:embeddedFont>
      <p:font typeface="Caveat" pitchFamily="2" charset="77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vjsNVm6k/TWDWVPjppNUKg==" hashData="p2bB6j0bGWTuq+Ne9PkHurywMOBEKSbV1n5flHIQFcuChbmbV2eoastVlCxo5V/6EZvChcKisBiF0MoRRXIRF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FC8004"/>
    <a:srgbClr val="FF9300"/>
    <a:srgbClr val="73FDD6"/>
    <a:srgbClr val="16374D"/>
    <a:srgbClr val="51114F"/>
    <a:srgbClr val="595E7A"/>
    <a:srgbClr val="177475"/>
    <a:srgbClr val="08F1C5"/>
    <a:srgbClr val="EDA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12"/>
    <p:restoredTop sz="94697"/>
  </p:normalViewPr>
  <p:slideViewPr>
    <p:cSldViewPr snapToGrid="0" snapToObjects="1">
      <p:cViewPr varScale="1">
        <p:scale>
          <a:sx n="190" d="100"/>
          <a:sy n="190" d="100"/>
        </p:scale>
        <p:origin x="2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690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1948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6122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3877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6033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7556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4949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5233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dinosaur-tyrannosaurus-bone-fossil-252540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1.jpg"/><Relationship Id="rId18" Type="http://schemas.openxmlformats.org/officeDocument/2006/relationships/image" Target="../media/image14.jpg"/><Relationship Id="rId3" Type="http://schemas.openxmlformats.org/officeDocument/2006/relationships/image" Target="../media/image6.png"/><Relationship Id="rId21" Type="http://schemas.openxmlformats.org/officeDocument/2006/relationships/image" Target="../media/image15.jpg"/><Relationship Id="rId7" Type="http://schemas.openxmlformats.org/officeDocument/2006/relationships/image" Target="../media/image8.jpg"/><Relationship Id="rId12" Type="http://schemas.openxmlformats.org/officeDocument/2006/relationships/image" Target="../media/image11.jpg"/><Relationship Id="rId1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.jpg"/><Relationship Id="rId20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0.jpg"/><Relationship Id="rId5" Type="http://schemas.openxmlformats.org/officeDocument/2006/relationships/image" Target="../media/image7.png"/><Relationship Id="rId15" Type="http://schemas.openxmlformats.org/officeDocument/2006/relationships/image" Target="../media/image12.jpg"/><Relationship Id="rId23" Type="http://schemas.openxmlformats.org/officeDocument/2006/relationships/image" Target="../media/image16.jpg"/><Relationship Id="rId10" Type="http://schemas.openxmlformats.org/officeDocument/2006/relationships/image" Target="../media/image10.jpg"/><Relationship Id="rId19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9.jpg"/><Relationship Id="rId14" Type="http://schemas.openxmlformats.org/officeDocument/2006/relationships/image" Target="../media/image12.jpg"/><Relationship Id="rId22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7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dinosaur-tyrannosaurus-bone-fossil-2525402/" TargetMode="Externa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7" y="168386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" sz="400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ráctica</a:t>
            </a:r>
            <a:r>
              <a:rPr lang="en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3:</a:t>
            </a:r>
            <a:endParaRPr lang="es-ES_tradnl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480829" y="2471115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400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PROCESOS DE FOSILIZACIÓN</a:t>
            </a:r>
            <a:endParaRPr lang="es-MX" sz="4000" i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448765"/>
            <a:ext cx="1782419" cy="54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Perla urquidez bejarano </a:t>
            </a:r>
          </a:p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Erick jose ponce manjarrez</a:t>
            </a:r>
            <a:endParaRPr lang="es-MX" sz="900" dirty="0">
              <a:ln w="0"/>
              <a:solidFill>
                <a:srgbClr val="07112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258369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279710" y="867365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Los fósiles, restos de vida prehistórica, son inclusiones importantes en los sedimentos y las rocas sedimentarias.</a:t>
            </a:r>
          </a:p>
          <a:p>
            <a:pPr algn="just">
              <a:buClr>
                <a:srgbClr val="071121"/>
              </a:buClr>
            </a:pPr>
            <a:endParaRPr lang="es-MX" dirty="0">
              <a:solidFill>
                <a:srgbClr val="071121"/>
              </a:solidFill>
            </a:endParaRPr>
          </a:p>
          <a:p>
            <a:r>
              <a:rPr lang="es-MX" dirty="0">
                <a:solidFill>
                  <a:srgbClr val="071121"/>
                </a:solidFill>
              </a:rPr>
              <a:t>El estudio científico de los fósiles se denomina Paleontología. Es una ciencia interdisciplinar que une la Geología y la Biología en un intento de entender todos los aspectos de la sucesión de la vida durante la enorme extensión del tiempo geológico.</a:t>
            </a:r>
          </a:p>
          <a:p>
            <a:endParaRPr lang="es-MX" dirty="0">
              <a:solidFill>
                <a:srgbClr val="071121"/>
              </a:solidFill>
            </a:endParaRPr>
          </a:p>
          <a:p>
            <a:r>
              <a:rPr lang="es-MX" dirty="0">
                <a:solidFill>
                  <a:srgbClr val="071121"/>
                </a:solidFill>
              </a:rPr>
              <a:t> Conocer la naturaleza de las formas vivas que existieron en un momento concreto ayuda a los investigadores a comprender las condiciones ambientales del pasado.</a:t>
            </a:r>
          </a:p>
          <a:p>
            <a:pPr marL="88900" indent="0">
              <a:buNone/>
            </a:pPr>
            <a:r>
              <a:rPr lang="es-MX" dirty="0">
                <a:solidFill>
                  <a:srgbClr val="071121"/>
                </a:solidFill>
              </a:rPr>
              <a:t>     </a:t>
            </a:r>
            <a:r>
              <a:rPr lang="es-MX" sz="1600" dirty="0">
                <a:solidFill>
                  <a:srgbClr val="071121"/>
                </a:solidFill>
              </a:rPr>
              <a:t>(Tarbuck &amp; Lutgens, 2005)</a:t>
            </a: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5663060" y="4508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ln>
                  <a:solidFill>
                    <a:srgbClr val="FC8004"/>
                  </a:solidFill>
                </a:ln>
                <a:solidFill>
                  <a:srgbClr val="FC8004"/>
                </a:solidFill>
              </a:rPr>
              <a:t>OBJETIVOS!</a:t>
            </a:r>
            <a:endParaRPr sz="4200" dirty="0">
              <a:ln>
                <a:solidFill>
                  <a:srgbClr val="FC8004"/>
                </a:solidFill>
              </a:ln>
              <a:solidFill>
                <a:srgbClr val="FC8004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456737" y="2526935"/>
            <a:ext cx="7700548" cy="23940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400" b="1" dirty="0">
                <a:solidFill>
                  <a:srgbClr val="071121"/>
                </a:solidFill>
              </a:rPr>
              <a:t>Observar distintos fósiles para ejemplificar  los principales procesos de fosilización </a:t>
            </a:r>
          </a:p>
          <a:p>
            <a:endParaRPr lang="es-MX" sz="2400" b="1" dirty="0">
              <a:solidFill>
                <a:srgbClr val="071121"/>
              </a:solidFill>
            </a:endParaRPr>
          </a:p>
          <a:p>
            <a:r>
              <a:rPr lang="es-MX" sz="2400" b="1" dirty="0">
                <a:solidFill>
                  <a:srgbClr val="071121"/>
                </a:solidFill>
              </a:rPr>
              <a:t>Describir las principales características de cada fósil </a:t>
            </a:r>
          </a:p>
          <a:p>
            <a:endParaRPr lang="es-MX" dirty="0">
              <a:solidFill>
                <a:srgbClr val="071121"/>
              </a:solidFill>
            </a:endParaRP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5029842" y="254051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09C6EF-072C-AF4C-B1F8-DF877F3F4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396248" y="940560"/>
            <a:ext cx="2633593" cy="1408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3614210"/>
                  </p:ext>
                </p:extLst>
              </p:nvPr>
            </p:nvGraphicFramePr>
            <p:xfrm>
              <a:off x="6549354" y="1219822"/>
              <a:ext cx="1554349" cy="2190440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9044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9354" y="1219822"/>
                <a:ext cx="1554349" cy="219044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PROCEDIMIENTO</a:t>
            </a:r>
            <a:endParaRPr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516454" y="1502211"/>
            <a:ext cx="4444237" cy="277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buClr>
                <a:srgbClr val="071121"/>
              </a:buClr>
            </a:pP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Con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clic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siguiente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imagen se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desplegará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el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modelo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interactivo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estereoscopio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podrás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elegir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entre una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variedad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muestras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071121"/>
              </a:buClr>
            </a:pPr>
            <a:endParaRPr lang="en" sz="2800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>
              <a:buClr>
                <a:srgbClr val="071121"/>
              </a:buClr>
              <a:buNone/>
            </a:pPr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n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D2AB88-6A8E-BC46-9A6B-841CEA5FF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248">
            <a:off x="0" y="-116468"/>
            <a:ext cx="4040841" cy="5376435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349473" y="448205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8434066"/>
                  </p:ext>
                </p:extLst>
              </p:nvPr>
            </p:nvGraphicFramePr>
            <p:xfrm>
              <a:off x="587875" y="4128844"/>
              <a:ext cx="429344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29344" cy="485568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875" y="4128844"/>
                <a:ext cx="429344" cy="485568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sp>
        <p:nvSpPr>
          <p:cNvPr id="141" name="Marcador de número de diapositiva 3">
            <a:extLst>
              <a:ext uri="{FF2B5EF4-FFF2-40B4-BE49-F238E27FC236}">
                <a16:creationId xmlns:a16="http://schemas.microsoft.com/office/drawing/2014/main" id="{712D89D8-E905-D64E-9926-89149B9B14D1}"/>
              </a:ext>
            </a:extLst>
          </p:cNvPr>
          <p:cNvSpPr txBox="1">
            <a:spLocks/>
          </p:cNvSpPr>
          <p:nvPr/>
        </p:nvSpPr>
        <p:spPr>
          <a:xfrm>
            <a:off x="5291098" y="13561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Marcador de número de diapositiva 3">
            <a:extLst>
              <a:ext uri="{FF2B5EF4-FFF2-40B4-BE49-F238E27FC236}">
                <a16:creationId xmlns:a16="http://schemas.microsoft.com/office/drawing/2014/main" id="{63C61814-80C5-814D-A052-CE5343CB64EC}"/>
              </a:ext>
            </a:extLst>
          </p:cNvPr>
          <p:cNvSpPr txBox="1">
            <a:spLocks/>
          </p:cNvSpPr>
          <p:nvPr/>
        </p:nvSpPr>
        <p:spPr>
          <a:xfrm>
            <a:off x="8637340" y="126161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9" name="Marcador de número de diapositiva 3">
            <a:extLst>
              <a:ext uri="{FF2B5EF4-FFF2-40B4-BE49-F238E27FC236}">
                <a16:creationId xmlns:a16="http://schemas.microsoft.com/office/drawing/2014/main" id="{E95E5867-72A0-704C-A253-F09E652FE887}"/>
              </a:ext>
            </a:extLst>
          </p:cNvPr>
          <p:cNvSpPr txBox="1">
            <a:spLocks/>
          </p:cNvSpPr>
          <p:nvPr/>
        </p:nvSpPr>
        <p:spPr>
          <a:xfrm>
            <a:off x="6983901" y="125964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Marcador de número de diapositiva 3">
            <a:extLst>
              <a:ext uri="{FF2B5EF4-FFF2-40B4-BE49-F238E27FC236}">
                <a16:creationId xmlns:a16="http://schemas.microsoft.com/office/drawing/2014/main" id="{D973A8A6-01F9-1E4A-B062-B4FEADCF615C}"/>
              </a:ext>
            </a:extLst>
          </p:cNvPr>
          <p:cNvSpPr txBox="1">
            <a:spLocks/>
          </p:cNvSpPr>
          <p:nvPr/>
        </p:nvSpPr>
        <p:spPr>
          <a:xfrm>
            <a:off x="6969258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4743BC7B-09B5-614E-AC87-D980157F1C22}"/>
              </a:ext>
            </a:extLst>
          </p:cNvPr>
          <p:cNvSpPr txBox="1">
            <a:spLocks/>
          </p:cNvSpPr>
          <p:nvPr/>
        </p:nvSpPr>
        <p:spPr>
          <a:xfrm>
            <a:off x="5323736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3" name="Marcador de número de diapositiva 3">
            <a:extLst>
              <a:ext uri="{FF2B5EF4-FFF2-40B4-BE49-F238E27FC236}">
                <a16:creationId xmlns:a16="http://schemas.microsoft.com/office/drawing/2014/main" id="{9CBF7502-6BF9-AF49-A17B-57E0D662A39F}"/>
              </a:ext>
            </a:extLst>
          </p:cNvPr>
          <p:cNvSpPr txBox="1">
            <a:spLocks/>
          </p:cNvSpPr>
          <p:nvPr/>
        </p:nvSpPr>
        <p:spPr>
          <a:xfrm>
            <a:off x="8599516" y="287519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4" name="Marcador de número de diapositiva 3">
            <a:extLst>
              <a:ext uri="{FF2B5EF4-FFF2-40B4-BE49-F238E27FC236}">
                <a16:creationId xmlns:a16="http://schemas.microsoft.com/office/drawing/2014/main" id="{4BE5DF5D-CF49-7A49-8A22-57746726BB89}"/>
              </a:ext>
            </a:extLst>
          </p:cNvPr>
          <p:cNvSpPr txBox="1">
            <a:spLocks/>
          </p:cNvSpPr>
          <p:nvPr/>
        </p:nvSpPr>
        <p:spPr>
          <a:xfrm>
            <a:off x="6535476" y="461098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D3697EE0-846D-7643-8BB6-994AA457137B}"/>
              </a:ext>
            </a:extLst>
          </p:cNvPr>
          <p:cNvSpPr txBox="1">
            <a:spLocks/>
          </p:cNvSpPr>
          <p:nvPr/>
        </p:nvSpPr>
        <p:spPr>
          <a:xfrm>
            <a:off x="4791742" y="461098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6" name="Marcador de número de diapositiva 3">
            <a:extLst>
              <a:ext uri="{FF2B5EF4-FFF2-40B4-BE49-F238E27FC236}">
                <a16:creationId xmlns:a16="http://schemas.microsoft.com/office/drawing/2014/main" id="{5D93424B-D191-1246-A8BD-864846AFC525}"/>
              </a:ext>
            </a:extLst>
          </p:cNvPr>
          <p:cNvSpPr txBox="1">
            <a:spLocks/>
          </p:cNvSpPr>
          <p:nvPr/>
        </p:nvSpPr>
        <p:spPr>
          <a:xfrm>
            <a:off x="8120026" y="461098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9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2588005"/>
                  </p:ext>
                </p:extLst>
              </p:nvPr>
            </p:nvGraphicFramePr>
            <p:xfrm>
              <a:off x="4262455" y="108095"/>
              <a:ext cx="1397776" cy="1438314"/>
            </p:xfrm>
            <a:graphic>
              <a:graphicData uri="http://schemas.microsoft.com/office/powerpoint/2016/slidezoom">
                <pslz:sldZm>
                  <pslz:sldZmObj sldId="295" cId="3227394176">
                    <pslz:zmPr id="{DBADFBBA-7994-2B41-AFEE-C0EA3811D99B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6" cy="143831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2455" y="108095"/>
                <a:ext cx="1397776" cy="143831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4787107"/>
                  </p:ext>
                </p:extLst>
              </p:nvPr>
            </p:nvGraphicFramePr>
            <p:xfrm>
              <a:off x="5885569" y="108005"/>
              <a:ext cx="1397774" cy="1438312"/>
            </p:xfrm>
            <a:graphic>
              <a:graphicData uri="http://schemas.microsoft.com/office/powerpoint/2016/slidezoom">
                <pslz:sldZm>
                  <pslz:sldZmObj sldId="313" cId="231145121">
                    <pslz:zmPr id="{2C9EC70C-6091-D74C-A4C9-5A4DB7AB91A9}" returnToParent="0" imageType="cover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85569" y="10800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3290019"/>
                  </p:ext>
                </p:extLst>
              </p:nvPr>
            </p:nvGraphicFramePr>
            <p:xfrm>
              <a:off x="7508682" y="83187"/>
              <a:ext cx="1397774" cy="1438312"/>
            </p:xfrm>
            <a:graphic>
              <a:graphicData uri="http://schemas.microsoft.com/office/powerpoint/2016/slidezoom">
                <pslz:sldZm>
                  <pslz:sldZmObj sldId="314" cId="1364476123">
                    <pslz:zmPr id="{F2F6820F-A217-C14D-9630-97905DBFA984}" returnToParent="0" imageType="cover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08682" y="83187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5750230"/>
                  </p:ext>
                </p:extLst>
              </p:nvPr>
            </p:nvGraphicFramePr>
            <p:xfrm>
              <a:off x="4255402" y="1720513"/>
              <a:ext cx="1391049" cy="1431392"/>
            </p:xfrm>
            <a:graphic>
              <a:graphicData uri="http://schemas.microsoft.com/office/powerpoint/2016/slidezoom">
                <pslz:sldZm>
                  <pslz:sldZmObj sldId="315" cId="1814859716">
                    <pslz:zmPr id="{638AEE8A-5653-0A43-88C8-2DE896B5D92C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49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5402" y="1720513"/>
                <a:ext cx="1391049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9115993"/>
                  </p:ext>
                </p:extLst>
              </p:nvPr>
            </p:nvGraphicFramePr>
            <p:xfrm>
              <a:off x="5904494" y="1725555"/>
              <a:ext cx="1397774" cy="1438312"/>
            </p:xfrm>
            <a:graphic>
              <a:graphicData uri="http://schemas.microsoft.com/office/powerpoint/2016/slidezoom">
                <pslz:sldZm>
                  <pslz:sldZmObj sldId="316" cId="1140637755">
                    <pslz:zmPr id="{A8FCD6A5-110C-3D46-8D07-752C0D276C33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04494" y="172555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95344430"/>
                  </p:ext>
                </p:extLst>
              </p:nvPr>
            </p:nvGraphicFramePr>
            <p:xfrm>
              <a:off x="7508682" y="1718074"/>
              <a:ext cx="1395789" cy="1436269"/>
            </p:xfrm>
            <a:graphic>
              <a:graphicData uri="http://schemas.microsoft.com/office/powerpoint/2016/slidezoom">
                <pslz:sldZm>
                  <pslz:sldZmObj sldId="317" cId="2651891548">
                    <pslz:zmPr id="{60D08722-8613-1E42-B6F0-B3BE21F8573A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14362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08682" y="1718074"/>
                <a:ext cx="1395789" cy="14362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2629580"/>
                  </p:ext>
                </p:extLst>
              </p:nvPr>
            </p:nvGraphicFramePr>
            <p:xfrm>
              <a:off x="4272465" y="3611115"/>
              <a:ext cx="1391050" cy="926439"/>
            </p:xfrm>
            <a:graphic>
              <a:graphicData uri="http://schemas.microsoft.com/office/powerpoint/2016/slidezoom">
                <pslz:sldZm>
                  <pslz:sldZmObj sldId="318" cId="3758865062">
                    <pslz:zmPr id="{1A162360-2B9C-DC4C-8B7A-198F47B637DF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50" cy="926439"/>
                        </a:xfrm>
                        <a:prstGeom prst="rect">
                          <a:avLst/>
                        </a:prstGeom>
                        <a:ln w="88900" cap="sq" cmpd="thickThin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>
                          <a:innerShdw blurRad="76200">
                            <a:srgbClr val="000000"/>
                          </a:inn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72465" y="3611115"/>
                <a:ext cx="1391050" cy="926439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05693370"/>
                  </p:ext>
                </p:extLst>
              </p:nvPr>
            </p:nvGraphicFramePr>
            <p:xfrm>
              <a:off x="5904494" y="3627784"/>
              <a:ext cx="1391050" cy="912484"/>
            </p:xfrm>
            <a:graphic>
              <a:graphicData uri="http://schemas.microsoft.com/office/powerpoint/2016/slidezoom">
                <pslz:sldZm>
                  <pslz:sldZmObj sldId="319" cId="3913034118">
                    <pslz:zmPr id="{8878FD91-7106-E44E-817C-9D3F0C70EED6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50" cy="912484"/>
                        </a:xfrm>
                        <a:prstGeom prst="rect">
                          <a:avLst/>
                        </a:prstGeom>
                        <a:ln w="88900" cap="sq" cmpd="thickThin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>
                          <a:innerShdw blurRad="76200">
                            <a:srgbClr val="000000"/>
                          </a:inn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04494" y="3627784"/>
                <a:ext cx="1391050" cy="912484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06571061"/>
                  </p:ext>
                </p:extLst>
              </p:nvPr>
            </p:nvGraphicFramePr>
            <p:xfrm>
              <a:off x="7559919" y="3627967"/>
              <a:ext cx="1395789" cy="912485"/>
            </p:xfrm>
            <a:graphic>
              <a:graphicData uri="http://schemas.microsoft.com/office/powerpoint/2016/slidezoom">
                <pslz:sldZm>
                  <pslz:sldZmObj sldId="320" cId="3335671111">
                    <pslz:zmPr id="{FAF83861-25AA-2E43-AF02-771621BEC7D8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912485"/>
                        </a:xfrm>
                        <a:prstGeom prst="rect">
                          <a:avLst/>
                        </a:prstGeom>
                        <a:ln w="88900" cap="sq" cmpd="thickThin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>
                          <a:innerShdw blurRad="76200">
                            <a:srgbClr val="000000"/>
                          </a:inn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59919" y="3627967"/>
                <a:ext cx="1395789" cy="912485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B5D20B21-B355-874D-8389-E7A03947F05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ES_tradnl" sz="1600" b="1" u="sng" dirty="0" err="1">
                <a:solidFill>
                  <a:schemeClr val="bg1"/>
                </a:solidFill>
              </a:rPr>
              <a:t>Fosfatación</a:t>
            </a:r>
            <a:r>
              <a:rPr lang="es-ES_tradnl" sz="1600" b="1" u="sng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s-ES_tradnl" sz="1500" b="1" dirty="0">
                <a:solidFill>
                  <a:schemeClr val="bg1"/>
                </a:solidFill>
              </a:rPr>
              <a:t>Dientes de tiburón </a:t>
            </a:r>
            <a:r>
              <a:rPr lang="es-MX" sz="1500" b="1" i="1" dirty="0">
                <a:solidFill>
                  <a:schemeClr val="bg1"/>
                </a:solidFill>
              </a:rPr>
              <a:t>Carcharodon megalodon </a:t>
            </a:r>
          </a:p>
          <a:p>
            <a:pPr algn="ctr">
              <a:lnSpc>
                <a:spcPct val="120000"/>
              </a:lnSpc>
            </a:pPr>
            <a:r>
              <a:rPr lang="es-MX" sz="1500" b="1" dirty="0">
                <a:solidFill>
                  <a:schemeClr val="bg1"/>
                </a:solidFill>
              </a:rPr>
              <a:t>Paleozoico</a:t>
            </a:r>
          </a:p>
          <a:p>
            <a:pPr algn="ctr">
              <a:lnSpc>
                <a:spcPct val="120000"/>
              </a:lnSpc>
            </a:pPr>
            <a:r>
              <a:rPr lang="es-MX" sz="1500" b="1" dirty="0">
                <a:solidFill>
                  <a:schemeClr val="bg1"/>
                </a:solidFill>
              </a:rPr>
              <a:t> Tennessee, EUA</a:t>
            </a:r>
            <a:endParaRPr lang="es-ES_tradnl" sz="15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DB5E3E-C46E-8740-A02F-1E4A09E91A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98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8" name="Marcador de número de diapositiva 3">
            <a:extLst>
              <a:ext uri="{FF2B5EF4-FFF2-40B4-BE49-F238E27FC236}">
                <a16:creationId xmlns:a16="http://schemas.microsoft.com/office/drawing/2014/main" id="{CDEC3FBB-B0D8-164E-9569-305680B5301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14A705-8304-E44E-B797-AA5EC611BC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3448" y="0"/>
            <a:ext cx="4998534" cy="5143500"/>
          </a:xfrm>
          <a:prstGeom prst="rect">
            <a:avLst/>
          </a:prstGeom>
        </p:spPr>
      </p:pic>
      <p:sp>
        <p:nvSpPr>
          <p:cNvPr id="12" name="Marcador de número de diapositiva 3">
            <a:extLst>
              <a:ext uri="{FF2B5EF4-FFF2-40B4-BE49-F238E27FC236}">
                <a16:creationId xmlns:a16="http://schemas.microsoft.com/office/drawing/2014/main" id="{FCDFE98A-7345-F240-85C3-F2221AB175E4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800" b="1" u="sng" dirty="0">
                <a:solidFill>
                  <a:schemeClr val="bg1"/>
                </a:solidFill>
              </a:rPr>
              <a:t>Carbonización</a:t>
            </a:r>
          </a:p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Helecho </a:t>
            </a:r>
            <a:r>
              <a:rPr lang="es-ES_tradnl" sz="1800" b="1" i="1" dirty="0" err="1">
                <a:solidFill>
                  <a:schemeClr val="bg1"/>
                </a:solidFill>
              </a:rPr>
              <a:t>Neuropteris</a:t>
            </a:r>
            <a:r>
              <a:rPr lang="es-ES_tradnl" sz="1800" b="1" i="1" dirty="0">
                <a:solidFill>
                  <a:schemeClr val="bg1"/>
                </a:solidFill>
              </a:rPr>
              <a:t> </a:t>
            </a:r>
            <a:r>
              <a:rPr lang="es-ES_tradnl" sz="1800" b="1" i="1" dirty="0" err="1">
                <a:solidFill>
                  <a:schemeClr val="bg1"/>
                </a:solidFill>
              </a:rPr>
              <a:t>sp</a:t>
            </a:r>
            <a:r>
              <a:rPr lang="es-ES_tradnl" sz="1800" b="1" i="1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Carbonífero</a:t>
            </a: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Oklahoma, EUA</a:t>
            </a:r>
          </a:p>
        </p:txBody>
      </p:sp>
    </p:spTree>
    <p:extLst>
      <p:ext uri="{BB962C8B-B14F-4D97-AF65-F5344CB8AC3E}">
        <p14:creationId xmlns:p14="http://schemas.microsoft.com/office/powerpoint/2010/main" val="231145121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00ECDD1A-AC7F-2345-9676-E0F7FC0CCD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00E6A34-BBA1-4543-B6BD-CC9A80FA2588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u="sng" dirty="0" err="1">
                <a:solidFill>
                  <a:schemeClr val="bg1"/>
                </a:solidFill>
              </a:rPr>
              <a:t>Hematización</a:t>
            </a:r>
            <a:endParaRPr lang="es-MX" sz="1800" b="1" u="sng" dirty="0">
              <a:solidFill>
                <a:schemeClr val="bg1"/>
              </a:solidFill>
            </a:endParaRP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Goniatítido </a:t>
            </a:r>
            <a:r>
              <a:rPr lang="es-MX" sz="1800" b="1" i="1" dirty="0">
                <a:solidFill>
                  <a:schemeClr val="bg1"/>
                </a:solidFill>
              </a:rPr>
              <a:t>Goniatites sp.</a:t>
            </a: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Devónico</a:t>
            </a: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Arfoud, Marruecos</a:t>
            </a:r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EB0ECC-117F-9D45-BC2D-B55EBB5FD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98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76123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10BDEA8-BB69-B249-BD45-9C4F2B1080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6A6037EF-194A-C941-8562-E981B486A120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u="sng" dirty="0" err="1">
                <a:solidFill>
                  <a:schemeClr val="bg1"/>
                </a:solidFill>
              </a:rPr>
              <a:t>Piritización</a:t>
            </a:r>
            <a:endParaRPr lang="es-MX" sz="2000" b="1" u="sng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Amonite </a:t>
            </a:r>
            <a:r>
              <a:rPr lang="es-MX" sz="2000" b="1" i="1" dirty="0">
                <a:solidFill>
                  <a:schemeClr val="bg1"/>
                </a:solidFill>
              </a:rPr>
              <a:t>Amaltheus sp.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Jurásico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Francia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DDCE36-DB0D-DD4E-A483-AC864FD89B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256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5971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058323A-6C8E-EE46-8608-16E8F01B3F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34058265-E164-EE4F-A9E8-DED414BCED47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u="sng" dirty="0" err="1">
                <a:solidFill>
                  <a:schemeClr val="bg1"/>
                </a:solidFill>
              </a:rPr>
              <a:t>Calcificación</a:t>
            </a:r>
            <a:endParaRPr lang="es-ES_tradnl" sz="2000" b="1" u="sng" dirty="0">
              <a:solidFill>
                <a:schemeClr val="bg1"/>
              </a:solidFill>
            </a:endParaRP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Coral </a:t>
            </a:r>
            <a:r>
              <a:rPr lang="es-ES_tradnl" sz="2000" b="1" i="1" dirty="0" err="1">
                <a:solidFill>
                  <a:schemeClr val="bg1"/>
                </a:solidFill>
              </a:rPr>
              <a:t>Stylocaenia</a:t>
            </a:r>
            <a:r>
              <a:rPr lang="es-ES_tradnl" sz="2000" b="1" i="1" dirty="0">
                <a:solidFill>
                  <a:schemeClr val="bg1"/>
                </a:solidFill>
              </a:rPr>
              <a:t> </a:t>
            </a:r>
            <a:r>
              <a:rPr lang="es-ES_tradnl" sz="2000" b="1" i="1" dirty="0" err="1">
                <a:solidFill>
                  <a:schemeClr val="bg1"/>
                </a:solidFill>
              </a:rPr>
              <a:t>emarciata</a:t>
            </a:r>
            <a:endParaRPr lang="es-ES_tradnl" sz="2000" b="1" i="1" dirty="0">
              <a:solidFill>
                <a:schemeClr val="bg1"/>
              </a:solidFill>
            </a:endParaRP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Eoceno</a:t>
            </a: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Francia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689160-6BB6-2649-9F6C-73CB0F482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98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7755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7438607-8024-8E46-8C7F-ADEA46FD17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01C8F7AB-3D53-F946-9653-6BD437089FBE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u="sng" dirty="0" err="1">
                <a:solidFill>
                  <a:schemeClr val="bg1"/>
                </a:solidFill>
              </a:rPr>
              <a:t>Conservación</a:t>
            </a:r>
            <a:r>
              <a:rPr lang="es-ES_tradnl" sz="2000" b="1" u="sng" dirty="0">
                <a:solidFill>
                  <a:schemeClr val="bg1"/>
                </a:solidFill>
              </a:rPr>
              <a:t> en </a:t>
            </a:r>
            <a:r>
              <a:rPr lang="es-ES_tradnl" sz="2000" b="1" u="sng" dirty="0" err="1">
                <a:solidFill>
                  <a:schemeClr val="bg1"/>
                </a:solidFill>
              </a:rPr>
              <a:t>ambar</a:t>
            </a:r>
            <a:endParaRPr lang="es-MX" sz="2000" b="1" u="sng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Coleóptero </a:t>
            </a:r>
            <a:r>
              <a:rPr lang="es-MX" sz="2000" b="1" i="1" dirty="0">
                <a:solidFill>
                  <a:schemeClr val="bg1"/>
                </a:solidFill>
              </a:rPr>
              <a:t>Cascomastigus monstrabilis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Cretácio medio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Birmania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AF8DB0-8842-3644-897C-CCA4C8F56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98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1548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84F8E139-1CDE-5A4E-9432-28FE4CCECA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B1874A55-86E8-C74C-958F-92A4F9C49BE4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u="sng" dirty="0" err="1">
                <a:solidFill>
                  <a:schemeClr val="bg1"/>
                </a:solidFill>
              </a:rPr>
              <a:t>Momificación</a:t>
            </a:r>
            <a:r>
              <a:rPr lang="es-MX" sz="2000" b="1" u="sng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Caribú  </a:t>
            </a:r>
            <a:r>
              <a:rPr lang="es-MX" sz="2000" b="1" i="1" dirty="0">
                <a:solidFill>
                  <a:schemeClr val="bg1"/>
                </a:solidFill>
              </a:rPr>
              <a:t>Rangifer tarandus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Más de 50.000 años de antigüedad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Canadá 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0FE778-FE6C-2F49-9F91-BE12F67B4A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686" r="4819"/>
          <a:stretch/>
        </p:blipFill>
        <p:spPr>
          <a:xfrm>
            <a:off x="1" y="558054"/>
            <a:ext cx="4874870" cy="4082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865062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D3224DCC-0857-2F4A-9C05-B215ABA421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6214ADBE-2C5F-EF49-8BBF-0607F3E29442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ES_tradnl" sz="1800" b="1" u="sng" dirty="0" err="1">
                <a:solidFill>
                  <a:schemeClr val="bg1"/>
                </a:solidFill>
              </a:rPr>
              <a:t>Congelación</a:t>
            </a:r>
            <a:r>
              <a:rPr lang="es-ES_tradnl" sz="1800" b="1" u="sng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s-ES_tradnl" sz="1800" b="1" dirty="0">
                <a:solidFill>
                  <a:schemeClr val="bg1"/>
                </a:solidFill>
              </a:rPr>
              <a:t>Mamut </a:t>
            </a:r>
            <a:r>
              <a:rPr lang="es-ES_tradnl" sz="1800" b="1" i="1" dirty="0">
                <a:solidFill>
                  <a:schemeClr val="bg1"/>
                </a:solidFill>
              </a:rPr>
              <a:t>(</a:t>
            </a:r>
            <a:r>
              <a:rPr lang="es-MX" sz="1800" b="1" i="1" dirty="0">
                <a:solidFill>
                  <a:schemeClr val="bg1"/>
                </a:solidFill>
              </a:rPr>
              <a:t>Mammuthus primigenius</a:t>
            </a:r>
            <a:r>
              <a:rPr lang="es-MX" sz="1800" b="1" dirty="0">
                <a:solidFill>
                  <a:schemeClr val="bg1"/>
                </a:solidFill>
              </a:rPr>
              <a:t>) </a:t>
            </a:r>
          </a:p>
          <a:p>
            <a:pPr algn="ctr">
              <a:lnSpc>
                <a:spcPct val="120000"/>
              </a:lnSpc>
            </a:pPr>
            <a:r>
              <a:rPr lang="es-MX" sz="1800" b="1" dirty="0">
                <a:solidFill>
                  <a:schemeClr val="bg1"/>
                </a:solidFill>
              </a:rPr>
              <a:t>Más de 39000 años de antigüedad </a:t>
            </a:r>
          </a:p>
          <a:p>
            <a:pPr algn="ctr">
              <a:lnSpc>
                <a:spcPct val="120000"/>
              </a:lnSpc>
            </a:pPr>
            <a:r>
              <a:rPr lang="es-MX" sz="1800" b="1" dirty="0">
                <a:solidFill>
                  <a:schemeClr val="bg1"/>
                </a:solidFill>
              </a:rPr>
              <a:t>Siberia </a:t>
            </a:r>
            <a:r>
              <a:rPr lang="es-MX" sz="1800" b="1" dirty="0">
                <a:solidFill>
                  <a:schemeClr val="bg1"/>
                </a:solidFill>
                <a:latin typeface="Roboto"/>
              </a:rPr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A142C2-165D-EC4C-8BAC-95FA4BEEDE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00" y="1005789"/>
            <a:ext cx="4874871" cy="3445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034118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6D3BDBB-343D-E847-A04E-0EB857C082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ADB00802-D76A-6F44-A256-2793BB56C0EA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u="sng" dirty="0" err="1">
                <a:solidFill>
                  <a:schemeClr val="bg1"/>
                </a:solidFill>
              </a:rPr>
              <a:t>Silicificación</a:t>
            </a:r>
            <a:endParaRPr lang="es-ES_tradnl" sz="2000" b="1" u="sng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Abeto </a:t>
            </a:r>
            <a:r>
              <a:rPr lang="es-MX" sz="2000" b="1" i="1" dirty="0">
                <a:solidFill>
                  <a:schemeClr val="bg1"/>
                </a:solidFill>
              </a:rPr>
              <a:t>Abies sp.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Mioceno medio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Washington, EUA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DDF1D8-8483-7A49-A8D3-FA0E19D962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3411"/>
            <a:ext cx="4874871" cy="45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71111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796746" y="463774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C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solidFill>
                  <a:schemeClr val="accent6">
                    <a:lumMod val="50000"/>
                  </a:schemeClr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3310128" y="277094"/>
            <a:ext cx="5559552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711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0" y="3469714"/>
            <a:ext cx="3267531" cy="1151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Volver a realizar </a:t>
            </a:r>
          </a:p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3630168"/>
            <a:ext cx="3267531" cy="102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el ejercicio:</a:t>
            </a:r>
          </a:p>
        </p:txBody>
      </p:sp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A9ABB7-77FF-E34E-A64A-E67DE9A4A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161741" y="1343101"/>
            <a:ext cx="3267531" cy="174787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4721127"/>
                  </p:ext>
                </p:extLst>
              </p:nvPr>
            </p:nvGraphicFramePr>
            <p:xfrm>
              <a:off x="2586773" y="3469714"/>
              <a:ext cx="1361515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6569D7DB-DFD8-D94F-9BB9-BB2362904D73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515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6773" y="3469714"/>
                <a:ext cx="1361515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5" ma:contentTypeDescription="Crear nuevo documento." ma:contentTypeScope="" ma:versionID="95027677dfd62eadd3805f61c173d3df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2eca805aaf0a3d1a433fbc9328ca7be7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D85F79-4759-4C26-8E42-1B3F734E6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DB435B-25D3-4AC0-BE0C-E726963DAF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E82BA5-84DB-4D04-889B-196E6577CD86}">
  <ds:schemaRefs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a7fbe71-3046-42fc-becf-4b282fe4f6d9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</TotalTime>
  <Words>540</Words>
  <Application>Microsoft Macintosh PowerPoint</Application>
  <PresentationFormat>Presentación en pantalla (16:9)</PresentationFormat>
  <Paragraphs>111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Roboto</vt:lpstr>
      <vt:lpstr>Amatic SC</vt:lpstr>
      <vt:lpstr>Arial</vt:lpstr>
      <vt:lpstr>Caveat</vt:lpstr>
      <vt:lpstr>Kate template</vt:lpstr>
      <vt:lpstr>Práctica 3: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54</cp:revision>
  <dcterms:modified xsi:type="dcterms:W3CDTF">2021-02-02T07:24:36Z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