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28"/>
  </p:notesMasterIdLst>
  <p:sldIdLst>
    <p:sldId id="256" r:id="rId5"/>
    <p:sldId id="258" r:id="rId6"/>
    <p:sldId id="287" r:id="rId7"/>
    <p:sldId id="300" r:id="rId8"/>
    <p:sldId id="299" r:id="rId9"/>
    <p:sldId id="295" r:id="rId10"/>
    <p:sldId id="310" r:id="rId11"/>
    <p:sldId id="311" r:id="rId12"/>
    <p:sldId id="320" r:id="rId13"/>
    <p:sldId id="297" r:id="rId14"/>
    <p:sldId id="312" r:id="rId15"/>
    <p:sldId id="298" r:id="rId16"/>
    <p:sldId id="302" r:id="rId17"/>
    <p:sldId id="303" r:id="rId18"/>
    <p:sldId id="313" r:id="rId19"/>
    <p:sldId id="314" r:id="rId20"/>
    <p:sldId id="315" r:id="rId21"/>
    <p:sldId id="317" r:id="rId22"/>
    <p:sldId id="321" r:id="rId23"/>
    <p:sldId id="309" r:id="rId24"/>
    <p:sldId id="318" r:id="rId25"/>
    <p:sldId id="319" r:id="rId26"/>
    <p:sldId id="305" r:id="rId27"/>
  </p:sldIdLst>
  <p:sldSz cx="9144000" cy="5143500" type="screen16x9"/>
  <p:notesSz cx="6858000" cy="9144000"/>
  <p:embeddedFontLst>
    <p:embeddedFont>
      <p:font typeface="Bodoni MT" panose="02070603080606020203" pitchFamily="18" charset="77"/>
      <p:regular r:id="rId29"/>
      <p:bold r:id="rId30"/>
      <p:italic r:id="rId31"/>
      <p:bold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  <p:embeddedFont>
      <p:font typeface="Oswald" pitchFamily="2" charset="77"/>
      <p:regular r:id="rId37"/>
      <p:bold r:id="rId38"/>
    </p:embeddedFont>
    <p:embeddedFont>
      <p:font typeface="Tinos" panose="020206030504050203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OUkkiCcMsLFrkDa1s5uT4w==" hashData="ADthJ5dcLQU1V0ioB3VwTk97tjN7txL1U9PK9q6TGMZ7x9qn3fs5Bi3OXxi42f1Qx/FOeftYCZl244om3R8OB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B391"/>
    <a:srgbClr val="86C581"/>
    <a:srgbClr val="BAEFBC"/>
    <a:srgbClr val="C7EA8F"/>
    <a:srgbClr val="068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B41269-2075-40D9-B18E-776F517F32B3}">
  <a:tblStyle styleId="{1DB41269-2075-40D9-B18E-776F517F32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34"/>
    <p:restoredTop sz="95862"/>
  </p:normalViewPr>
  <p:slideViewPr>
    <p:cSldViewPr snapToGrid="0" snapToObjects="1">
      <p:cViewPr varScale="1">
        <p:scale>
          <a:sx n="193" d="100"/>
          <a:sy n="193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103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0881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4773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233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264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9788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5457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165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4143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919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127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024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856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1049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4518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15984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999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109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674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72778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3983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24" name="Google Shape;24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45" name="Google Shape;45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libro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5" r:id="rId3"/>
    <p:sldLayoutId id="214748365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slide" Target="slide13.xml"/><Relationship Id="rId3" Type="http://schemas.openxmlformats.org/officeDocument/2006/relationships/image" Target="../media/image4.png"/><Relationship Id="rId21" Type="http://schemas.openxmlformats.org/officeDocument/2006/relationships/slide" Target="slide20.xml"/><Relationship Id="rId12" Type="http://schemas.openxmlformats.org/officeDocument/2006/relationships/slide" Target="slide10.xml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png"/><Relationship Id="rId20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5" Type="http://schemas.openxmlformats.org/officeDocument/2006/relationships/slide" Target="slide12.xml"/><Relationship Id="rId23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slide" Target="slide4.xml"/><Relationship Id="rId9" Type="http://schemas.openxmlformats.org/officeDocument/2006/relationships/slide" Target="slide5.xml"/><Relationship Id="rId14" Type="http://schemas.openxmlformats.org/officeDocument/2006/relationships/image" Target="../media/image7.png"/><Relationship Id="rId22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5.gi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2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4.gif"/><Relationship Id="rId7" Type="http://schemas.openxmlformats.org/officeDocument/2006/relationships/image" Target="../media/image2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gif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1974081" y="651772"/>
            <a:ext cx="59701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Biología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de </a:t>
            </a: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animales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I</a:t>
            </a:r>
            <a:endParaRPr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Google Shape;56;p12">
            <a:extLst>
              <a:ext uri="{FF2B5EF4-FFF2-40B4-BE49-F238E27FC236}">
                <a16:creationId xmlns:a16="http://schemas.microsoft.com/office/drawing/2014/main" id="{54C2D086-5C77-184A-BD65-285CAF8FF3B4}"/>
              </a:ext>
            </a:extLst>
          </p:cNvPr>
          <p:cNvSpPr txBox="1">
            <a:spLocks/>
          </p:cNvSpPr>
          <p:nvPr/>
        </p:nvSpPr>
        <p:spPr>
          <a:xfrm>
            <a:off x="2477677" y="2082385"/>
            <a:ext cx="4962939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dirty="0">
                <a:solidFill>
                  <a:schemeClr val="accent5"/>
                </a:solidFill>
              </a:rPr>
              <a:t>“CLADO RADIATA”</a:t>
            </a:r>
          </a:p>
        </p:txBody>
      </p:sp>
      <p:sp>
        <p:nvSpPr>
          <p:cNvPr id="5" name="Google Shape;86;p16">
            <a:extLst>
              <a:ext uri="{FF2B5EF4-FFF2-40B4-BE49-F238E27FC236}">
                <a16:creationId xmlns:a16="http://schemas.microsoft.com/office/drawing/2014/main" id="{2062F9DD-26D3-EB46-A0C1-DF311960B707}"/>
              </a:ext>
            </a:extLst>
          </p:cNvPr>
          <p:cNvSpPr txBox="1">
            <a:spLocks/>
          </p:cNvSpPr>
          <p:nvPr/>
        </p:nvSpPr>
        <p:spPr>
          <a:xfrm>
            <a:off x="1782165" y="3331928"/>
            <a:ext cx="6353965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Urquidez Bejarano Perla</a:t>
            </a:r>
          </a:p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Ponce Manjarrez Erick Jose</a:t>
            </a:r>
          </a:p>
        </p:txBody>
      </p:sp>
      <p:pic>
        <p:nvPicPr>
          <p:cNvPr id="6" name="Imagen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F1D795D-091B-7D4C-B0F5-6B713B8F2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835" y="3729728"/>
            <a:ext cx="10541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5" name="Abrir llave 24">
            <a:extLst>
              <a:ext uri="{FF2B5EF4-FFF2-40B4-BE49-F238E27FC236}">
                <a16:creationId xmlns:a16="http://schemas.microsoft.com/office/drawing/2014/main" id="{393A9444-A68C-9A47-81DF-53A79E150EE5}"/>
              </a:ext>
            </a:extLst>
          </p:cNvPr>
          <p:cNvSpPr/>
          <p:nvPr/>
        </p:nvSpPr>
        <p:spPr>
          <a:xfrm rot="5400000">
            <a:off x="4843306" y="-277976"/>
            <a:ext cx="371789" cy="3776434"/>
          </a:xfrm>
          <a:prstGeom prst="lef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56561 h 3402312"/>
                      <a:gd name="connsiteX6" fmla="*/ 185895 w 371789"/>
                      <a:gd name="connsiteY6" fmla="*/ 577379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  <a:gd name="connsiteX9" fmla="*/ 371789 w 371789"/>
                      <a:gd name="connsiteY9" fmla="*/ 3402312 h 3402312"/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23777 h 3402312"/>
                      <a:gd name="connsiteX6" fmla="*/ 185895 w 371789"/>
                      <a:gd name="connsiteY6" fmla="*/ 593771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789" h="3402312" stroke="0" extrusionOk="0">
                        <a:moveTo>
                          <a:pt x="371789" y="3402312"/>
                        </a:moveTo>
                        <a:cubicBezTo>
                          <a:pt x="266640" y="3400781"/>
                          <a:pt x="183440" y="3389362"/>
                          <a:pt x="185894" y="3371331"/>
                        </a:cubicBezTo>
                        <a:cubicBezTo>
                          <a:pt x="330321" y="2855338"/>
                          <a:pt x="66566" y="2282329"/>
                          <a:pt x="185895" y="1732137"/>
                        </a:cubicBezTo>
                        <a:cubicBezTo>
                          <a:pt x="176970" y="1723742"/>
                          <a:pt x="99287" y="1719839"/>
                          <a:pt x="0" y="1701156"/>
                        </a:cubicBezTo>
                        <a:cubicBezTo>
                          <a:pt x="100147" y="1699777"/>
                          <a:pt x="188101" y="1688339"/>
                          <a:pt x="185895" y="1670175"/>
                        </a:cubicBezTo>
                        <a:cubicBezTo>
                          <a:pt x="126327" y="1417268"/>
                          <a:pt x="243640" y="1322892"/>
                          <a:pt x="185895" y="1156561"/>
                        </a:cubicBezTo>
                        <a:cubicBezTo>
                          <a:pt x="128150" y="990230"/>
                          <a:pt x="249876" y="701225"/>
                          <a:pt x="185895" y="577379"/>
                        </a:cubicBezTo>
                        <a:cubicBezTo>
                          <a:pt x="121914" y="453533"/>
                          <a:pt x="234692" y="235880"/>
                          <a:pt x="185895" y="30981"/>
                        </a:cubicBezTo>
                        <a:cubicBezTo>
                          <a:pt x="182517" y="19459"/>
                          <a:pt x="254112" y="-17411"/>
                          <a:pt x="371790" y="0"/>
                        </a:cubicBezTo>
                        <a:cubicBezTo>
                          <a:pt x="380546" y="1194699"/>
                          <a:pt x="328474" y="2265731"/>
                          <a:pt x="371789" y="3402312"/>
                        </a:cubicBezTo>
                        <a:close/>
                      </a:path>
                      <a:path w="371789" h="3402312" fill="none" extrusionOk="0">
                        <a:moveTo>
                          <a:pt x="371789" y="3402312"/>
                        </a:moveTo>
                        <a:cubicBezTo>
                          <a:pt x="270657" y="3398102"/>
                          <a:pt x="187120" y="3392249"/>
                          <a:pt x="185894" y="3371331"/>
                        </a:cubicBezTo>
                        <a:cubicBezTo>
                          <a:pt x="263627" y="2748120"/>
                          <a:pt x="298932" y="2205647"/>
                          <a:pt x="185895" y="1732137"/>
                        </a:cubicBezTo>
                        <a:cubicBezTo>
                          <a:pt x="176128" y="1712528"/>
                          <a:pt x="110101" y="1691927"/>
                          <a:pt x="0" y="1701156"/>
                        </a:cubicBezTo>
                        <a:cubicBezTo>
                          <a:pt x="100453" y="1700300"/>
                          <a:pt x="184117" y="1682852"/>
                          <a:pt x="185895" y="1670175"/>
                        </a:cubicBezTo>
                        <a:cubicBezTo>
                          <a:pt x="122347" y="1489616"/>
                          <a:pt x="224770" y="1358871"/>
                          <a:pt x="185895" y="1123777"/>
                        </a:cubicBezTo>
                        <a:cubicBezTo>
                          <a:pt x="147020" y="888683"/>
                          <a:pt x="203125" y="816195"/>
                          <a:pt x="185895" y="593771"/>
                        </a:cubicBezTo>
                        <a:cubicBezTo>
                          <a:pt x="168665" y="371347"/>
                          <a:pt x="201596" y="290888"/>
                          <a:pt x="185895" y="30981"/>
                        </a:cubicBezTo>
                        <a:cubicBezTo>
                          <a:pt x="191522" y="18053"/>
                          <a:pt x="268840" y="6719"/>
                          <a:pt x="371790" y="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5E8C48-55F0-AE47-BB57-F6A95D4F19A7}"/>
              </a:ext>
            </a:extLst>
          </p:cNvPr>
          <p:cNvCxnSpPr>
            <a:cxnSpLocks/>
          </p:cNvCxnSpPr>
          <p:nvPr/>
        </p:nvCxnSpPr>
        <p:spPr>
          <a:xfrm>
            <a:off x="3140983" y="234290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130BFC9E-77EF-E144-9F9F-A794A750B8C6}"/>
              </a:ext>
            </a:extLst>
          </p:cNvPr>
          <p:cNvCxnSpPr>
            <a:cxnSpLocks/>
          </p:cNvCxnSpPr>
          <p:nvPr/>
        </p:nvCxnSpPr>
        <p:spPr>
          <a:xfrm>
            <a:off x="6917417" y="2250342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CCFFFB1-7D2B-144C-A360-F44CC94DC467}"/>
              </a:ext>
            </a:extLst>
          </p:cNvPr>
          <p:cNvCxnSpPr>
            <a:cxnSpLocks/>
          </p:cNvCxnSpPr>
          <p:nvPr/>
        </p:nvCxnSpPr>
        <p:spPr>
          <a:xfrm>
            <a:off x="3140983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684E17DB-B015-6B46-AE13-1BDEC28B0D67}"/>
              </a:ext>
            </a:extLst>
          </p:cNvPr>
          <p:cNvCxnSpPr>
            <a:cxnSpLocks/>
          </p:cNvCxnSpPr>
          <p:nvPr/>
        </p:nvCxnSpPr>
        <p:spPr>
          <a:xfrm>
            <a:off x="6917417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68FEE4C0-3B99-9C40-81C2-FA2EDEDB0847}"/>
              </a:ext>
            </a:extLst>
          </p:cNvPr>
          <p:cNvCxnSpPr>
            <a:cxnSpLocks/>
          </p:cNvCxnSpPr>
          <p:nvPr/>
        </p:nvCxnSpPr>
        <p:spPr>
          <a:xfrm>
            <a:off x="3140832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4286BF2-9E76-E043-B2AA-715352535688}"/>
              </a:ext>
            </a:extLst>
          </p:cNvPr>
          <p:cNvCxnSpPr>
            <a:cxnSpLocks/>
          </p:cNvCxnSpPr>
          <p:nvPr/>
        </p:nvCxnSpPr>
        <p:spPr>
          <a:xfrm>
            <a:off x="6917266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C73F7D93-A713-0F49-ABD6-6B8A3E0F8A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41542469"/>
                  </p:ext>
                </p:extLst>
              </p:nvPr>
            </p:nvGraphicFramePr>
            <p:xfrm>
              <a:off x="1564658" y="1883256"/>
              <a:ext cx="3152346" cy="819114"/>
            </p:xfrm>
            <a:graphic>
              <a:graphicData uri="http://schemas.microsoft.com/office/powerpoint/2016/slidezoom">
                <pslz:sldZm>
                  <pslz:sldZmObj sldId="300" cId="2836005009">
                    <pslz:zmPr id="{4968893A-6CAF-E64B-9268-029B7FD81917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52346" cy="81911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Vista general de diapositiva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73F7D93-A713-0F49-ABD6-6B8A3E0F8A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64658" y="1883256"/>
                <a:ext cx="3152346" cy="8191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9FE427CE-E6DA-8747-B3A4-AC92C6EC741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84669668"/>
                  </p:ext>
                </p:extLst>
              </p:nvPr>
            </p:nvGraphicFramePr>
            <p:xfrm>
              <a:off x="1647980" y="2494954"/>
              <a:ext cx="3117786" cy="684392"/>
            </p:xfrm>
            <a:graphic>
              <a:graphicData uri="http://schemas.microsoft.com/office/powerpoint/2016/slidezoom">
                <pslz:sldZm>
                  <pslz:sldZmObj sldId="299" cId="1196063322">
                    <pslz:zmPr id="{E64D94DC-820F-4B4A-A71F-DA1270B1E0B6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17786" cy="6843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FE427CE-E6DA-8747-B3A4-AC92C6EC74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47980" y="2494954"/>
                <a:ext cx="3117786" cy="684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2A214C7F-8A71-084F-A435-C5C89321F6E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2715172"/>
                  </p:ext>
                </p:extLst>
              </p:nvPr>
            </p:nvGraphicFramePr>
            <p:xfrm>
              <a:off x="1909799" y="3130200"/>
              <a:ext cx="2550593" cy="693238"/>
            </p:xfrm>
            <a:graphic>
              <a:graphicData uri="http://schemas.microsoft.com/office/powerpoint/2016/slidezoom">
                <pslz:sldZm>
                  <pslz:sldZmObj sldId="297" cId="2252493776">
                    <pslz:zmPr id="{4F253D32-08CC-6243-BCDA-7957B20CE37B}" returnToParent="0" imageType="cover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50593" cy="69323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2A214C7F-8A71-084F-A435-C5C89321F6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09799" y="3130200"/>
                <a:ext cx="2550593" cy="6932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2C827665-928D-E948-8E1D-B865373CFA3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4260604"/>
                  </p:ext>
                </p:extLst>
              </p:nvPr>
            </p:nvGraphicFramePr>
            <p:xfrm>
              <a:off x="2456036" y="3823438"/>
              <a:ext cx="1369589" cy="697715"/>
            </p:xfrm>
            <a:graphic>
              <a:graphicData uri="http://schemas.microsoft.com/office/powerpoint/2016/slidezoom">
                <pslz:sldZm>
                  <pslz:sldZmObj sldId="298" cId="4164352751">
                    <pslz:zmPr id="{1027DF46-A8ED-9C45-9983-B4508B87775C}" returnToParent="0" imageType="cover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9589" cy="69771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2C827665-928D-E948-8E1D-B865373CFA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56036" y="3823438"/>
                <a:ext cx="1369589" cy="6977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99B2DC20-967A-454F-9DB4-5494515E29F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3060137"/>
                  </p:ext>
                </p:extLst>
              </p:nvPr>
            </p:nvGraphicFramePr>
            <p:xfrm>
              <a:off x="5320951" y="1855989"/>
              <a:ext cx="3104584" cy="806703"/>
            </p:xfrm>
            <a:graphic>
              <a:graphicData uri="http://schemas.microsoft.com/office/powerpoint/2016/slidezoom">
                <pslz:sldZm>
                  <pslz:sldZmObj sldId="302" cId="3207473999">
                    <pslz:zmPr id="{45B3E3C4-798F-6844-8192-ED2AEE7B0398}" returnToParent="0" imageType="cover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04584" cy="80670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" name="Vista general de diapositiva 3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99B2DC20-967A-454F-9DB4-5494515E29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20951" y="1855989"/>
                <a:ext cx="3104584" cy="806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88FAEDC9-84F6-7345-B3FB-98F53324B2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5558696"/>
                  </p:ext>
                </p:extLst>
              </p:nvPr>
            </p:nvGraphicFramePr>
            <p:xfrm>
              <a:off x="5272189" y="2468981"/>
              <a:ext cx="3290154" cy="722229"/>
            </p:xfrm>
            <a:graphic>
              <a:graphicData uri="http://schemas.microsoft.com/office/powerpoint/2016/slidezoom">
                <pslz:sldZm>
                  <pslz:sldZmObj sldId="303" cId="4061886302">
                    <pslz:zmPr id="{0DA955B6-91B7-7446-8DB6-E5B17485AE07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290154" cy="72222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88FAEDC9-84F6-7345-B3FB-98F53324B2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72189" y="2468981"/>
                <a:ext cx="3290154" cy="7222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D248246A-E989-FF45-9DA8-F2470CA4A0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4520914"/>
                  </p:ext>
                </p:extLst>
              </p:nvPr>
            </p:nvGraphicFramePr>
            <p:xfrm>
              <a:off x="5691425" y="3152894"/>
              <a:ext cx="2550593" cy="693238"/>
            </p:xfrm>
            <a:graphic>
              <a:graphicData uri="http://schemas.microsoft.com/office/powerpoint/2016/slidezoom">
                <pslz:sldZm>
                  <pslz:sldZmObj sldId="309" cId="227567285">
                    <pslz:zmPr id="{E6D0708F-03B7-D84A-9238-1C8FE6B77A5A}" returnToParent="0" imageType="cover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50593" cy="69323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D248246A-E989-FF45-9DA8-F2470CA4A0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91425" y="3152894"/>
                <a:ext cx="2550593" cy="6932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1B8B7015-CD41-7F4F-9D51-9DB39AA26EE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04270684"/>
                  </p:ext>
                </p:extLst>
              </p:nvPr>
            </p:nvGraphicFramePr>
            <p:xfrm>
              <a:off x="6232472" y="3797506"/>
              <a:ext cx="1369588" cy="697715"/>
            </p:xfrm>
            <a:graphic>
              <a:graphicData uri="http://schemas.microsoft.com/office/powerpoint/2016/slidezoom">
                <pslz:sldZm>
                  <pslz:sldZmObj sldId="305" cId="3019812274">
                    <pslz:zmPr id="{1BC6AE37-68B9-FE40-83C1-06C7AD3D7577}" returnToParent="0" imageType="cover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9588" cy="69771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1B8B7015-CD41-7F4F-9D51-9DB39AA26E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232472" y="3797506"/>
                <a:ext cx="1369588" cy="697715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n 1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C6974AE0-88F0-4342-A719-B111E40CC28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868326" y="3679145"/>
            <a:ext cx="723900" cy="850900"/>
          </a:xfrm>
          <a:prstGeom prst="rect">
            <a:avLst/>
          </a:prstGeom>
        </p:spPr>
      </p:pic>
      <p:sp>
        <p:nvSpPr>
          <p:cNvPr id="21" name="Google Shape;56;p12">
            <a:extLst>
              <a:ext uri="{FF2B5EF4-FFF2-40B4-BE49-F238E27FC236}">
                <a16:creationId xmlns:a16="http://schemas.microsoft.com/office/drawing/2014/main" id="{9D883BBB-B194-984D-90E6-38782666F930}"/>
              </a:ext>
            </a:extLst>
          </p:cNvPr>
          <p:cNvSpPr txBox="1">
            <a:spLocks/>
          </p:cNvSpPr>
          <p:nvPr/>
        </p:nvSpPr>
        <p:spPr>
          <a:xfrm>
            <a:off x="1625603" y="414869"/>
            <a:ext cx="689018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5400" spc="1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RADIATA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2170707" y="1406794"/>
            <a:ext cx="5881314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400" dirty="0"/>
              <a:t>Agrupa a los eumetazoos más primitivos con una característica particular, la simetría radial. Los organismos que pertenecen a este clado son llamados radiados, celenterados o celentéreos. </a:t>
            </a:r>
            <a:endParaRPr lang="es-MX" sz="2800" dirty="0">
              <a:solidFill>
                <a:schemeClr val="tx1"/>
              </a:solidFill>
            </a:endParaRP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CLADO RADIATA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DF745E1D-4748-E44B-93D2-24BE37E3EE3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7588980"/>
                  </p:ext>
                </p:extLst>
              </p:nvPr>
            </p:nvGraphicFramePr>
            <p:xfrm>
              <a:off x="6603099" y="3367805"/>
              <a:ext cx="1844951" cy="1285875"/>
            </p:xfrm>
            <a:graphic>
              <a:graphicData uri="http://schemas.microsoft.com/office/powerpoint/2016/slidezoom">
                <pslz:sldZm>
                  <pslz:sldZmObj sldId="258" cId="0">
                    <pslz:zmPr id="{9108EBF3-7C0A-AB48-9BAA-E9509FE3B1D1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844951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DF745E1D-4748-E44B-93D2-24BE37E3EE3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03099" y="3367805"/>
                <a:ext cx="1844951" cy="128587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008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2337279" y="3298673"/>
            <a:ext cx="5288488" cy="126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1600" b="0" i="0" dirty="0"/>
              <a:t>Los </a:t>
            </a:r>
            <a:r>
              <a:rPr lang="es-MX" sz="1600" i="0" dirty="0"/>
              <a:t>cnidarios</a:t>
            </a:r>
            <a:r>
              <a:rPr lang="es-MX" sz="1600" b="0" i="0" dirty="0"/>
              <a:t>  son un Phylum  de animales diblásticos  relativamente simples, que viven exclusivamente en ambientes acuáticos, mayoritariamente marinos. </a:t>
            </a:r>
            <a:endParaRPr lang="es-MX" sz="1600" dirty="0"/>
          </a:p>
          <a:p>
            <a:pPr marL="0" indent="0" algn="ctr">
              <a:buNone/>
            </a:pPr>
            <a:r>
              <a:rPr lang="es-MX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CNIDARIA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34B2BC5A-BC8D-A54A-8748-808E3A154E2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42255470"/>
                  </p:ext>
                </p:extLst>
              </p:nvPr>
            </p:nvGraphicFramePr>
            <p:xfrm>
              <a:off x="3348187" y="1400203"/>
              <a:ext cx="2739998" cy="2039068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39998" cy="203906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8" name="Vista general de diapositiva 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34B2BC5A-BC8D-A54A-8748-808E3A154E2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48187" y="1400203"/>
                <a:ext cx="2739998" cy="20390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00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CNIDARIA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79490" y="1492087"/>
            <a:ext cx="4593553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SzPct val="100000"/>
            </a:pPr>
            <a:r>
              <a:rPr lang="es-MX" sz="1400" dirty="0">
                <a:solidFill>
                  <a:schemeClr val="tx1"/>
                </a:solidFill>
                <a:latin typeface="Bodoni MT" panose="02070603080606020203" pitchFamily="18" charset="0"/>
              </a:rPr>
              <a:t>Diblásticos con un nivel de organización tisular</a:t>
            </a:r>
          </a:p>
          <a:p>
            <a:pPr algn="just">
              <a:buSzPct val="100000"/>
            </a:pPr>
            <a:r>
              <a:rPr lang="es-MX" sz="1400" dirty="0">
                <a:solidFill>
                  <a:schemeClr val="tx1"/>
                </a:solidFill>
                <a:latin typeface="Bodoni MT" panose="02070603080606020203" pitchFamily="18" charset="0"/>
              </a:rPr>
              <a:t>Poseen una simetría radial secundaria, frecuentemente modificada en simetría birradial (anemonas) o tetrarradial (medusas) </a:t>
            </a:r>
          </a:p>
          <a:p>
            <a:pPr algn="just">
              <a:buSzPct val="100000"/>
            </a:pPr>
            <a:r>
              <a:rPr lang="es-MX" sz="1400" dirty="0">
                <a:latin typeface="Bodoni MT" panose="02070603080606020203" pitchFamily="18" charset="77"/>
              </a:rPr>
              <a:t>Células únicas llamadas </a:t>
            </a:r>
            <a:r>
              <a:rPr lang="es-MX" sz="1400" b="1" dirty="0">
                <a:solidFill>
                  <a:schemeClr val="accent5"/>
                </a:solidFill>
                <a:latin typeface="Bodoni MT" panose="02070603080606020203" pitchFamily="18" charset="77"/>
              </a:rPr>
              <a:t>Cnidocitos</a:t>
            </a:r>
            <a:r>
              <a:rPr lang="es-MX" sz="1400" dirty="0">
                <a:latin typeface="Bodoni MT" panose="02070603080606020203" pitchFamily="18" charset="77"/>
              </a:rPr>
              <a:t>, que segregan una sustancia urticante y cuya misión es tanto la defensa contra los depredadores como el ataque para capturar presas</a:t>
            </a:r>
          </a:p>
          <a:p>
            <a:pPr algn="just">
              <a:buSzPct val="100000"/>
            </a:pPr>
            <a:r>
              <a:rPr lang="es-MX" sz="1400" dirty="0">
                <a:solidFill>
                  <a:schemeClr val="tx1"/>
                </a:solidFill>
                <a:latin typeface="Bodoni MT" panose="02070603080606020203" pitchFamily="18" charset="0"/>
              </a:rPr>
              <a:t>Carecen de cabeza, sistema nervioso centralizado y de estructuras diferenciadas para el intercambio gaseoso, la excreción y la circulación.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ts val="2600"/>
              <a:buChar char="◈"/>
            </a:pPr>
            <a:endParaRPr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4788F30A-240C-3642-848F-98AB6A8DB30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48387595"/>
                  </p:ext>
                </p:extLst>
              </p:nvPr>
            </p:nvGraphicFramePr>
            <p:xfrm>
              <a:off x="7211833" y="3536315"/>
              <a:ext cx="1284238" cy="955712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84238" cy="95571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4788F30A-240C-3642-848F-98AB6A8DB3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11833" y="3536315"/>
                <a:ext cx="1284238" cy="955712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712" y="3772387"/>
            <a:ext cx="1054100" cy="762000"/>
          </a:xfrm>
          <a:prstGeom prst="rect">
            <a:avLst/>
          </a:prstGeom>
        </p:spPr>
      </p:pic>
      <p:pic>
        <p:nvPicPr>
          <p:cNvPr id="8" name="Picture 2" descr="Me ha picado una medusa! - Farmaceuticonline">
            <a:extLst>
              <a:ext uri="{FF2B5EF4-FFF2-40B4-BE49-F238E27FC236}">
                <a16:creationId xmlns:a16="http://schemas.microsoft.com/office/drawing/2014/main" id="{A55AE504-3DC7-224A-A609-C96E25288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42"/>
          <a:stretch/>
        </p:blipFill>
        <p:spPr bwMode="auto">
          <a:xfrm>
            <a:off x="6021064" y="1455750"/>
            <a:ext cx="2285496" cy="18791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06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CNIDARIA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286466" y="1500358"/>
            <a:ext cx="4653181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400" b="1" dirty="0">
                <a:latin typeface="Bodoni MT" panose="02070603080606020203" pitchFamily="18" charset="0"/>
              </a:rPr>
              <a:t>FASES </a:t>
            </a:r>
          </a:p>
          <a:p>
            <a:pPr marL="63500" indent="0">
              <a:buNone/>
            </a:pPr>
            <a:endParaRPr lang="es-ES" sz="1400" b="1" dirty="0">
              <a:latin typeface="Bodoni MT" panose="02070603080606020203" pitchFamily="18" charset="0"/>
            </a:endParaRP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Modelos corporales: estado </a:t>
            </a:r>
            <a:r>
              <a:rPr lang="es-ES" sz="1400" dirty="0" err="1">
                <a:latin typeface="Bodoni MT" panose="02070603080606020203" pitchFamily="18" charset="0"/>
              </a:rPr>
              <a:t>polipoide</a:t>
            </a:r>
            <a:r>
              <a:rPr lang="es-ES" sz="1400" dirty="0">
                <a:latin typeface="Bodoni MT" panose="02070603080606020203" pitchFamily="18" charset="0"/>
              </a:rPr>
              <a:t> y estado </a:t>
            </a:r>
            <a:r>
              <a:rPr lang="es-ES" sz="1400" dirty="0" err="1">
                <a:latin typeface="Bodoni MT" panose="02070603080606020203" pitchFamily="18" charset="0"/>
              </a:rPr>
              <a:t>medusoide</a:t>
            </a:r>
            <a:r>
              <a:rPr lang="es-ES" sz="1400" dirty="0">
                <a:latin typeface="Bodoni MT" panose="02070603080606020203" pitchFamily="18" charset="0"/>
              </a:rPr>
              <a:t> </a:t>
            </a:r>
          </a:p>
          <a:p>
            <a:pPr>
              <a:buSzPct val="100000"/>
            </a:pPr>
            <a:endParaRPr lang="es-ES" sz="1400" dirty="0">
              <a:latin typeface="Bodoni MT" panose="02070603080606020203" pitchFamily="18" charset="0"/>
            </a:endParaRP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Pólipo </a:t>
            </a: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 Bentónico, sésil, boca y tentáculos dirigidos hacia arriba, colonias </a:t>
            </a:r>
          </a:p>
          <a:p>
            <a:pPr>
              <a:buSzPct val="100000"/>
            </a:pPr>
            <a:endParaRPr lang="es-ES" sz="1400" dirty="0">
              <a:latin typeface="Bodoni MT" panose="02070603080606020203" pitchFamily="18" charset="0"/>
              <a:sym typeface="Wingdings" panose="05000000000000000000" pitchFamily="2" charset="2"/>
            </a:endParaRP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Medusa  Pelágico, campana, adaptado para nadar    </a:t>
            </a:r>
            <a:endParaRPr lang="es-MX" sz="1400" dirty="0">
              <a:latin typeface="Bodoni MT" panose="02070603080606020203" pitchFamily="18" charset="0"/>
            </a:endParaRPr>
          </a:p>
          <a:p>
            <a:pPr marL="520700" lvl="1" indent="0">
              <a:buNone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4185059"/>
                  </p:ext>
                </p:extLst>
              </p:nvPr>
            </p:nvGraphicFramePr>
            <p:xfrm>
              <a:off x="7279628" y="3598333"/>
              <a:ext cx="1239444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9444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628" y="3598333"/>
                <a:ext cx="1239444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06FE4E-7F8A-3C47-B9D9-F76364F29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479" y="3780658"/>
            <a:ext cx="1054100" cy="762000"/>
          </a:xfrm>
          <a:prstGeom prst="rect">
            <a:avLst/>
          </a:prstGeom>
        </p:spPr>
      </p:pic>
      <p:pic>
        <p:nvPicPr>
          <p:cNvPr id="10" name="Picture 2" descr="Me ha picado una medusa! - Farmaceuticonline">
            <a:extLst>
              <a:ext uri="{FF2B5EF4-FFF2-40B4-BE49-F238E27FC236}">
                <a16:creationId xmlns:a16="http://schemas.microsoft.com/office/drawing/2014/main" id="{6FC9168C-BDDE-E849-8691-F9AF3547AF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42"/>
          <a:stretch/>
        </p:blipFill>
        <p:spPr bwMode="auto">
          <a:xfrm>
            <a:off x="-1569801" y="1469197"/>
            <a:ext cx="2285496" cy="18791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obre esto y aquello: La medusa inmortal">
            <a:extLst>
              <a:ext uri="{FF2B5EF4-FFF2-40B4-BE49-F238E27FC236}">
                <a16:creationId xmlns:a16="http://schemas.microsoft.com/office/drawing/2014/main" id="{A741D7EB-E12A-EA43-9538-4769AE379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9" r="50388" b="12160"/>
          <a:stretch/>
        </p:blipFill>
        <p:spPr bwMode="auto">
          <a:xfrm>
            <a:off x="5463314" y="1382272"/>
            <a:ext cx="1492084" cy="172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obre esto y aquello: La medusa inmortal">
            <a:extLst>
              <a:ext uri="{FF2B5EF4-FFF2-40B4-BE49-F238E27FC236}">
                <a16:creationId xmlns:a16="http://schemas.microsoft.com/office/drawing/2014/main" id="{7BEA1373-C659-B743-8873-C84563058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2" t="366" r="787" b="11794"/>
          <a:stretch/>
        </p:blipFill>
        <p:spPr bwMode="auto">
          <a:xfrm>
            <a:off x="6797790" y="1439790"/>
            <a:ext cx="1650260" cy="190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16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CNIDARIA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26240" y="1153296"/>
            <a:ext cx="5219286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800" b="1" dirty="0">
                <a:latin typeface="Bodoni MT" panose="02070603080606020203" pitchFamily="18" charset="0"/>
              </a:rPr>
              <a:t>SISTEMA DIGESTIVO</a:t>
            </a:r>
          </a:p>
          <a:p>
            <a:pPr>
              <a:buSzPct val="100000"/>
            </a:pPr>
            <a:r>
              <a:rPr lang="es-ES" sz="1400" dirty="0" err="1">
                <a:latin typeface="Bodoni MT" panose="02070603080606020203" pitchFamily="18" charset="0"/>
              </a:rPr>
              <a:t>Aliemntación</a:t>
            </a:r>
            <a:r>
              <a:rPr lang="es-ES" sz="1400" dirty="0">
                <a:latin typeface="Bodoni MT" panose="02070603080606020203" pitchFamily="18" charset="0"/>
              </a:rPr>
              <a:t> carnívoros y </a:t>
            </a:r>
            <a:r>
              <a:rPr lang="es-ES" sz="1400" dirty="0" err="1">
                <a:latin typeface="Bodoni MT" panose="02070603080606020203" pitchFamily="18" charset="0"/>
              </a:rPr>
              <a:t>suspensívoros</a:t>
            </a:r>
            <a:r>
              <a:rPr lang="es-ES" sz="1400" dirty="0">
                <a:latin typeface="Bodoni MT" panose="02070603080606020203" pitchFamily="18" charset="0"/>
              </a:rPr>
              <a:t>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Boca central rodeada de tentáculos: se abre en un tubo digestivo donde el alimento es digerido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Digestión extracelular </a:t>
            </a: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 Células secretorias de moco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Dentro de la cavidad gastrovascular  Células glandulares – enzimáticas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Digestión intracelular  Células musculo – nutritivas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Carecen de un sistema excretor: </a:t>
            </a: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productos circulan por difusión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Materiales no digeridos expulsado por contracciones corporales </a:t>
            </a:r>
            <a:endParaRPr lang="es-ES" sz="1400" dirty="0">
              <a:latin typeface="Bodoni MT" panose="02070603080606020203" pitchFamily="18" charset="0"/>
            </a:endParaRPr>
          </a:p>
          <a:p>
            <a:pPr marL="520700" lvl="1" indent="0">
              <a:buNone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79628" y="3598333"/>
              <a:ext cx="1239444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9444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628" y="3598333"/>
                <a:ext cx="1239444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06FE4E-7F8A-3C47-B9D9-F76364F29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317" y="3860642"/>
            <a:ext cx="1054100" cy="762000"/>
          </a:xfrm>
          <a:prstGeom prst="rect">
            <a:avLst/>
          </a:prstGeom>
        </p:spPr>
      </p:pic>
      <p:pic>
        <p:nvPicPr>
          <p:cNvPr id="12" name="Picture 6" descr="Sobre esto y aquello: La medusa inmortal">
            <a:extLst>
              <a:ext uri="{FF2B5EF4-FFF2-40B4-BE49-F238E27FC236}">
                <a16:creationId xmlns:a16="http://schemas.microsoft.com/office/drawing/2014/main" id="{7BEA1373-C659-B743-8873-C84563058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2" t="366" r="787" b="11794"/>
          <a:stretch/>
        </p:blipFill>
        <p:spPr bwMode="auto">
          <a:xfrm>
            <a:off x="-825130" y="1199342"/>
            <a:ext cx="1650260" cy="190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nimated! nature-gifs: A jellyfish hunting in deep ocean | Jellyfish, Life  under the sea, Under the sea">
            <a:extLst>
              <a:ext uri="{FF2B5EF4-FFF2-40B4-BE49-F238E27FC236}">
                <a16:creationId xmlns:a16="http://schemas.microsoft.com/office/drawing/2014/main" id="{B538794A-C393-5841-AC2F-92215B2509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807" y="1570116"/>
            <a:ext cx="2201653" cy="14621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306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CNIDARIA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26239" y="1199342"/>
            <a:ext cx="5507069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800" b="1" dirty="0">
                <a:latin typeface="Bodoni MT" panose="02070603080606020203" pitchFamily="18" charset="0"/>
              </a:rPr>
              <a:t>SISTEMA NERVIOSO</a:t>
            </a:r>
          </a:p>
          <a:p>
            <a:pPr marL="63500" indent="0">
              <a:buNone/>
            </a:pPr>
            <a:endParaRPr lang="es-ES" sz="1800" b="1" dirty="0">
              <a:latin typeface="Bodoni MT" panose="02070603080606020203" pitchFamily="18" charset="0"/>
            </a:endParaRPr>
          </a:p>
          <a:p>
            <a:pPr>
              <a:buSzPct val="100000"/>
            </a:pPr>
            <a:r>
              <a:rPr lang="es-ES" sz="1600" dirty="0">
                <a:latin typeface="Bodoni MT" panose="02070603080606020203" pitchFamily="18" charset="77"/>
              </a:rPr>
              <a:t>Células nerviosas especializadas </a:t>
            </a:r>
          </a:p>
          <a:p>
            <a:pPr>
              <a:buSzPct val="100000"/>
            </a:pPr>
            <a:r>
              <a:rPr lang="es-ES" sz="1600" dirty="0">
                <a:latin typeface="Bodoni MT" panose="02070603080606020203" pitchFamily="18" charset="77"/>
              </a:rPr>
              <a:t>Interconectas para formar una red nerviosa (</a:t>
            </a:r>
            <a:r>
              <a:rPr lang="es-ES" sz="1600" b="1" dirty="0">
                <a:solidFill>
                  <a:schemeClr val="accent5"/>
                </a:solidFill>
                <a:latin typeface="Bodoni MT" panose="02070603080606020203" pitchFamily="18" charset="77"/>
              </a:rPr>
              <a:t>plexo</a:t>
            </a:r>
            <a:r>
              <a:rPr lang="es-ES" sz="1600" dirty="0">
                <a:latin typeface="Bodoni MT" panose="02070603080606020203" pitchFamily="18" charset="77"/>
              </a:rPr>
              <a:t>) </a:t>
            </a:r>
          </a:p>
          <a:p>
            <a:pPr>
              <a:buSzPct val="100000"/>
            </a:pPr>
            <a:r>
              <a:rPr lang="es-ES" sz="1600" dirty="0">
                <a:latin typeface="Bodoni MT" panose="02070603080606020203" pitchFamily="18" charset="77"/>
              </a:rPr>
              <a:t>Transmite impulsos a todas direcciones </a:t>
            </a:r>
          </a:p>
          <a:p>
            <a:pPr>
              <a:buSzPct val="100000"/>
            </a:pPr>
            <a:r>
              <a:rPr lang="es-ES" sz="1600" dirty="0">
                <a:latin typeface="Bodoni MT" panose="02070603080606020203" pitchFamily="18" charset="77"/>
              </a:rPr>
              <a:t>Tejido nervioso de las medusas </a:t>
            </a:r>
            <a:r>
              <a:rPr lang="es-ES" sz="1600" dirty="0">
                <a:latin typeface="Bodoni MT" panose="02070603080606020203" pitchFamily="18" charset="77"/>
                <a:sym typeface="Wingdings" panose="05000000000000000000" pitchFamily="2" charset="2"/>
              </a:rPr>
              <a:t> Conjunto de células sensoriales en la epidermis y </a:t>
            </a:r>
            <a:r>
              <a:rPr lang="es-ES" sz="1600" dirty="0" err="1">
                <a:latin typeface="Bodoni MT" panose="02070603080606020203" pitchFamily="18" charset="77"/>
                <a:sym typeface="Wingdings" panose="05000000000000000000" pitchFamily="2" charset="2"/>
              </a:rPr>
              <a:t>gastrodermis</a:t>
            </a:r>
            <a:endParaRPr lang="es-ES" sz="1600" dirty="0">
              <a:latin typeface="Bodoni MT" panose="02070603080606020203" pitchFamily="18" charset="77"/>
              <a:sym typeface="Wingdings" panose="05000000000000000000" pitchFamily="2" charset="2"/>
            </a:endParaRPr>
          </a:p>
          <a:p>
            <a:pPr>
              <a:buSzPct val="100000"/>
            </a:pPr>
            <a:r>
              <a:rPr lang="es-ES" sz="1600" dirty="0">
                <a:latin typeface="Bodoni MT" panose="02070603080606020203" pitchFamily="18" charset="77"/>
                <a:sym typeface="Wingdings" panose="05000000000000000000" pitchFamily="2" charset="2"/>
              </a:rPr>
              <a:t>Células sensoriales comunicadas con las células musculares</a:t>
            </a:r>
            <a:endParaRPr lang="es-ES" sz="1600" dirty="0">
              <a:latin typeface="Bodoni MT" panose="02070603080606020203" pitchFamily="18" charset="77"/>
            </a:endParaRPr>
          </a:p>
          <a:p>
            <a:pPr marL="520700" lvl="1" indent="0">
              <a:buNone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79628" y="3598333"/>
              <a:ext cx="1239444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9444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628" y="3598333"/>
                <a:ext cx="1239444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2" descr="animated! nature-gifs: A jellyfish hunting in deep ocean | Jellyfish, Life  under the sea, Under the sea">
            <a:extLst>
              <a:ext uri="{FF2B5EF4-FFF2-40B4-BE49-F238E27FC236}">
                <a16:creationId xmlns:a16="http://schemas.microsoft.com/office/drawing/2014/main" id="{B538794A-C393-5841-AC2F-92215B2509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4255" y="1630628"/>
            <a:ext cx="2201653" cy="14621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istemas nerviosos: cnidarios y gusanos no segmentados — Cuaderno de  Cultura Científica">
            <a:extLst>
              <a:ext uri="{FF2B5EF4-FFF2-40B4-BE49-F238E27FC236}">
                <a16:creationId xmlns:a16="http://schemas.microsoft.com/office/drawing/2014/main" id="{A3501803-DE83-E74D-B326-AFEEE20517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27"/>
          <a:stretch/>
        </p:blipFill>
        <p:spPr bwMode="auto">
          <a:xfrm>
            <a:off x="6524868" y="1447386"/>
            <a:ext cx="1866097" cy="13830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072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CNIDARIA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4698665" y="1494230"/>
            <a:ext cx="3247426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>
              <a:buNone/>
            </a:pPr>
            <a:r>
              <a:rPr lang="es-ES" sz="1800" b="1" dirty="0">
                <a:latin typeface="Bodoni MT" panose="02070603080606020203" pitchFamily="18" charset="0"/>
              </a:rPr>
              <a:t>CLASES:</a:t>
            </a:r>
          </a:p>
          <a:p>
            <a:pPr marL="63500" indent="0">
              <a:buNone/>
            </a:pPr>
            <a:endParaRPr lang="es-ES" sz="1800" dirty="0">
              <a:latin typeface="Bodoni MT" panose="02070603080606020203" pitchFamily="18" charset="0"/>
            </a:endParaRPr>
          </a:p>
          <a:p>
            <a:pPr>
              <a:buSzPct val="100000"/>
            </a:pPr>
            <a:r>
              <a:rPr lang="es-ES" sz="1800" dirty="0" err="1">
                <a:latin typeface="Bodoni MT" panose="02070603080606020203" pitchFamily="18" charset="0"/>
              </a:rPr>
              <a:t>Hydrozoa</a:t>
            </a:r>
            <a:endParaRPr lang="es-ES" sz="1800" dirty="0">
              <a:latin typeface="Bodoni MT" panose="02070603080606020203" pitchFamily="18" charset="0"/>
            </a:endParaRPr>
          </a:p>
          <a:p>
            <a:pPr>
              <a:buSzPct val="100000"/>
            </a:pPr>
            <a:r>
              <a:rPr lang="es-ES" sz="1800" dirty="0" err="1">
                <a:latin typeface="Bodoni MT" panose="02070603080606020203" pitchFamily="18" charset="0"/>
              </a:rPr>
              <a:t>Anthozoa</a:t>
            </a:r>
            <a:endParaRPr lang="es-ES" sz="1800" dirty="0">
              <a:latin typeface="Bodoni MT" panose="02070603080606020203" pitchFamily="18" charset="0"/>
            </a:endParaRPr>
          </a:p>
          <a:p>
            <a:pPr>
              <a:buSzPct val="100000"/>
            </a:pPr>
            <a:r>
              <a:rPr lang="es-ES" sz="1800" dirty="0" err="1">
                <a:latin typeface="Bodoni MT" panose="02070603080606020203" pitchFamily="18" charset="0"/>
              </a:rPr>
              <a:t>Cubozoa</a:t>
            </a:r>
            <a:endParaRPr lang="es-ES" sz="1800" dirty="0">
              <a:latin typeface="Bodoni MT" panose="02070603080606020203" pitchFamily="18" charset="0"/>
            </a:endParaRPr>
          </a:p>
          <a:p>
            <a:pPr>
              <a:buSzPct val="100000"/>
            </a:pPr>
            <a:r>
              <a:rPr lang="es-ES" sz="1800" dirty="0" err="1">
                <a:latin typeface="Bodoni MT" panose="02070603080606020203" pitchFamily="18" charset="0"/>
              </a:rPr>
              <a:t>Scyphozoa</a:t>
            </a:r>
            <a:r>
              <a:rPr lang="es-ES" sz="1800" dirty="0">
                <a:latin typeface="Bodoni MT" panose="02070603080606020203" pitchFamily="18" charset="0"/>
              </a:rPr>
              <a:t> </a:t>
            </a:r>
          </a:p>
          <a:p>
            <a:endParaRPr lang="es-ES" sz="1800" b="1" dirty="0">
              <a:latin typeface="Bodoni MT" panose="02070603080606020203" pitchFamily="18" charset="0"/>
            </a:endParaRPr>
          </a:p>
          <a:p>
            <a:pPr marL="63500" indent="0">
              <a:buNone/>
            </a:pPr>
            <a:endParaRPr lang="es-ES" sz="1800" b="1" dirty="0">
              <a:latin typeface="Bodoni MT" panose="02070603080606020203" pitchFamily="18" charset="0"/>
            </a:endParaRPr>
          </a:p>
          <a:p>
            <a:pPr marL="520700" lvl="1" indent="0">
              <a:buNone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79628" y="3598333"/>
              <a:ext cx="1239444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9444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628" y="3598333"/>
                <a:ext cx="1239444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2" descr="animated! nature-gifs: A jellyfish hunting in deep ocean | Jellyfish, Life  under the sea, Under the sea">
            <a:extLst>
              <a:ext uri="{FF2B5EF4-FFF2-40B4-BE49-F238E27FC236}">
                <a16:creationId xmlns:a16="http://schemas.microsoft.com/office/drawing/2014/main" id="{B538794A-C393-5841-AC2F-92215B2509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4255" y="1630628"/>
            <a:ext cx="2201653" cy="14621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nidaria - Wikipedia, la enciclopedia libre">
            <a:extLst>
              <a:ext uri="{FF2B5EF4-FFF2-40B4-BE49-F238E27FC236}">
                <a16:creationId xmlns:a16="http://schemas.microsoft.com/office/drawing/2014/main" id="{0F13BE7E-D74B-0B4E-BBAF-291AAD2F7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596" y="1419275"/>
            <a:ext cx="2669208" cy="277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749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Cnidarios | CK-12 Foundation">
            <a:extLst>
              <a:ext uri="{FF2B5EF4-FFF2-40B4-BE49-F238E27FC236}">
                <a16:creationId xmlns:a16="http://schemas.microsoft.com/office/drawing/2014/main" id="{45D8C302-C047-3E40-8508-6C1BD20B6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74" y="1500067"/>
            <a:ext cx="3116227" cy="1996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CNIDARIA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382987" y="1213733"/>
            <a:ext cx="3877813" cy="3210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/>
              <a:t>ESTRUCTURAS</a:t>
            </a:r>
          </a:p>
          <a:p>
            <a:pPr>
              <a:buSzPct val="100000"/>
            </a:pP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</a:rPr>
              <a:t>Tentáculos</a:t>
            </a:r>
          </a:p>
          <a:p>
            <a:pPr>
              <a:buSzPct val="100000"/>
            </a:pP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</a:rPr>
              <a:t>Endodermo y Ectodermo </a:t>
            </a:r>
          </a:p>
          <a:p>
            <a:pPr>
              <a:buSzPct val="100000"/>
            </a:pPr>
            <a:r>
              <a:rPr lang="es-ES" sz="1600" dirty="0" err="1">
                <a:solidFill>
                  <a:schemeClr val="tx1"/>
                </a:solidFill>
                <a:latin typeface="Bodoni MT" panose="02070603080606020203" pitchFamily="18" charset="0"/>
              </a:rPr>
              <a:t>Mesoglea</a:t>
            </a: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</a:p>
          <a:p>
            <a:pPr>
              <a:buSzPct val="100000"/>
            </a:pP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</a:rPr>
              <a:t>Musculatura formada por células </a:t>
            </a:r>
            <a:r>
              <a:rPr lang="es-ES" sz="1600" dirty="0" err="1">
                <a:solidFill>
                  <a:schemeClr val="tx1"/>
                </a:solidFill>
                <a:latin typeface="Bodoni MT" panose="02070603080606020203" pitchFamily="18" charset="0"/>
              </a:rPr>
              <a:t>mioepiteliles</a:t>
            </a: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</a:rPr>
              <a:t> </a:t>
            </a:r>
          </a:p>
          <a:p>
            <a:pPr>
              <a:buSzPct val="100000"/>
            </a:pP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</a:rPr>
              <a:t>Pared del cuerpo </a:t>
            </a: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 Epidermis y </a:t>
            </a:r>
            <a:r>
              <a:rPr lang="es-ES" sz="1600" dirty="0" err="1">
                <a:solidFill>
                  <a:schemeClr val="tx1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gastrodermis</a:t>
            </a: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 </a:t>
            </a:r>
          </a:p>
          <a:p>
            <a:pPr>
              <a:buSzPct val="100000"/>
            </a:pP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Cavidad corporal (</a:t>
            </a:r>
            <a:r>
              <a:rPr lang="es-ES" sz="1600" b="1" dirty="0" err="1">
                <a:solidFill>
                  <a:schemeClr val="accent5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Celéneron</a:t>
            </a: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) = Única </a:t>
            </a:r>
            <a:r>
              <a:rPr lang="es-ES" sz="1600" dirty="0" err="1">
                <a:solidFill>
                  <a:schemeClr val="tx1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caviad</a:t>
            </a:r>
            <a:r>
              <a:rPr lang="es-ES" sz="1600" dirty="0">
                <a:solidFill>
                  <a:schemeClr val="tx1"/>
                </a:solidFill>
                <a:latin typeface="Bodoni MT" panose="02070603080606020203" pitchFamily="18" charset="0"/>
                <a:sym typeface="Wingdings" panose="05000000000000000000" pitchFamily="2" charset="2"/>
              </a:rPr>
              <a:t> corporal </a:t>
            </a:r>
          </a:p>
          <a:p>
            <a:pPr marL="285750" indent="-285750"/>
            <a:endParaRPr sz="18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1DB2518B-A010-F74F-A90B-B0AB474DBB0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79628" y="3598333"/>
              <a:ext cx="1239444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9444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1DB2518B-A010-F74F-A90B-B0AB474DBB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79628" y="3598333"/>
                <a:ext cx="1239444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n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34D237F-AF94-8E4B-AA3F-646B076D0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317" y="3860642"/>
            <a:ext cx="10541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93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Zoowiki">
            <a:extLst>
              <a:ext uri="{FF2B5EF4-FFF2-40B4-BE49-F238E27FC236}">
                <a16:creationId xmlns:a16="http://schemas.microsoft.com/office/drawing/2014/main" id="{447526CC-7006-5D4A-8C3F-C8D47A4BD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4969" r="3654" b="4039"/>
          <a:stretch/>
        </p:blipFill>
        <p:spPr bwMode="auto">
          <a:xfrm>
            <a:off x="6497283" y="1434450"/>
            <a:ext cx="1950767" cy="1965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 descr="Cnidarios | CK-12 Foundation">
            <a:extLst>
              <a:ext uri="{FF2B5EF4-FFF2-40B4-BE49-F238E27FC236}">
                <a16:creationId xmlns:a16="http://schemas.microsoft.com/office/drawing/2014/main" id="{45D8C302-C047-3E40-8508-6C1BD20B6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3000" y="1419275"/>
            <a:ext cx="3116227" cy="1996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CNIDARIA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05866" y="1189636"/>
            <a:ext cx="2803916" cy="31055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 dirty="0" err="1"/>
              <a:t>Estructura</a:t>
            </a:r>
            <a:r>
              <a:rPr lang="en" sz="1400" b="1" dirty="0"/>
              <a:t> externa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Epidermis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Células </a:t>
            </a:r>
            <a:r>
              <a:rPr lang="es-ES" sz="1400" dirty="0" err="1">
                <a:latin typeface="Bodoni MT" panose="02070603080606020203" pitchFamily="18" charset="0"/>
              </a:rPr>
              <a:t>epiteliomusculares</a:t>
            </a:r>
            <a:r>
              <a:rPr lang="es-ES" sz="1400" dirty="0">
                <a:latin typeface="Bodoni MT" panose="02070603080606020203" pitchFamily="18" charset="0"/>
              </a:rPr>
              <a:t> </a:t>
            </a: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 protección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Células </a:t>
            </a: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intersticiales  gametos y cualquier tipo de célula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Cnidoblastos  </a:t>
            </a:r>
            <a:r>
              <a:rPr lang="es-ES" sz="1400" dirty="0" err="1">
                <a:latin typeface="Bodoni MT" panose="02070603080606020203" pitchFamily="18" charset="0"/>
                <a:sym typeface="Wingdings" panose="05000000000000000000" pitchFamily="2" charset="2"/>
              </a:rPr>
              <a:t>cnidos</a:t>
            </a: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Células secretoras de moco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Células nerviosas y sensoriales   neuronas sensoriales </a:t>
            </a:r>
            <a:endParaRPr lang="es-MX" sz="1400" dirty="0">
              <a:latin typeface="Bodoni MT" panose="02070603080606020203" pitchFamily="18" charset="0"/>
            </a:endParaRPr>
          </a:p>
          <a:p>
            <a:pPr marL="285750" indent="-285750"/>
            <a:endParaRPr sz="18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1DB2518B-A010-F74F-A90B-B0AB474DBB0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79628" y="3598333"/>
              <a:ext cx="1239444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9444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1DB2518B-A010-F74F-A90B-B0AB474DBB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79628" y="3598333"/>
                <a:ext cx="1239444" cy="922377"/>
              </a:xfrm>
              <a:prstGeom prst="rect">
                <a:avLst/>
              </a:prstGeom>
            </p:spPr>
          </p:pic>
        </mc:Fallback>
      </mc:AlternateContent>
      <p:sp>
        <p:nvSpPr>
          <p:cNvPr id="8" name="Google Shape;129;p21">
            <a:extLst>
              <a:ext uri="{FF2B5EF4-FFF2-40B4-BE49-F238E27FC236}">
                <a16:creationId xmlns:a16="http://schemas.microsoft.com/office/drawing/2014/main" id="{66C25025-E858-7245-B4F5-58AAFC4B2575}"/>
              </a:ext>
            </a:extLst>
          </p:cNvPr>
          <p:cNvSpPr txBox="1">
            <a:spLocks/>
          </p:cNvSpPr>
          <p:nvPr/>
        </p:nvSpPr>
        <p:spPr>
          <a:xfrm>
            <a:off x="4128754" y="1189636"/>
            <a:ext cx="2359452" cy="3105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just">
              <a:buFont typeface="Tinos"/>
              <a:buNone/>
            </a:pPr>
            <a:r>
              <a:rPr lang="es-MX" sz="1400" b="1" dirty="0"/>
              <a:t>Estructura interna</a:t>
            </a:r>
          </a:p>
          <a:p>
            <a:pPr>
              <a:buSzPct val="100000"/>
            </a:pPr>
            <a:r>
              <a:rPr lang="es-ES" sz="1400" dirty="0" err="1">
                <a:latin typeface="Bodoni MT" panose="02070603080606020203" pitchFamily="18" charset="0"/>
              </a:rPr>
              <a:t>Gastrodermis</a:t>
            </a:r>
            <a:r>
              <a:rPr lang="es-ES" sz="1400" dirty="0">
                <a:latin typeface="Bodoni MT" panose="02070603080606020203" pitchFamily="18" charset="0"/>
              </a:rPr>
              <a:t>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</a:rPr>
              <a:t>Células musculo – nutritivas </a:t>
            </a: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 protección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Células glandulares – enzimáticas  secretar enzimas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Células secretoras de moco </a:t>
            </a:r>
          </a:p>
          <a:p>
            <a:pPr>
              <a:buSzPct val="100000"/>
            </a:pPr>
            <a:r>
              <a:rPr lang="es-ES" sz="1400" dirty="0">
                <a:latin typeface="Bodoni MT" panose="02070603080606020203" pitchFamily="18" charset="0"/>
                <a:sym typeface="Wingdings" panose="05000000000000000000" pitchFamily="2" charset="2"/>
              </a:rPr>
              <a:t>Células sensoriales   neuronas sensoriales </a:t>
            </a:r>
            <a:endParaRPr lang="es-MX" sz="1400" dirty="0">
              <a:latin typeface="Bodoni MT" panose="02070603080606020203" pitchFamily="18" charset="0"/>
            </a:endParaRPr>
          </a:p>
          <a:p>
            <a:pPr marL="285750" indent="-285750"/>
            <a:endParaRPr lang="es-MX" sz="180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A42E050-ADE9-C643-918D-BC7446AACA74}"/>
              </a:ext>
            </a:extLst>
          </p:cNvPr>
          <p:cNvSpPr/>
          <p:nvPr/>
        </p:nvSpPr>
        <p:spPr>
          <a:xfrm>
            <a:off x="1556175" y="1371600"/>
            <a:ext cx="2646031" cy="3120425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843564C-247E-1D4F-B20E-376FD4BFA8F7}"/>
              </a:ext>
            </a:extLst>
          </p:cNvPr>
          <p:cNvSpPr/>
          <p:nvPr/>
        </p:nvSpPr>
        <p:spPr>
          <a:xfrm>
            <a:off x="4209729" y="1371600"/>
            <a:ext cx="2217966" cy="3120425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5954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 CNIDARIA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5" y="1419275"/>
            <a:ext cx="2739531" cy="29553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ct val="100000"/>
            </a:pPr>
            <a:r>
              <a:rPr lang="es-ES" sz="1800" dirty="0" err="1">
                <a:latin typeface="Bodoni MT" panose="02070603080606020203" pitchFamily="18" charset="0"/>
              </a:rPr>
              <a:t>Ediacara</a:t>
            </a:r>
            <a:r>
              <a:rPr lang="es-ES" sz="1800" dirty="0">
                <a:latin typeface="Bodoni MT" panose="02070603080606020203" pitchFamily="18" charset="0"/>
              </a:rPr>
              <a:t>  </a:t>
            </a:r>
            <a:r>
              <a:rPr lang="es-ES" sz="1800" dirty="0">
                <a:latin typeface="Bodoni MT" panose="02070603080606020203" pitchFamily="18" charset="0"/>
                <a:sym typeface="Wingdings" panose="05000000000000000000" pitchFamily="2" charset="2"/>
              </a:rPr>
              <a:t> medusas y plumas de mar / 600 millones de años. </a:t>
            </a:r>
          </a:p>
          <a:p>
            <a:pPr>
              <a:buSzPct val="100000"/>
            </a:pPr>
            <a:r>
              <a:rPr lang="es-ES" sz="1800" dirty="0">
                <a:latin typeface="Bodoni MT" panose="02070603080606020203" pitchFamily="18" charset="0"/>
                <a:sym typeface="Wingdings" panose="05000000000000000000" pitchFamily="2" charset="2"/>
              </a:rPr>
              <a:t>Teoría colonial  grupo más primitivo de los metazoos. </a:t>
            </a:r>
          </a:p>
          <a:p>
            <a:pPr>
              <a:buSzPct val="100000"/>
            </a:pPr>
            <a:r>
              <a:rPr lang="es-ES" sz="1800" dirty="0">
                <a:latin typeface="Bodoni MT" panose="02070603080606020203" pitchFamily="18" charset="0"/>
                <a:sym typeface="Wingdings" panose="05000000000000000000" pitchFamily="2" charset="2"/>
              </a:rPr>
              <a:t>Teoría </a:t>
            </a:r>
            <a:r>
              <a:rPr lang="es-ES" sz="1800" dirty="0" err="1">
                <a:latin typeface="Bodoni MT" panose="02070603080606020203" pitchFamily="18" charset="0"/>
                <a:sym typeface="Wingdings" panose="05000000000000000000" pitchFamily="2" charset="2"/>
              </a:rPr>
              <a:t>sincitial</a:t>
            </a:r>
            <a:r>
              <a:rPr lang="es-ES" sz="1800" dirty="0">
                <a:latin typeface="Bodoni MT" panose="02070603080606020203" pitchFamily="18" charset="0"/>
                <a:sym typeface="Wingdings" panose="05000000000000000000" pitchFamily="2" charset="2"/>
              </a:rPr>
              <a:t>  ancestro </a:t>
            </a:r>
            <a:r>
              <a:rPr lang="es-ES" sz="1800" dirty="0" err="1">
                <a:latin typeface="Bodoni MT" panose="02070603080606020203" pitchFamily="18" charset="0"/>
                <a:sym typeface="Wingdings" panose="05000000000000000000" pitchFamily="2" charset="2"/>
              </a:rPr>
              <a:t>triblástico</a:t>
            </a:r>
            <a:r>
              <a:rPr lang="es-ES" sz="1800" dirty="0">
                <a:latin typeface="Bodoni MT" panose="02070603080606020203" pitchFamily="18" charset="0"/>
                <a:sym typeface="Wingdings" panose="05000000000000000000" pitchFamily="2" charset="2"/>
              </a:rPr>
              <a:t> y </a:t>
            </a:r>
            <a:r>
              <a:rPr lang="es-ES" sz="1800" dirty="0" err="1">
                <a:latin typeface="Bodoni MT" panose="02070603080606020203" pitchFamily="18" charset="0"/>
                <a:sym typeface="Wingdings" panose="05000000000000000000" pitchFamily="2" charset="2"/>
              </a:rPr>
              <a:t>acelomado</a:t>
            </a:r>
            <a:r>
              <a:rPr lang="es-ES" sz="1800" dirty="0">
                <a:latin typeface="Bodoni MT" panose="02070603080606020203" pitchFamily="18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CB12A1-9B65-6C46-A42D-B45B49A97C40}"/>
              </a:ext>
            </a:extLst>
          </p:cNvPr>
          <p:cNvGrpSpPr/>
          <p:nvPr/>
        </p:nvGrpSpPr>
        <p:grpSpPr>
          <a:xfrm>
            <a:off x="4357200" y="1565908"/>
            <a:ext cx="3967257" cy="1931674"/>
            <a:chOff x="4357200" y="1565908"/>
            <a:chExt cx="3967257" cy="1931674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7688B2E-DDAA-2F46-B76A-5D9376CA26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128" t="47135" r="31337" b="27733"/>
            <a:stretch/>
          </p:blipFill>
          <p:spPr>
            <a:xfrm>
              <a:off x="4357200" y="1565908"/>
              <a:ext cx="3967257" cy="1531563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ED2D3C5-8658-1C4C-9247-B0684B1287FA}"/>
                </a:ext>
              </a:extLst>
            </p:cNvPr>
            <p:cNvSpPr txBox="1"/>
            <p:nvPr/>
          </p:nvSpPr>
          <p:spPr>
            <a:xfrm>
              <a:off x="4357200" y="3097472"/>
              <a:ext cx="396725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ES" sz="1000" dirty="0"/>
                <a:t>Figura 1A </a:t>
              </a:r>
              <a:r>
                <a:rPr lang="es-ES" sz="1000" dirty="0">
                  <a:sym typeface="Wingdings" panose="05000000000000000000" pitchFamily="2" charset="2"/>
                </a:rPr>
                <a:t> Considera al pólipo como el cuerpo original</a:t>
              </a:r>
            </a:p>
            <a:p>
              <a:r>
                <a:rPr lang="es-ES" sz="1000" dirty="0">
                  <a:sym typeface="Wingdings" panose="05000000000000000000" pitchFamily="2" charset="2"/>
                </a:rPr>
                <a:t>Figura 1B  Considera a </a:t>
              </a:r>
              <a:r>
                <a:rPr lang="es-ES" sz="1000" dirty="0" err="1">
                  <a:sym typeface="Wingdings" panose="05000000000000000000" pitchFamily="2" charset="2"/>
                </a:rPr>
                <a:t>Anthozoa</a:t>
              </a:r>
              <a:r>
                <a:rPr lang="es-ES" sz="1000" dirty="0">
                  <a:sym typeface="Wingdings" panose="05000000000000000000" pitchFamily="2" charset="2"/>
                </a:rPr>
                <a:t> como taxón derivado </a:t>
              </a:r>
              <a:endParaRPr lang="es-MX" sz="1000" dirty="0"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A63F7062-34D6-134D-AE60-7E46A519597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79628" y="3598333"/>
              <a:ext cx="1239444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9444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A63F7062-34D6-134D-AE60-7E46A51959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79628" y="3598333"/>
                <a:ext cx="1239444" cy="9223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352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CTENOPHORA</a:t>
            </a:r>
          </a:p>
        </p:txBody>
      </p:sp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2301357" y="2899059"/>
            <a:ext cx="5288488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38100" indent="0" algn="just">
              <a:buNone/>
            </a:pPr>
            <a:endParaRPr lang="es-MX" sz="20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s-MX" sz="2000" dirty="0">
                <a:solidFill>
                  <a:schemeClr val="tx1"/>
                </a:solidFill>
              </a:rPr>
              <a:t>Los ctenoforos constituyen un pequeño Phylum de animales marinos pelágicos de forma globosa, con mesoglea y transparente.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BF9567AC-AF19-6E40-9D77-34AEA8BD7D3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21797032"/>
                  </p:ext>
                </p:extLst>
              </p:nvPr>
            </p:nvGraphicFramePr>
            <p:xfrm>
              <a:off x="3150051" y="1358406"/>
              <a:ext cx="2703672" cy="2095965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03672" cy="209596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8" name="Vista general de diapositiva 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BF9567AC-AF19-6E40-9D77-34AEA8BD7D3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50051" y="1358406"/>
                <a:ext cx="2703672" cy="209596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7473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Leucothea multicornis : Cténophore (type Béroé) | Poisson Flotté | Flickr">
            <a:extLst>
              <a:ext uri="{FF2B5EF4-FFF2-40B4-BE49-F238E27FC236}">
                <a16:creationId xmlns:a16="http://schemas.microsoft.com/office/drawing/2014/main" id="{2E48FA1D-E711-5D48-85E9-029A9FC348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b="9155"/>
          <a:stretch/>
        </p:blipFill>
        <p:spPr bwMode="auto">
          <a:xfrm>
            <a:off x="5997732" y="1419275"/>
            <a:ext cx="2308748" cy="19323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CTENOPHORA</a:t>
            </a:r>
            <a:endParaRPr sz="3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212320"/>
                  </p:ext>
                </p:extLst>
              </p:nvPr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D4779B-FE66-6D48-9878-0A942AA90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8722" y="3655441"/>
            <a:ext cx="1178903" cy="852219"/>
          </a:xfrm>
          <a:prstGeom prst="rect">
            <a:avLst/>
          </a:prstGeom>
        </p:spPr>
      </p:pic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388259" y="1229582"/>
            <a:ext cx="4777390" cy="327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Planctónicos. </a:t>
            </a:r>
          </a:p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Diblásticos con simetría radial</a:t>
            </a:r>
          </a:p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Gelatinosos y la mayoría transparentes (colores llamativos y pigmentos).</a:t>
            </a:r>
          </a:p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Exclusivamente marinos.</a:t>
            </a:r>
          </a:p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Grado de organización tisular.</a:t>
            </a:r>
          </a:p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Monomórficos; no forman colonias. </a:t>
            </a:r>
          </a:p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No presentan alternancia de generaciones, ni formas sésiles.</a:t>
            </a:r>
          </a:p>
          <a:p>
            <a:pPr>
              <a:buSzPct val="100000"/>
            </a:pPr>
            <a:r>
              <a:rPr lang="es-MX" sz="1600" dirty="0">
                <a:latin typeface="Bodoni MT" panose="02070603080606020203" pitchFamily="18" charset="77"/>
              </a:rPr>
              <a:t>Presencia de  células especializadas, </a:t>
            </a:r>
            <a:r>
              <a:rPr lang="es-MX" sz="1600" b="1" dirty="0">
                <a:solidFill>
                  <a:schemeClr val="accent5"/>
                </a:solidFill>
                <a:latin typeface="Bodoni MT" panose="02070603080606020203" pitchFamily="18" charset="77"/>
              </a:rPr>
              <a:t>coloblastos</a:t>
            </a:r>
            <a:r>
              <a:rPr lang="es-MX" sz="1600" dirty="0">
                <a:latin typeface="Bodoni MT" panose="02070603080606020203" pitchFamily="18" charset="7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61886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Leucothea multicornis : Cténophore (type Béroé) | Poisson Flotté | Flickr">
            <a:extLst>
              <a:ext uri="{FF2B5EF4-FFF2-40B4-BE49-F238E27FC236}">
                <a16:creationId xmlns:a16="http://schemas.microsoft.com/office/drawing/2014/main" id="{2E48FA1D-E711-5D48-85E9-029A9FC348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b="9155"/>
          <a:stretch/>
        </p:blipFill>
        <p:spPr bwMode="auto">
          <a:xfrm>
            <a:off x="-1409566" y="1419275"/>
            <a:ext cx="2308748" cy="19323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CTENOPHORA</a:t>
            </a:r>
            <a:endParaRPr sz="3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D4779B-FE66-6D48-9878-0A942AA90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144" y="3650685"/>
            <a:ext cx="1185481" cy="856975"/>
          </a:xfrm>
          <a:prstGeom prst="rect">
            <a:avLst/>
          </a:prstGeom>
        </p:spPr>
      </p:pic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356877" y="1342755"/>
            <a:ext cx="4440684" cy="327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SzPct val="100000"/>
              <a:buNone/>
            </a:pPr>
            <a:r>
              <a:rPr lang="es-MX" sz="1100" b="1" dirty="0">
                <a:latin typeface="Bodoni MT" panose="02070603080606020203" pitchFamily="18" charset="77"/>
              </a:rPr>
              <a:t>SISTEMA DIGESTIVO</a:t>
            </a:r>
          </a:p>
          <a:p>
            <a:pPr>
              <a:buSzPct val="100000"/>
            </a:pPr>
            <a:r>
              <a:rPr lang="es-MX" sz="1100" b="1" dirty="0">
                <a:latin typeface="Bodoni MT" panose="02070603080606020203" pitchFamily="18" charset="77"/>
              </a:rPr>
              <a:t>S</a:t>
            </a:r>
            <a:r>
              <a:rPr lang="es-MX" sz="1100" dirty="0">
                <a:latin typeface="Bodoni MT" panose="02070603080606020203" pitchFamily="18" charset="77"/>
              </a:rPr>
              <a:t>on carnívoros y se alimentan de otros invertebrados pelágicos. </a:t>
            </a:r>
          </a:p>
          <a:p>
            <a:pPr>
              <a:buSzPct val="100000"/>
            </a:pPr>
            <a:r>
              <a:rPr lang="es-MX" sz="1100" dirty="0">
                <a:latin typeface="Bodoni MT" panose="02070603080606020203" pitchFamily="18" charset="77"/>
              </a:rPr>
              <a:t>Digestión extracelular e intracelular.</a:t>
            </a:r>
          </a:p>
          <a:p>
            <a:pPr>
              <a:buSzPct val="100000"/>
            </a:pPr>
            <a:r>
              <a:rPr lang="es-MX" sz="1100" dirty="0">
                <a:latin typeface="Bodoni MT" panose="02070603080606020203" pitchFamily="18" charset="77"/>
              </a:rPr>
              <a:t>Restos no digeridos expulsados por los poros anales y de la boca.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1100" b="1" dirty="0">
                <a:latin typeface="Bodoni MT" panose="02070603080606020203" pitchFamily="18" charset="77"/>
              </a:rPr>
              <a:t>Estructura del sistema digestivo</a:t>
            </a:r>
          </a:p>
          <a:p>
            <a:pPr>
              <a:buSzPct val="100000"/>
            </a:pPr>
            <a:r>
              <a:rPr lang="es-MX" sz="1100" dirty="0">
                <a:latin typeface="Bodoni MT" panose="02070603080606020203" pitchFamily="18" charset="77"/>
                <a:sym typeface="Wingdings" panose="05000000000000000000" pitchFamily="2" charset="2"/>
              </a:rPr>
              <a:t>Faringe: Segrega enzimas que facilitan la digestión. </a:t>
            </a:r>
          </a:p>
          <a:p>
            <a:pPr>
              <a:buSzPct val="100000"/>
            </a:pPr>
            <a:r>
              <a:rPr lang="es-MX" sz="1100" dirty="0">
                <a:latin typeface="Bodoni MT" panose="02070603080606020203" pitchFamily="18" charset="77"/>
                <a:sym typeface="Wingdings" panose="05000000000000000000" pitchFamily="2" charset="2"/>
              </a:rPr>
              <a:t>Estómago: Ramificado; forma canales:</a:t>
            </a:r>
          </a:p>
          <a:p>
            <a:pPr marL="63500" indent="0">
              <a:buNone/>
            </a:pPr>
            <a:r>
              <a:rPr lang="es-MX" sz="1100" dirty="0">
                <a:latin typeface="Bodoni MT" panose="02070603080606020203" pitchFamily="18" charset="77"/>
                <a:sym typeface="Wingdings" panose="05000000000000000000" pitchFamily="2" charset="2"/>
              </a:rPr>
              <a:t>	Canal interradial</a:t>
            </a:r>
          </a:p>
          <a:p>
            <a:pPr marL="63500" indent="0">
              <a:buNone/>
            </a:pPr>
            <a:r>
              <a:rPr lang="es-MX" sz="1100" dirty="0">
                <a:latin typeface="Bodoni MT" panose="02070603080606020203" pitchFamily="18" charset="77"/>
                <a:sym typeface="Wingdings" panose="05000000000000000000" pitchFamily="2" charset="2"/>
              </a:rPr>
              <a:t>	Canal tentacular</a:t>
            </a:r>
          </a:p>
          <a:p>
            <a:pPr marL="63500" indent="0">
              <a:buNone/>
            </a:pPr>
            <a:r>
              <a:rPr lang="es-MX" sz="1100" dirty="0">
                <a:latin typeface="Bodoni MT" panose="02070603080606020203" pitchFamily="18" charset="77"/>
                <a:sym typeface="Wingdings" panose="05000000000000000000" pitchFamily="2" charset="2"/>
              </a:rPr>
              <a:t>	Canal transversal </a:t>
            </a:r>
          </a:p>
          <a:p>
            <a:pPr marL="63500" indent="0">
              <a:buNone/>
            </a:pPr>
            <a:r>
              <a:rPr lang="es-MX" sz="1100" dirty="0">
                <a:latin typeface="Bodoni MT" panose="02070603080606020203" pitchFamily="18" charset="77"/>
                <a:sym typeface="Wingdings" panose="05000000000000000000" pitchFamily="2" charset="2"/>
              </a:rPr>
              <a:t>	Canal meridiano: Gónadas</a:t>
            </a:r>
          </a:p>
          <a:p>
            <a:pPr marL="63500" indent="0">
              <a:buNone/>
            </a:pPr>
            <a:r>
              <a:rPr lang="es-MX" sz="1100" dirty="0">
                <a:latin typeface="Bodoni MT" panose="02070603080606020203" pitchFamily="18" charset="77"/>
                <a:sym typeface="Wingdings" panose="05000000000000000000" pitchFamily="2" charset="2"/>
              </a:rPr>
              <a:t>	Canal comunicado con el exterior por el poro anal.</a:t>
            </a:r>
            <a:endParaRPr lang="es-MX" sz="1100" dirty="0">
              <a:latin typeface="Bodoni MT" panose="02070603080606020203" pitchFamily="18" charset="77"/>
            </a:endParaRPr>
          </a:p>
        </p:txBody>
      </p:sp>
      <p:pic>
        <p:nvPicPr>
          <p:cNvPr id="9" name="Imagen 8" descr="Imagen que contiene animal, exterior, pájaro, grande&#10;&#10;Descripción generada automáticamente">
            <a:extLst>
              <a:ext uri="{FF2B5EF4-FFF2-40B4-BE49-F238E27FC236}">
                <a16:creationId xmlns:a16="http://schemas.microsoft.com/office/drawing/2014/main" id="{8BB33247-B950-514B-BD61-4D64EFF80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262" y="1342755"/>
            <a:ext cx="2866668" cy="2225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3933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animal, tabla&#10;&#10;Descripción generada automáticamente">
            <a:extLst>
              <a:ext uri="{FF2B5EF4-FFF2-40B4-BE49-F238E27FC236}">
                <a16:creationId xmlns:a16="http://schemas.microsoft.com/office/drawing/2014/main" id="{BC640EA5-08A6-AC4F-9F87-78F3F5E93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756" y="2398775"/>
            <a:ext cx="2286594" cy="1251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CTENOPHORA</a:t>
            </a:r>
            <a:endParaRPr sz="3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D4779B-FE66-6D48-9878-0A942AA90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144" y="3650685"/>
            <a:ext cx="1185481" cy="856975"/>
          </a:xfrm>
          <a:prstGeom prst="rect">
            <a:avLst/>
          </a:prstGeom>
        </p:spPr>
      </p:pic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556175" y="1339573"/>
            <a:ext cx="3834244" cy="327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SzPct val="100000"/>
              <a:buNone/>
            </a:pPr>
            <a:r>
              <a:rPr lang="es-MX" sz="1500" b="1" dirty="0">
                <a:latin typeface="Bodoni MT" panose="02070603080606020203" pitchFamily="18" charset="77"/>
              </a:rPr>
              <a:t>LUMINISCENCIA</a:t>
            </a:r>
          </a:p>
          <a:p>
            <a:pPr marL="0" indent="0" algn="just">
              <a:buNone/>
            </a:pPr>
            <a:r>
              <a:rPr lang="es-MX" sz="1500" dirty="0">
                <a:solidFill>
                  <a:schemeClr val="tx1"/>
                </a:solidFill>
                <a:latin typeface="Bodoni MT" panose="02070603080606020203" pitchFamily="18" charset="77"/>
              </a:rPr>
              <a:t>Los ctenóforos son característicos por su luminiscencia, la cual es típica en todas sus especies. </a:t>
            </a:r>
          </a:p>
          <a:p>
            <a:pPr marL="0" indent="0" algn="just">
              <a:buNone/>
            </a:pPr>
            <a:endParaRPr lang="es-MX" sz="1500" dirty="0">
              <a:solidFill>
                <a:schemeClr val="tx1"/>
              </a:solidFill>
              <a:latin typeface="Bodoni MT" panose="02070603080606020203" pitchFamily="18" charset="77"/>
            </a:endParaRPr>
          </a:p>
          <a:p>
            <a:pPr>
              <a:buSzPct val="100000"/>
            </a:pPr>
            <a:r>
              <a:rPr lang="es-MX" sz="1500" b="1" dirty="0">
                <a:solidFill>
                  <a:schemeClr val="accent5"/>
                </a:solidFill>
                <a:latin typeface="Bodoni MT" panose="02070603080606020203" pitchFamily="18" charset="77"/>
              </a:rPr>
              <a:t>Fotocistos</a:t>
            </a:r>
          </a:p>
          <a:p>
            <a:pPr>
              <a:buSzPct val="100000"/>
            </a:pPr>
            <a:r>
              <a:rPr lang="es-MX" sz="1500" dirty="0">
                <a:solidFill>
                  <a:schemeClr val="tx1"/>
                </a:solidFill>
                <a:latin typeface="Bodoni MT" panose="02070603080606020203" pitchFamily="18" charset="77"/>
              </a:rPr>
              <a:t>Externamente, parece que la luz emana de las paletas natatorias</a:t>
            </a:r>
          </a:p>
          <a:p>
            <a:pPr>
              <a:buSzPct val="100000"/>
            </a:pPr>
            <a:endParaRPr lang="es-MX" sz="1500" dirty="0">
              <a:latin typeface="Century Gothic" panose="020B0502020202020204" pitchFamily="34" charset="0"/>
            </a:endParaRPr>
          </a:p>
        </p:txBody>
      </p:sp>
      <p:pic>
        <p:nvPicPr>
          <p:cNvPr id="9" name="Imagen 8" descr="Imagen que contiene animal, exterior, pájaro, grande&#10;&#10;Descripción generada automáticamente">
            <a:extLst>
              <a:ext uri="{FF2B5EF4-FFF2-40B4-BE49-F238E27FC236}">
                <a16:creationId xmlns:a16="http://schemas.microsoft.com/office/drawing/2014/main" id="{8BB33247-B950-514B-BD61-4D64EFF80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8753" y="1249863"/>
            <a:ext cx="2866668" cy="2225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Comb Jelly Jellyfish GIF by Monterey Bay Aquarium - Find &amp; Share on GIPHY">
            <a:extLst>
              <a:ext uri="{FF2B5EF4-FFF2-40B4-BE49-F238E27FC236}">
                <a16:creationId xmlns:a16="http://schemas.microsoft.com/office/drawing/2014/main" id="{BD885674-6856-E241-A16E-E646448FE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727" y="1302792"/>
            <a:ext cx="2089323" cy="12409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804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animal, tabla&#10;&#10;Descripción generada automáticamente">
            <a:extLst>
              <a:ext uri="{FF2B5EF4-FFF2-40B4-BE49-F238E27FC236}">
                <a16:creationId xmlns:a16="http://schemas.microsoft.com/office/drawing/2014/main" id="{BC640EA5-08A6-AC4F-9F87-78F3F5E93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278" y="2435556"/>
            <a:ext cx="2286594" cy="1251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CTENOPHORA</a:t>
            </a:r>
            <a:endParaRPr sz="3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D4779B-FE66-6D48-9878-0A942AA90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144" y="3650685"/>
            <a:ext cx="1185481" cy="856975"/>
          </a:xfrm>
          <a:prstGeom prst="rect">
            <a:avLst/>
          </a:prstGeom>
        </p:spPr>
      </p:pic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529864" y="1200312"/>
            <a:ext cx="3860556" cy="327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SzPct val="100000"/>
              <a:buNone/>
            </a:pPr>
            <a:r>
              <a:rPr lang="es-MX" sz="1300" b="1" dirty="0">
                <a:latin typeface="Bodoni MT" panose="02070603080606020203" pitchFamily="18" charset="77"/>
              </a:rPr>
              <a:t>SISTEMA NERVIOSO</a:t>
            </a:r>
          </a:p>
          <a:p>
            <a:pPr marL="0" indent="0" algn="just">
              <a:buNone/>
            </a:pPr>
            <a:r>
              <a:rPr lang="es-MX" sz="1300" dirty="0">
                <a:solidFill>
                  <a:schemeClr val="tx1"/>
                </a:solidFill>
                <a:latin typeface="Bodoni MT" panose="02070603080606020203" pitchFamily="18" charset="77"/>
              </a:rPr>
              <a:t>El sistema nervioso de los ctenóforos es un </a:t>
            </a:r>
            <a:r>
              <a:rPr lang="es-MX" sz="1300" b="1" dirty="0">
                <a:solidFill>
                  <a:schemeClr val="accent5"/>
                </a:solidFill>
                <a:latin typeface="Bodoni MT" panose="02070603080606020203" pitchFamily="18" charset="77"/>
              </a:rPr>
              <a:t>plexo subepidérmico</a:t>
            </a:r>
            <a:r>
              <a:rPr lang="es-MX" sz="1300" b="1" dirty="0">
                <a:solidFill>
                  <a:schemeClr val="tx1"/>
                </a:solidFill>
                <a:latin typeface="Bodoni MT" panose="02070603080606020203" pitchFamily="18" charset="77"/>
              </a:rPr>
              <a:t> </a:t>
            </a:r>
            <a:r>
              <a:rPr lang="es-MX" sz="1300" dirty="0">
                <a:solidFill>
                  <a:schemeClr val="tx1"/>
                </a:solidFill>
                <a:latin typeface="Bodoni MT" panose="02070603080606020203" pitchFamily="18" charset="77"/>
              </a:rPr>
              <a:t>muy desarrollado por debajo de las paletas natatorias.</a:t>
            </a:r>
          </a:p>
          <a:p>
            <a:pPr>
              <a:buSzPct val="100000"/>
            </a:pPr>
            <a:r>
              <a:rPr lang="es-MX" sz="1300" dirty="0">
                <a:solidFill>
                  <a:schemeClr val="tx1"/>
                </a:solidFill>
                <a:latin typeface="Bodoni MT" panose="02070603080606020203" pitchFamily="18" charset="77"/>
              </a:rPr>
              <a:t>Único órgano sensorial; </a:t>
            </a:r>
            <a:r>
              <a:rPr lang="es-MX" sz="1300" b="1" dirty="0">
                <a:solidFill>
                  <a:schemeClr val="accent5"/>
                </a:solidFill>
                <a:latin typeface="Bodoni MT" panose="02070603080606020203" pitchFamily="18" charset="77"/>
                <a:sym typeface="Wingdings" panose="05000000000000000000" pitchFamily="2" charset="2"/>
              </a:rPr>
              <a:t>Estatocisto</a:t>
            </a:r>
            <a:r>
              <a:rPr lang="es-MX" sz="1300" dirty="0">
                <a:solidFill>
                  <a:schemeClr val="tx1"/>
                </a:solidFill>
                <a:latin typeface="Bodoni MT" panose="02070603080606020203" pitchFamily="18" charset="77"/>
                <a:sym typeface="Wingdings" panose="05000000000000000000" pitchFamily="2" charset="2"/>
              </a:rPr>
              <a:t>. </a:t>
            </a:r>
          </a:p>
          <a:p>
            <a:pPr>
              <a:buSzPct val="100000"/>
            </a:pPr>
            <a:r>
              <a:rPr lang="es-MX" sz="1300" dirty="0">
                <a:solidFill>
                  <a:schemeClr val="tx1"/>
                </a:solidFill>
                <a:latin typeface="Bodoni MT" panose="02070603080606020203" pitchFamily="18" charset="77"/>
                <a:sym typeface="Wingdings" panose="05000000000000000000" pitchFamily="2" charset="2"/>
              </a:rPr>
              <a:t>Equilibrio y orientación. </a:t>
            </a:r>
          </a:p>
          <a:p>
            <a:pPr>
              <a:buSzPct val="100000"/>
            </a:pPr>
            <a:r>
              <a:rPr lang="es-MX" sz="1300" dirty="0">
                <a:solidFill>
                  <a:schemeClr val="tx1"/>
                </a:solidFill>
                <a:latin typeface="Bodoni MT" panose="02070603080606020203" pitchFamily="18" charset="77"/>
                <a:sym typeface="Wingdings" panose="05000000000000000000" pitchFamily="2" charset="2"/>
              </a:rPr>
              <a:t>Sujetado por cuatro penachos de cilios largos; balancines. </a:t>
            </a:r>
          </a:p>
          <a:p>
            <a:pPr marL="63500" indent="0" algn="just">
              <a:buSzPct val="100000"/>
              <a:buNone/>
            </a:pPr>
            <a:r>
              <a:rPr lang="es-MX" sz="1300" dirty="0">
                <a:latin typeface="Bodoni MT" panose="02070603080606020203" pitchFamily="18" charset="77"/>
                <a:sym typeface="Wingdings" panose="05000000000000000000" pitchFamily="2" charset="2"/>
              </a:rPr>
              <a:t>Cualquier inclinación del animal hace que el estatocisto ejerza más presión sobre los balancines, que al resultar estimulado, hace que el batido de las paletas natatorias sea más vigoroso y el animal recupere su posición. </a:t>
            </a:r>
          </a:p>
          <a:p>
            <a:pPr>
              <a:buSzPct val="100000"/>
            </a:pPr>
            <a:endParaRPr lang="es-MX" sz="1500" dirty="0">
              <a:latin typeface="Century Gothic" panose="020B0502020202020204" pitchFamily="34" charset="0"/>
            </a:endParaRPr>
          </a:p>
        </p:txBody>
      </p:sp>
      <p:pic>
        <p:nvPicPr>
          <p:cNvPr id="10" name="Picture 4" descr="Comb Jelly Jellyfish GIF by Monterey Bay Aquarium - Find &amp; Share on GIPHY">
            <a:extLst>
              <a:ext uri="{FF2B5EF4-FFF2-40B4-BE49-F238E27FC236}">
                <a16:creationId xmlns:a16="http://schemas.microsoft.com/office/drawing/2014/main" id="{BD885674-6856-E241-A16E-E646448FE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8307" y="1339573"/>
            <a:ext cx="2089323" cy="12409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7B1954E-DA08-5245-8A20-F17E8B0121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271" t="9817" r="6875" b="9270"/>
          <a:stretch/>
        </p:blipFill>
        <p:spPr>
          <a:xfrm>
            <a:off x="5390420" y="1419275"/>
            <a:ext cx="3031320" cy="204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49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CTENOPHORA</a:t>
            </a:r>
            <a:endParaRPr sz="3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529864" y="1200312"/>
            <a:ext cx="3651565" cy="327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SzPct val="100000"/>
              <a:buNone/>
            </a:pPr>
            <a:r>
              <a:rPr lang="es-MX" sz="1100" b="1" dirty="0">
                <a:latin typeface="Bodoni MT" panose="02070603080606020203" pitchFamily="18" charset="77"/>
              </a:rPr>
              <a:t>REPRODUCCIÓN</a:t>
            </a:r>
          </a:p>
          <a:p>
            <a:pPr marL="0" indent="0">
              <a:buNone/>
            </a:pPr>
            <a:r>
              <a:rPr lang="es-MX" sz="1100" dirty="0">
                <a:latin typeface="Bodoni MT" panose="02070603080606020203" pitchFamily="18" charset="77"/>
              </a:rPr>
              <a:t>Los ctenóforos presentan reproducción sexual y asexual. </a:t>
            </a:r>
          </a:p>
          <a:p>
            <a:pPr marL="0" indent="0">
              <a:buNone/>
            </a:pPr>
            <a:r>
              <a:rPr lang="es-MX" sz="1100" b="1" dirty="0">
                <a:latin typeface="Bodoni MT" panose="02070603080606020203" pitchFamily="18" charset="77"/>
              </a:rPr>
              <a:t>Reproducción asexual</a:t>
            </a:r>
            <a:endParaRPr lang="es-MX" sz="1100" dirty="0">
              <a:latin typeface="Bodoni MT" panose="02070603080606020203" pitchFamily="18" charset="77"/>
            </a:endParaRPr>
          </a:p>
          <a:p>
            <a:pPr>
              <a:buSzPct val="100000"/>
            </a:pPr>
            <a:r>
              <a:rPr lang="es-MX" sz="1100" b="1" dirty="0">
                <a:solidFill>
                  <a:schemeClr val="accent5"/>
                </a:solidFill>
                <a:latin typeface="Bodoni MT" panose="02070603080606020203" pitchFamily="18" charset="77"/>
              </a:rPr>
              <a:t>Fragmentación</a:t>
            </a:r>
            <a:r>
              <a:rPr lang="es-MX" sz="1100" dirty="0">
                <a:latin typeface="Bodoni MT" panose="02070603080606020203" pitchFamily="18" charset="77"/>
              </a:rPr>
              <a:t>; Orden Platyctenida. </a:t>
            </a:r>
          </a:p>
          <a:p>
            <a:pPr marL="0" indent="0">
              <a:buNone/>
            </a:pPr>
            <a:r>
              <a:rPr lang="es-MX" sz="1100" b="1" dirty="0">
                <a:latin typeface="Bodoni MT" panose="02070603080606020203" pitchFamily="18" charset="77"/>
              </a:rPr>
              <a:t>Reproducción sexual</a:t>
            </a:r>
          </a:p>
          <a:p>
            <a:pPr>
              <a:buSzPct val="100000"/>
            </a:pPr>
            <a:r>
              <a:rPr lang="es-MX" sz="1100" b="1" dirty="0">
                <a:solidFill>
                  <a:schemeClr val="accent5"/>
                </a:solidFill>
                <a:latin typeface="Bodoni MT" panose="02070603080606020203" pitchFamily="18" charset="77"/>
              </a:rPr>
              <a:t>Hermafroditas</a:t>
            </a:r>
            <a:r>
              <a:rPr lang="es-MX" sz="1100" dirty="0">
                <a:latin typeface="Bodoni MT" panose="02070603080606020203" pitchFamily="18" charset="77"/>
              </a:rPr>
              <a:t>.</a:t>
            </a:r>
          </a:p>
          <a:p>
            <a:pPr>
              <a:buSzPct val="100000"/>
            </a:pPr>
            <a:r>
              <a:rPr lang="es-MX" sz="1100" dirty="0">
                <a:latin typeface="Bodoni MT" panose="02070603080606020203" pitchFamily="18" charset="77"/>
              </a:rPr>
              <a:t>Gónadas localizadas en las paredes de cada canal meridiano. </a:t>
            </a:r>
          </a:p>
          <a:p>
            <a:pPr>
              <a:buSzPct val="100000"/>
            </a:pPr>
            <a:r>
              <a:rPr lang="es-MX" sz="1100" dirty="0">
                <a:latin typeface="Bodoni MT" panose="02070603080606020203" pitchFamily="18" charset="77"/>
              </a:rPr>
              <a:t>Óvulos y espermatozoides expulsados por los gonoductos. </a:t>
            </a:r>
          </a:p>
          <a:p>
            <a:pPr>
              <a:buSzPct val="100000"/>
            </a:pPr>
            <a:r>
              <a:rPr lang="es-MX" sz="1100" b="1" dirty="0">
                <a:solidFill>
                  <a:schemeClr val="accent5"/>
                </a:solidFill>
                <a:latin typeface="Bodoni MT" panose="02070603080606020203" pitchFamily="18" charset="77"/>
              </a:rPr>
              <a:t>Fecundación externa</a:t>
            </a:r>
            <a:r>
              <a:rPr lang="es-MX" sz="1100" dirty="0">
                <a:latin typeface="Bodoni MT" panose="02070603080606020203" pitchFamily="18" charset="77"/>
              </a:rPr>
              <a:t>; Incubadoras. </a:t>
            </a:r>
          </a:p>
          <a:p>
            <a:pPr>
              <a:buSzPct val="100000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7B1954E-DA08-5245-8A20-F17E8B0121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71" t="9817" r="6875" b="9270"/>
          <a:stretch/>
        </p:blipFill>
        <p:spPr>
          <a:xfrm>
            <a:off x="-2163180" y="1419275"/>
            <a:ext cx="3031320" cy="204048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3E27A4C-B03F-994F-880E-03C0BDEF1F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624" t="21653" r="34532" b="31657"/>
          <a:stretch/>
        </p:blipFill>
        <p:spPr>
          <a:xfrm>
            <a:off x="5065059" y="1492815"/>
            <a:ext cx="3382991" cy="196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CTENOPHORA</a:t>
            </a:r>
            <a:endParaRPr sz="3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Google Shape;129;p21">
            <a:extLst>
              <a:ext uri="{FF2B5EF4-FFF2-40B4-BE49-F238E27FC236}">
                <a16:creationId xmlns:a16="http://schemas.microsoft.com/office/drawing/2014/main" id="{F424A90B-A50E-4B46-8AF1-607CD2A6A0AF}"/>
              </a:ext>
            </a:extLst>
          </p:cNvPr>
          <p:cNvSpPr txBox="1">
            <a:spLocks/>
          </p:cNvSpPr>
          <p:nvPr/>
        </p:nvSpPr>
        <p:spPr>
          <a:xfrm>
            <a:off x="1690398" y="1604681"/>
            <a:ext cx="3400724" cy="26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>
              <a:buSzPct val="100000"/>
              <a:buNone/>
            </a:pPr>
            <a:r>
              <a:rPr lang="es-MX" sz="1600" b="1" dirty="0">
                <a:latin typeface="Bodoni MT" panose="02070603080606020203" pitchFamily="18" charset="77"/>
              </a:rPr>
              <a:t>CLASES</a:t>
            </a:r>
          </a:p>
          <a:p>
            <a:pPr marL="63500" indent="0">
              <a:buSzPct val="100000"/>
              <a:buNone/>
            </a:pPr>
            <a:endParaRPr lang="es-MX" sz="1600" b="1" dirty="0">
              <a:latin typeface="Bodoni MT" panose="02070603080606020203" pitchFamily="18" charset="77"/>
            </a:endParaRPr>
          </a:p>
          <a:p>
            <a:pPr>
              <a:buSzPct val="100000"/>
            </a:pPr>
            <a:r>
              <a:rPr lang="es-MX" sz="1600" b="1" dirty="0">
                <a:latin typeface="Bodoni MT" panose="02070603080606020203" pitchFamily="18" charset="77"/>
              </a:rPr>
              <a:t>Clase Tentaculata</a:t>
            </a:r>
            <a:r>
              <a:rPr lang="es-MX" sz="1600" dirty="0">
                <a:latin typeface="Bodoni MT" panose="02070603080606020203" pitchFamily="18" charset="77"/>
              </a:rPr>
              <a:t>. Ctenóforos con tentáculos. </a:t>
            </a:r>
          </a:p>
          <a:p>
            <a:pPr>
              <a:buSzPct val="100000"/>
            </a:pPr>
            <a:r>
              <a:rPr lang="es-MX" sz="1600" b="1" dirty="0">
                <a:latin typeface="Bodoni MT" panose="02070603080606020203" pitchFamily="18" charset="77"/>
              </a:rPr>
              <a:t>Clase Nuda. </a:t>
            </a:r>
            <a:r>
              <a:rPr lang="es-MX" sz="1600" dirty="0">
                <a:latin typeface="Bodoni MT" panose="02070603080606020203" pitchFamily="18" charset="77"/>
              </a:rPr>
              <a:t>Ctenóforos sin tentáculos. </a:t>
            </a:r>
          </a:p>
          <a:p>
            <a:pPr>
              <a:buSzPct val="100000"/>
            </a:pPr>
            <a:r>
              <a:rPr lang="es-MX" sz="1600" b="1" dirty="0">
                <a:latin typeface="Bodoni MT" panose="02070603080606020203" pitchFamily="18" charset="77"/>
              </a:rPr>
              <a:t>Clase Scleroctenophora. </a:t>
            </a:r>
            <a:r>
              <a:rPr lang="es-MX" sz="1600" dirty="0">
                <a:latin typeface="Bodoni MT" panose="02070603080606020203" pitchFamily="18" charset="77"/>
              </a:rPr>
              <a:t>Extintos en el cámbrico</a:t>
            </a:r>
          </a:p>
          <a:p>
            <a:pPr marL="63500" indent="0">
              <a:buSzPct val="100000"/>
              <a:buNone/>
            </a:pPr>
            <a:endParaRPr lang="es-MX" sz="1100" b="1" dirty="0">
              <a:latin typeface="Bodoni MT" panose="02070603080606020203" pitchFamily="18" charset="77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7B1954E-DA08-5245-8A20-F17E8B0121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71" t="9817" r="6875" b="9270"/>
          <a:stretch/>
        </p:blipFill>
        <p:spPr>
          <a:xfrm>
            <a:off x="-2163180" y="1419275"/>
            <a:ext cx="3031320" cy="2040482"/>
          </a:xfrm>
          <a:prstGeom prst="rect">
            <a:avLst/>
          </a:prstGeom>
        </p:spPr>
      </p:pic>
      <p:pic>
        <p:nvPicPr>
          <p:cNvPr id="8" name="Picture 4" descr="Sorpresa en la evolución del sistema nervioso de los ctenóforos - La  Ciencia de la Mula Francis">
            <a:extLst>
              <a:ext uri="{FF2B5EF4-FFF2-40B4-BE49-F238E27FC236}">
                <a16:creationId xmlns:a16="http://schemas.microsoft.com/office/drawing/2014/main" id="{C2BC5A1E-346A-2048-A4DF-D0DBA16E7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57432" y="1568882"/>
            <a:ext cx="1861809" cy="153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tenoplana - Alchetron, The Free Social Encyclopedia">
            <a:extLst>
              <a:ext uri="{FF2B5EF4-FFF2-40B4-BE49-F238E27FC236}">
                <a16:creationId xmlns:a16="http://schemas.microsoft.com/office/drawing/2014/main" id="{3787255D-7299-3945-AB2F-D46D40B07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984" y="3324956"/>
            <a:ext cx="1532705" cy="109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159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CTENOPHORA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485152" y="1419275"/>
            <a:ext cx="3673099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Par de tentáculos retraíbles en una vaina tentacular</a:t>
            </a:r>
          </a:p>
          <a:p>
            <a:pPr marL="285750" indent="-285750"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Polo oral y polo aboral.</a:t>
            </a:r>
          </a:p>
          <a:p>
            <a:pPr marL="285750" indent="-285750"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Carecen de órganos excretores, respiratorios, circulatorios y de esqueleto. </a:t>
            </a:r>
          </a:p>
          <a:p>
            <a:pPr marL="285750" indent="-285750"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Sistema digestivo, nervioso y reproductor. </a:t>
            </a:r>
          </a:p>
          <a:p>
            <a:pPr marL="285750" indent="-285750"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Cavidad gastrovascular (digestiva). </a:t>
            </a:r>
          </a:p>
          <a:p>
            <a:pPr marL="285750" indent="-285750"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Musculatura totalmente mesenquimática. </a:t>
            </a:r>
          </a:p>
          <a:p>
            <a:pPr marL="285750" indent="-285750" algn="just">
              <a:buSzPct val="100000"/>
            </a:pPr>
            <a:endParaRPr lang="es-MX" sz="1200" dirty="0"/>
          </a:p>
          <a:p>
            <a:pPr marL="0" indent="0">
              <a:buNone/>
            </a:pPr>
            <a:endParaRPr lang="en" sz="700" dirty="0"/>
          </a:p>
          <a:p>
            <a:pPr marL="285750" indent="-285750"/>
            <a:endParaRPr sz="18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5E8DBBB5-E6BB-FA49-9B6A-DD833D46DF5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5E8DBBB5-E6BB-FA49-9B6A-DD833D46DF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125A990-8535-A44A-9463-FB47371E0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144" y="3650685"/>
            <a:ext cx="1185481" cy="856975"/>
          </a:xfrm>
          <a:prstGeom prst="rect">
            <a:avLst/>
          </a:prstGeom>
        </p:spPr>
      </p:pic>
      <p:pic>
        <p:nvPicPr>
          <p:cNvPr id="10" name="Imagen 9" descr="CTENÓFOROS – EL LITORAL DE GRANADA">
            <a:extLst>
              <a:ext uri="{FF2B5EF4-FFF2-40B4-BE49-F238E27FC236}">
                <a16:creationId xmlns:a16="http://schemas.microsoft.com/office/drawing/2014/main" id="{D0CDFC9A-40BE-5044-A709-BE308DE0B68A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" b="5587"/>
          <a:stretch/>
        </p:blipFill>
        <p:spPr bwMode="auto">
          <a:xfrm>
            <a:off x="5229274" y="1419275"/>
            <a:ext cx="3183181" cy="2046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672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CTENOPHORA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318576" y="1396553"/>
            <a:ext cx="4790658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MX" sz="1000" dirty="0">
                <a:latin typeface="Bodoni MT" panose="02070603080606020203" pitchFamily="18" charset="77"/>
              </a:rPr>
              <a:t>El cuerpo de los ctenóforos se encuentra dividido en ocho partes iguales por ocho hileras de bandas ciliadas. </a:t>
            </a:r>
          </a:p>
          <a:p>
            <a:pPr marL="0" indent="0" algn="ctr">
              <a:buNone/>
            </a:pPr>
            <a:endParaRPr lang="es-MX" sz="1000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r>
              <a:rPr lang="es-MX" sz="1000" dirty="0">
                <a:latin typeface="Bodoni MT" panose="02070603080606020203" pitchFamily="18" charset="77"/>
              </a:rPr>
              <a:t>Estas bandas reciben el nombre de </a:t>
            </a:r>
            <a:r>
              <a:rPr lang="es-MX" sz="1000" b="1" dirty="0">
                <a:solidFill>
                  <a:schemeClr val="accent5"/>
                </a:solidFill>
                <a:latin typeface="Bodoni MT" panose="02070603080606020203" pitchFamily="18" charset="77"/>
              </a:rPr>
              <a:t>ctenes o paletas natatorias</a:t>
            </a:r>
            <a:r>
              <a:rPr lang="es-MX" sz="1000" dirty="0">
                <a:latin typeface="Bodoni MT" panose="02070603080606020203" pitchFamily="18" charset="77"/>
              </a:rPr>
              <a:t>. Los peines conforman el sistema locomotor de los ctenóforos.</a:t>
            </a:r>
          </a:p>
          <a:p>
            <a:pPr marL="0" indent="0">
              <a:buNone/>
            </a:pPr>
            <a:r>
              <a:rPr lang="es-MX" sz="1000" b="1" dirty="0">
                <a:latin typeface="Bodoni MT" panose="02070603080606020203" pitchFamily="18" charset="77"/>
              </a:rPr>
              <a:t>Bandas: </a:t>
            </a:r>
            <a:endParaRPr lang="es-MX" sz="1000" dirty="0">
              <a:latin typeface="Bodoni MT" panose="02070603080606020203" pitchFamily="18" charset="77"/>
            </a:endParaRPr>
          </a:p>
          <a:p>
            <a:pPr marL="285750" indent="-285750" algn="just">
              <a:buSzPct val="100000"/>
            </a:pPr>
            <a:r>
              <a:rPr lang="es-MX" sz="1000" dirty="0">
                <a:latin typeface="Bodoni MT" panose="02070603080606020203" pitchFamily="18" charset="77"/>
              </a:rPr>
              <a:t>Cada banda se extiende alrededor de 4/5  partes de la distancia entre el polo oral y el aboral.</a:t>
            </a:r>
          </a:p>
          <a:p>
            <a:pPr marL="285750" indent="-285750" algn="just">
              <a:buSzPct val="100000"/>
            </a:pPr>
            <a:r>
              <a:rPr lang="es-MX" sz="1000" dirty="0">
                <a:latin typeface="Bodoni MT" panose="02070603080606020203" pitchFamily="18" charset="77"/>
              </a:rPr>
              <a:t>Constituida por cortas laminas de células ciliadas.</a:t>
            </a:r>
          </a:p>
          <a:p>
            <a:pPr marL="285750" indent="-285750" algn="just">
              <a:buSzPct val="100000"/>
            </a:pPr>
            <a:r>
              <a:rPr lang="es-MX" sz="1000" dirty="0">
                <a:latin typeface="Bodoni MT" panose="02070603080606020203" pitchFamily="18" charset="77"/>
              </a:rPr>
              <a:t>Peines dispuestos en hileras; forman la paleta natatoria. </a:t>
            </a:r>
          </a:p>
          <a:p>
            <a:pPr marL="0" indent="0" algn="just">
              <a:buNone/>
            </a:pPr>
            <a:endParaRPr lang="es-MX" sz="1000" dirty="0">
              <a:latin typeface="Bodoni MT" panose="02070603080606020203" pitchFamily="18" charset="77"/>
            </a:endParaRPr>
          </a:p>
          <a:p>
            <a:pPr marL="0" indent="0" algn="just">
              <a:buNone/>
            </a:pPr>
            <a:r>
              <a:rPr lang="es-MX" sz="1000" dirty="0">
                <a:latin typeface="Bodoni MT" panose="02070603080606020203" pitchFamily="18" charset="77"/>
              </a:rPr>
              <a:t>A cada lado del hemisferio aboral, existe un tentáculo sólido, ramificado y contráctil, que emerge  desde el fondo de una depresión profunda, denominada bolsa tentacular. </a:t>
            </a:r>
          </a:p>
          <a:p>
            <a:pPr marL="285750" indent="-285750" algn="just">
              <a:buSzPct val="100000"/>
            </a:pPr>
            <a:endParaRPr lang="es-MX" sz="1000" dirty="0">
              <a:latin typeface="Century Gothic" panose="020B0502020202020204" pitchFamily="34" charset="0"/>
            </a:endParaRPr>
          </a:p>
          <a:p>
            <a:pPr marL="285750" indent="-285750"/>
            <a:endParaRPr sz="10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5E8DBBB5-E6BB-FA49-9B6A-DD833D46DF5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5E8DBBB5-E6BB-FA49-9B6A-DD833D46DF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agen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125A990-8535-A44A-9463-FB47371E0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144" y="3650685"/>
            <a:ext cx="1185481" cy="856975"/>
          </a:xfrm>
          <a:prstGeom prst="rect">
            <a:avLst/>
          </a:prstGeom>
        </p:spPr>
      </p:pic>
      <p:pic>
        <p:nvPicPr>
          <p:cNvPr id="10" name="Imagen 9" descr="CTENÓFOROS – EL LITORAL DE GRANADA">
            <a:extLst>
              <a:ext uri="{FF2B5EF4-FFF2-40B4-BE49-F238E27FC236}">
                <a16:creationId xmlns:a16="http://schemas.microsoft.com/office/drawing/2014/main" id="{D0CDFC9A-40BE-5044-A709-BE308DE0B68A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" b="5587"/>
          <a:stretch/>
        </p:blipFill>
        <p:spPr bwMode="auto">
          <a:xfrm>
            <a:off x="-2356258" y="1419275"/>
            <a:ext cx="3183181" cy="204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4C8776B-9F4A-404E-9B47-A35410CD1E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361" t="17689" r="5051" b="15839"/>
          <a:stretch/>
        </p:blipFill>
        <p:spPr>
          <a:xfrm>
            <a:off x="6109234" y="1396553"/>
            <a:ext cx="2301340" cy="206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963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CTENOPHORA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417253" y="1419275"/>
            <a:ext cx="2087070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MX" sz="1000" b="1" dirty="0">
                <a:latin typeface="Bodoni MT" panose="02070603080606020203" pitchFamily="18" charset="77"/>
              </a:rPr>
              <a:t>EPIDERMIS DE UN TENTÁCULO </a:t>
            </a:r>
          </a:p>
          <a:p>
            <a:pPr marL="0" indent="0" algn="ctr">
              <a:buNone/>
            </a:pPr>
            <a:endParaRPr lang="es-MX" sz="1000" dirty="0">
              <a:latin typeface="Bodoni MT" panose="02070603080606020203" pitchFamily="18" charset="77"/>
            </a:endParaRPr>
          </a:p>
          <a:p>
            <a:pPr marL="285750" indent="-285750" algn="just">
              <a:buSzPct val="100000"/>
            </a:pPr>
            <a:r>
              <a:rPr lang="es-MX" sz="1000" dirty="0">
                <a:latin typeface="Bodoni MT" panose="02070603080606020203" pitchFamily="18" charset="77"/>
              </a:rPr>
              <a:t>Células adhesivas, </a:t>
            </a:r>
            <a:r>
              <a:rPr lang="es-MX" sz="1000" b="1" dirty="0">
                <a:solidFill>
                  <a:schemeClr val="accent5"/>
                </a:solidFill>
                <a:latin typeface="Bodoni MT" panose="02070603080606020203" pitchFamily="18" charset="77"/>
              </a:rPr>
              <a:t>coloblastos</a:t>
            </a:r>
            <a:r>
              <a:rPr lang="es-MX" sz="1000" dirty="0">
                <a:latin typeface="Bodoni MT" panose="02070603080606020203" pitchFamily="18" charset="77"/>
              </a:rPr>
              <a:t>. </a:t>
            </a:r>
          </a:p>
          <a:p>
            <a:pPr marL="285750" indent="-285750" algn="just">
              <a:buSzPct val="100000"/>
            </a:pPr>
            <a:r>
              <a:rPr lang="es-MX" sz="1000" dirty="0">
                <a:latin typeface="Bodoni MT" panose="02070603080606020203" pitchFamily="18" charset="77"/>
              </a:rPr>
              <a:t>Filamento helicoidal intracelular alrededor del eje de la célula. </a:t>
            </a:r>
          </a:p>
          <a:p>
            <a:pPr marL="285750" indent="-285750" algn="just">
              <a:buSzPct val="100000"/>
            </a:pPr>
            <a:r>
              <a:rPr lang="es-MX" sz="1000" dirty="0">
                <a:latin typeface="Bodoni MT" panose="02070603080606020203" pitchFamily="18" charset="77"/>
              </a:rPr>
              <a:t>Extremo distal con gran número de fibras radiales menores. </a:t>
            </a:r>
          </a:p>
          <a:p>
            <a:pPr marL="285750" indent="-285750" algn="just">
              <a:buSzPct val="100000"/>
            </a:pPr>
            <a:r>
              <a:rPr lang="es-MX" sz="1000" dirty="0">
                <a:latin typeface="Bodoni MT" panose="02070603080606020203" pitchFamily="18" charset="77"/>
              </a:rPr>
              <a:t>Granulo relleno de material mucoso.</a:t>
            </a:r>
          </a:p>
          <a:p>
            <a:pPr marL="285750" indent="-285750"/>
            <a:endParaRPr sz="10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5E8DBBB5-E6BB-FA49-9B6A-DD833D46DF5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5E8DBBB5-E6BB-FA49-9B6A-DD833D46DF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n 10">
            <a:extLst>
              <a:ext uri="{FF2B5EF4-FFF2-40B4-BE49-F238E27FC236}">
                <a16:creationId xmlns:a16="http://schemas.microsoft.com/office/drawing/2014/main" id="{D4C8776B-9F4A-404E-9B47-A35410CD1E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361" t="17689" r="5051" b="15839"/>
          <a:stretch/>
        </p:blipFill>
        <p:spPr>
          <a:xfrm>
            <a:off x="-1337905" y="1419275"/>
            <a:ext cx="2301340" cy="206801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5CC57A9-A43F-F046-BE22-5CAA176E71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664" t="24468" r="10492" b="7520"/>
          <a:stretch/>
        </p:blipFill>
        <p:spPr>
          <a:xfrm>
            <a:off x="3617348" y="1419275"/>
            <a:ext cx="1809059" cy="286519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7EEEE2E-2AD8-9E47-9712-E8B8FC35E15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43" t="23558" r="39477" b="17287"/>
          <a:stretch/>
        </p:blipFill>
        <p:spPr>
          <a:xfrm>
            <a:off x="5495868" y="1419275"/>
            <a:ext cx="2921151" cy="196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0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 CTENOPHORA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62456" y="1295353"/>
            <a:ext cx="7085593" cy="32062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indent="0" algn="just">
              <a:buNone/>
            </a:pPr>
            <a:r>
              <a:rPr lang="es-MX" sz="1200" dirty="0">
                <a:latin typeface="Bodoni MT" panose="02070603080606020203" pitchFamily="18" charset="77"/>
              </a:rPr>
              <a:t>Los cnidarios y los ctenóforos con mismo grado de constitución debido a ciertas similitudes.</a:t>
            </a:r>
          </a:p>
          <a:p>
            <a:pPr marL="0" indent="0" algn="just">
              <a:buNone/>
            </a:pPr>
            <a:r>
              <a:rPr lang="es-MX" sz="1200" b="1" dirty="0">
                <a:latin typeface="Bodoni MT" panose="02070603080606020203" pitchFamily="18" charset="77"/>
              </a:rPr>
              <a:t>Ctenóforos derivados de los hidrozoos</a:t>
            </a:r>
            <a:endParaRPr lang="es-419" sz="1200" dirty="0">
              <a:latin typeface="Bodoni MT" panose="02070603080606020203" pitchFamily="18" charset="77"/>
            </a:endParaRPr>
          </a:p>
          <a:p>
            <a:pPr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Medusas intermedias con estatocisto aboral y dos vainas tentaculares.</a:t>
            </a:r>
          </a:p>
          <a:p>
            <a:pPr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Traquimedusa del género </a:t>
            </a:r>
            <a:r>
              <a:rPr lang="es-MX" sz="1200" i="1" dirty="0">
                <a:latin typeface="Bodoni MT" panose="02070603080606020203" pitchFamily="18" charset="77"/>
              </a:rPr>
              <a:t>Hydroctena</a:t>
            </a:r>
            <a:r>
              <a:rPr lang="es-MX" sz="1200" dirty="0">
                <a:latin typeface="Bodoni MT" panose="02070603080606020203" pitchFamily="18" charset="77"/>
              </a:rPr>
              <a:t>. </a:t>
            </a:r>
          </a:p>
          <a:p>
            <a:pPr marL="0" indent="0" algn="just">
              <a:buNone/>
            </a:pPr>
            <a:r>
              <a:rPr lang="es-MX" sz="1200" b="1" dirty="0">
                <a:latin typeface="Bodoni MT" panose="02070603080606020203" pitchFamily="18" charset="77"/>
              </a:rPr>
              <a:t>Similitudes con los hidrozoos:</a:t>
            </a:r>
            <a:endParaRPr lang="es-419" sz="1200" dirty="0">
              <a:latin typeface="Bodoni MT" panose="02070603080606020203" pitchFamily="18" charset="77"/>
            </a:endParaRPr>
          </a:p>
          <a:p>
            <a:pPr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Tentáculos salidos de bolsas epidérmicas.</a:t>
            </a:r>
          </a:p>
          <a:p>
            <a:pPr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Órgano sensorial apical.  </a:t>
            </a:r>
            <a:endParaRPr lang="es-MX" sz="1200" b="1" dirty="0">
              <a:latin typeface="Bodoni MT" panose="02070603080606020203" pitchFamily="18" charset="77"/>
            </a:endParaRPr>
          </a:p>
          <a:p>
            <a:pPr marL="63500" indent="0" algn="just">
              <a:buNone/>
            </a:pPr>
            <a:r>
              <a:rPr lang="es-MX" sz="1200" b="1" dirty="0">
                <a:latin typeface="Bodoni MT" panose="02070603080606020203" pitchFamily="18" charset="77"/>
              </a:rPr>
              <a:t>Similitud con escifozoos y antozoos</a:t>
            </a:r>
          </a:p>
          <a:p>
            <a:pPr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Presencia de estomodeo. </a:t>
            </a:r>
          </a:p>
          <a:p>
            <a:pPr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Mesénquima con muchas células.</a:t>
            </a:r>
          </a:p>
          <a:p>
            <a:pPr algn="just">
              <a:buSzPct val="100000"/>
            </a:pPr>
            <a:r>
              <a:rPr lang="es-MX" sz="1200" dirty="0">
                <a:latin typeface="Bodoni MT" panose="02070603080606020203" pitchFamily="18" charset="77"/>
              </a:rPr>
              <a:t>Cavidad gastrovascular con cuatro bolsas en la larva cidipoide.  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5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" name="AutoShape 2" descr="Zoowiki">
            <a:extLst>
              <a:ext uri="{FF2B5EF4-FFF2-40B4-BE49-F238E27FC236}">
                <a16:creationId xmlns:a16="http://schemas.microsoft.com/office/drawing/2014/main" id="{308D1B89-0725-FF46-9ED8-A7FCCB1342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AFC939C7-942A-E54A-A810-6335EC48AAE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37625" y="3475585"/>
              <a:ext cx="1323450" cy="10259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23450" cy="10259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AFC939C7-942A-E54A-A810-6335EC48AAE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7625" y="3475585"/>
                <a:ext cx="1323450" cy="1025977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2" descr="Peinar Jalea Filo Ctenophora No Tienen Células Urticantes Y Tienen Un  Sistema De Reproducción Más Simple Que La Mayoría De Las Jaleas. Fotos,  Retratos, Imágenes Y Fotografía De Archivo Libres De Derecho.">
            <a:extLst>
              <a:ext uri="{FF2B5EF4-FFF2-40B4-BE49-F238E27FC236}">
                <a16:creationId xmlns:a16="http://schemas.microsoft.com/office/drawing/2014/main" id="{7DBC41A7-DB7D-4543-8979-748DF4711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28567" y="1742888"/>
            <a:ext cx="1467886" cy="24947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812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25212A"/>
      </a:dk1>
      <a:lt1>
        <a:srgbClr val="FFFFFF"/>
      </a:lt1>
      <a:dk2>
        <a:srgbClr val="797281"/>
      </a:dk2>
      <a:lt2>
        <a:srgbClr val="E7E6E9"/>
      </a:lt2>
      <a:accent1>
        <a:srgbClr val="B87647"/>
      </a:accent1>
      <a:accent2>
        <a:srgbClr val="A85A5A"/>
      </a:accent2>
      <a:accent3>
        <a:srgbClr val="853E61"/>
      </a:accent3>
      <a:accent4>
        <a:srgbClr val="5C3959"/>
      </a:accent4>
      <a:accent5>
        <a:srgbClr val="CC4125"/>
      </a:accent5>
      <a:accent6>
        <a:srgbClr val="DD916B"/>
      </a:accent6>
      <a:hlink>
        <a:srgbClr val="25212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5" ma:contentTypeDescription="Crear nuevo documento." ma:contentTypeScope="" ma:versionID="95027677dfd62eadd3805f61c173d3df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2eca805aaf0a3d1a433fbc9328ca7be7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6A935B-F411-4771-B63D-8A87B8828FD7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4a7fbe71-3046-42fc-becf-4b282fe4f6d9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2B75EFF-C866-46F9-A59F-A012EE555C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E2DD90-709A-4200-A01E-2DD8ED6464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1054</Words>
  <Application>Microsoft Macintosh PowerPoint</Application>
  <PresentationFormat>Presentación en pantalla (16:9)</PresentationFormat>
  <Paragraphs>191</Paragraphs>
  <Slides>23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Tinos</vt:lpstr>
      <vt:lpstr>Century Gothic</vt:lpstr>
      <vt:lpstr>Oswald</vt:lpstr>
      <vt:lpstr>Bodoni MT</vt:lpstr>
      <vt:lpstr>Arial</vt:lpstr>
      <vt:lpstr>Quintus template</vt:lpstr>
      <vt:lpstr>Biología de animales I</vt:lpstr>
      <vt:lpstr>Presentación de PowerPoint</vt:lpstr>
      <vt:lpstr>Presentación de PowerPoint</vt:lpstr>
      <vt:lpstr>Presentación de PowerPoint</vt:lpstr>
      <vt:lpstr>CARACTERÍSTICAS CNIDARIA</vt:lpstr>
      <vt:lpstr>CARACTERÍSTICAS CNIDARIA</vt:lpstr>
      <vt:lpstr>CARACTERÍSTICAS CNIDARIA</vt:lpstr>
      <vt:lpstr>CARACTERÍSTICAS CNIDARIA</vt:lpstr>
      <vt:lpstr>CARACTERÍSTICAS CNIDARIA</vt:lpstr>
      <vt:lpstr>ANATOMÍA CNIDARIA</vt:lpstr>
      <vt:lpstr>ANATOMÍA CNIDARIA</vt:lpstr>
      <vt:lpstr>FILOGENIA  CNIDARIA</vt:lpstr>
      <vt:lpstr>Presentación de PowerPoint</vt:lpstr>
      <vt:lpstr>CARACTERÍSTICAS CTENOPHORA</vt:lpstr>
      <vt:lpstr>CARACTERÍSTICAS CTENOPHORA</vt:lpstr>
      <vt:lpstr>CARACTERÍSTICAS CTENOPHORA</vt:lpstr>
      <vt:lpstr>CARACTERÍSTICAS CTENOPHORA</vt:lpstr>
      <vt:lpstr>CARACTERÍSTICAS CTENOPHORA</vt:lpstr>
      <vt:lpstr>CARACTERÍSTICAS CTENOPHORA</vt:lpstr>
      <vt:lpstr>ANATOMÍA CTENOPHORA</vt:lpstr>
      <vt:lpstr>ANATOMÍA CTENOPHORA</vt:lpstr>
      <vt:lpstr>ANATOMÍA CTENOPHORA</vt:lpstr>
      <vt:lpstr>FILOGENIA  CTENOPHORA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Biología de animales II</dc:title>
  <cp:lastModifiedBy>ERICK JOSE PONCE MANJARREZ</cp:lastModifiedBy>
  <cp:revision>44</cp:revision>
  <dcterms:modified xsi:type="dcterms:W3CDTF">2020-11-26T00:26:14Z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