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23"/>
  </p:notesMasterIdLst>
  <p:sldIdLst>
    <p:sldId id="256" r:id="rId5"/>
    <p:sldId id="257" r:id="rId6"/>
    <p:sldId id="310" r:id="rId7"/>
    <p:sldId id="311" r:id="rId8"/>
    <p:sldId id="312" r:id="rId9"/>
    <p:sldId id="258" r:id="rId10"/>
    <p:sldId id="265" r:id="rId11"/>
    <p:sldId id="292" r:id="rId12"/>
    <p:sldId id="295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00" r:id="rId22"/>
  </p:sldIdLst>
  <p:sldSz cx="9144000" cy="5143500" type="screen16x9"/>
  <p:notesSz cx="6858000" cy="9144000"/>
  <p:embeddedFontLst>
    <p:embeddedFont>
      <p:font typeface="Amatic SC" pitchFamily="2" charset="-79"/>
      <p:regular r:id="rId24"/>
      <p:bold r:id="rId25"/>
    </p:embeddedFont>
    <p:embeddedFont>
      <p:font typeface="Caveat" pitchFamily="2" charset="77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DrBgGlVMKnbGIKgXi2p5eA==" hashData="8EmFiQR64aW4Og81uT2r7OYjwrwezK/NTptTqWGAhQf5uvKC58mlOPEConnx7hHcXjVdQzpCHHht2xqHbcomu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FC8004"/>
    <a:srgbClr val="FF9300"/>
    <a:srgbClr val="73FDD6"/>
    <a:srgbClr val="16374D"/>
    <a:srgbClr val="51114F"/>
    <a:srgbClr val="595E7A"/>
    <a:srgbClr val="177475"/>
    <a:srgbClr val="08F1C5"/>
    <a:srgbClr val="EDA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34"/>
    <p:restoredTop sz="94697"/>
  </p:normalViewPr>
  <p:slideViewPr>
    <p:cSldViewPr snapToGrid="0" snapToObjects="1">
      <p:cViewPr varScale="1">
        <p:scale>
          <a:sx n="190" d="100"/>
          <a:sy n="190" d="100"/>
        </p:scale>
        <p:origin x="2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3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530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5753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6906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1948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6122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3877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6033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7556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4949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5233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dinosaur-tyrannosaurus-bone-fossil-2525402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11.xml"/><Relationship Id="rId18" Type="http://schemas.openxmlformats.org/officeDocument/2006/relationships/image" Target="../media/image12.jpg"/><Relationship Id="rId26" Type="http://schemas.openxmlformats.org/officeDocument/2006/relationships/image" Target="../media/image14.jpg"/><Relationship Id="rId3" Type="http://schemas.openxmlformats.org/officeDocument/2006/relationships/image" Target="../media/image6.png"/><Relationship Id="rId21" Type="http://schemas.openxmlformats.org/officeDocument/2006/relationships/image" Target="../media/image13.jpg"/><Relationship Id="rId7" Type="http://schemas.openxmlformats.org/officeDocument/2006/relationships/slide" Target="slide9.xml"/><Relationship Id="rId12" Type="http://schemas.openxmlformats.org/officeDocument/2006/relationships/image" Target="../media/image10.jpg"/><Relationship Id="rId17" Type="http://schemas.openxmlformats.org/officeDocument/2006/relationships/image" Target="../media/image11.jpg"/><Relationship Id="rId25" Type="http://schemas.openxmlformats.org/officeDocument/2006/relationships/slide" Target="slide15.xml"/><Relationship Id="rId2" Type="http://schemas.openxmlformats.org/officeDocument/2006/relationships/notesSlide" Target="../notesSlides/notesSlide8.xml"/><Relationship Id="rId16" Type="http://schemas.openxmlformats.org/officeDocument/2006/relationships/slide" Target="slide12.xml"/><Relationship Id="rId20" Type="http://schemas.openxmlformats.org/officeDocument/2006/relationships/image" Target="../media/image12.jpg"/><Relationship Id="rId29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9.jpg"/><Relationship Id="rId24" Type="http://schemas.openxmlformats.org/officeDocument/2006/relationships/image" Target="../media/image14.jpg"/><Relationship Id="rId32" Type="http://schemas.openxmlformats.org/officeDocument/2006/relationships/image" Target="../media/image16.jpg"/><Relationship Id="rId5" Type="http://schemas.openxmlformats.org/officeDocument/2006/relationships/image" Target="../media/image7.png"/><Relationship Id="rId15" Type="http://schemas.openxmlformats.org/officeDocument/2006/relationships/image" Target="../media/image11.jpg"/><Relationship Id="rId23" Type="http://schemas.openxmlformats.org/officeDocument/2006/relationships/image" Target="../media/image13.jpg"/><Relationship Id="rId28" Type="http://schemas.openxmlformats.org/officeDocument/2006/relationships/slide" Target="slide16.xml"/><Relationship Id="rId10" Type="http://schemas.openxmlformats.org/officeDocument/2006/relationships/slide" Target="slide10.xml"/><Relationship Id="rId19" Type="http://schemas.openxmlformats.org/officeDocument/2006/relationships/slide" Target="slide13.xml"/><Relationship Id="rId31" Type="http://schemas.openxmlformats.org/officeDocument/2006/relationships/slide" Target="slide17.xml"/><Relationship Id="rId4" Type="http://schemas.openxmlformats.org/officeDocument/2006/relationships/image" Target="../media/image7.png"/><Relationship Id="rId9" Type="http://schemas.openxmlformats.org/officeDocument/2006/relationships/image" Target="../media/image9.jpg"/><Relationship Id="rId14" Type="http://schemas.openxmlformats.org/officeDocument/2006/relationships/image" Target="../media/image10.jpg"/><Relationship Id="rId22" Type="http://schemas.openxmlformats.org/officeDocument/2006/relationships/slide" Target="slide14.xml"/><Relationship Id="rId27" Type="http://schemas.openxmlformats.org/officeDocument/2006/relationships/image" Target="../media/image15.jpg"/><Relationship Id="rId30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7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dinosaur-tyrannosaurus-bone-fossil-2525402/" TargetMode="Externa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7" y="168386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" sz="400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ráctica</a:t>
            </a:r>
            <a:r>
              <a:rPr lang="en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2:</a:t>
            </a:r>
            <a:endParaRPr lang="es-ES_tradnl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480829" y="2471115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TIPOS DE ROCAS</a:t>
            </a:r>
            <a:endParaRPr lang="es-MX" sz="4000" i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448765"/>
            <a:ext cx="1782419" cy="54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Perla urquidez bejarano </a:t>
            </a:r>
          </a:p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Erick jose ponce manjarrez</a:t>
            </a:r>
            <a:endParaRPr lang="es-MX" sz="900" dirty="0">
              <a:ln w="0"/>
              <a:solidFill>
                <a:srgbClr val="07112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258369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279710" y="931373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Clr>
                <a:srgbClr val="071121"/>
              </a:buClr>
            </a:pPr>
            <a:r>
              <a:rPr lang="es-MX" sz="2400" dirty="0">
                <a:solidFill>
                  <a:srgbClr val="071121"/>
                </a:solidFill>
              </a:rPr>
              <a:t>Una roca se define como una asociación inorgánica de uno o varios minerales originados en forma natural por procesos geológicos endógenos o exógenos. </a:t>
            </a:r>
          </a:p>
          <a:p>
            <a:pPr marL="88900" indent="0" algn="just">
              <a:buClr>
                <a:srgbClr val="071121"/>
              </a:buClr>
              <a:buNone/>
            </a:pPr>
            <a:endParaRPr lang="es-MX" sz="2400" dirty="0">
              <a:solidFill>
                <a:srgbClr val="071121"/>
              </a:solidFill>
            </a:endParaRPr>
          </a:p>
          <a:p>
            <a:pPr algn="just">
              <a:buClr>
                <a:srgbClr val="071121"/>
              </a:buClr>
            </a:pPr>
            <a:r>
              <a:rPr lang="es-MX" sz="2400" dirty="0">
                <a:solidFill>
                  <a:srgbClr val="071121"/>
                </a:solidFill>
              </a:rPr>
              <a:t>Según su origen se clasifican en 3 tipos: las rocas ígneas, las rocas sedimentarias y las metamórficas (Bowen &amp; Schairer, 1956). </a:t>
            </a: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404933" y="903539"/>
            <a:ext cx="7437315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Clr>
                <a:srgbClr val="071121"/>
              </a:buClr>
              <a:buNone/>
            </a:pPr>
            <a:r>
              <a:rPr lang="es-MX" dirty="0">
                <a:solidFill>
                  <a:srgbClr val="071121"/>
                </a:solidFill>
              </a:rPr>
              <a:t>La formación de  rocas igneas ocurre  por el enfriamiento y la solidificación de magma proveniente del interior de la Tierra. Según el proceso de formación se clasifican en rocas ígneas intrusivas o plutónicas y rocas ígneas efusivas o volcánicas: </a:t>
            </a:r>
          </a:p>
          <a:p>
            <a:pPr algn="just">
              <a:buClr>
                <a:srgbClr val="071121"/>
              </a:buClr>
            </a:pPr>
            <a:endParaRPr lang="es-MX" dirty="0">
              <a:solidFill>
                <a:srgbClr val="071121"/>
              </a:solidFill>
            </a:endParaRPr>
          </a:p>
          <a:p>
            <a:pPr lvl="1"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Las rocas ígneas intrusivas o plutónicas, son aquellas que se forman en zonas profundas de la corteza, bajo presiones que no permiten el escape de gases, presentan cristales grandes y bien formados.</a:t>
            </a:r>
          </a:p>
          <a:p>
            <a:pPr lvl="1"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 Las rocas ígneas efusivas o volcánicas se forman a partir del magma que fluye hacia la superficie terrestre a través de zonas de debilidad o que fue expulsado desde un volcán (Williams </a:t>
            </a:r>
            <a:r>
              <a:rPr lang="es-MX" i="1" dirty="0">
                <a:solidFill>
                  <a:srgbClr val="071121"/>
                </a:solidFill>
              </a:rPr>
              <a:t>et al</a:t>
            </a:r>
            <a:r>
              <a:rPr lang="es-MX" dirty="0">
                <a:solidFill>
                  <a:srgbClr val="071121"/>
                </a:solidFill>
              </a:rPr>
              <a:t>., 1982). </a:t>
            </a:r>
          </a:p>
          <a:p>
            <a:pPr marL="88900" indent="0" algn="just">
              <a:buNone/>
            </a:pPr>
            <a:br>
              <a:rPr lang="es-MX" dirty="0"/>
            </a:br>
            <a:endParaRPr lang="es-MX" sz="2000" dirty="0"/>
          </a:p>
          <a:p>
            <a:pPr algn="just"/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82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903539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None/>
            </a:pPr>
            <a:r>
              <a:rPr lang="es-MX" dirty="0">
                <a:solidFill>
                  <a:srgbClr val="071121"/>
                </a:solidFill>
              </a:rPr>
              <a:t>Las rocas sedimentarias se forman por la acumulación de sedimentos y partículas, que provienen de la meteorización de otras rocas, ya sean ígneas, metamórficas u otras sedimentarias, o por la acumulación de material de origen biológico, o por la precipitación de sustancias químicas o bioquímicas, o por la combinación de todas las anteriores. </a:t>
            </a:r>
          </a:p>
          <a:p>
            <a:pPr algn="just"/>
            <a:endParaRPr lang="es-MX" dirty="0">
              <a:solidFill>
                <a:srgbClr val="071121"/>
              </a:solidFill>
            </a:endParaRPr>
          </a:p>
          <a:p>
            <a:pPr marL="88900" indent="0" algn="just">
              <a:buNone/>
            </a:pPr>
            <a:endParaRPr lang="es-MX" dirty="0">
              <a:solidFill>
                <a:srgbClr val="071121"/>
              </a:solidFill>
            </a:endParaRPr>
          </a:p>
          <a:p>
            <a:pPr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Los fósiles se encuentran en rocas de tipo sedimemtario. Por tanto, proporcionan información para reconstruir los detalles de la historia de la Tierra (Orozco-Centeno </a:t>
            </a:r>
            <a:r>
              <a:rPr lang="es-MX" i="1" dirty="0">
                <a:solidFill>
                  <a:srgbClr val="071121"/>
                </a:solidFill>
              </a:rPr>
              <a:t>et al</a:t>
            </a:r>
            <a:r>
              <a:rPr lang="es-MX" dirty="0">
                <a:solidFill>
                  <a:srgbClr val="071121"/>
                </a:solidFill>
              </a:rPr>
              <a:t>., 2014).</a:t>
            </a:r>
          </a:p>
          <a:p>
            <a:pPr marL="88900" indent="0" algn="just">
              <a:buNone/>
            </a:pPr>
            <a:br>
              <a:rPr lang="es-MX" sz="2300" dirty="0">
                <a:solidFill>
                  <a:srgbClr val="071121"/>
                </a:solidFill>
              </a:rPr>
            </a:br>
            <a:endParaRPr lang="es-MX" sz="2300" dirty="0">
              <a:solidFill>
                <a:srgbClr val="071121"/>
              </a:solidFill>
            </a:endParaRPr>
          </a:p>
          <a:p>
            <a:pPr algn="just"/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57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404935" y="903539"/>
            <a:ext cx="7273799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None/>
            </a:pPr>
            <a:r>
              <a:rPr lang="es-MX" sz="2400" dirty="0">
                <a:solidFill>
                  <a:srgbClr val="071121"/>
                </a:solidFill>
              </a:rPr>
              <a:t>Las rocas metamórficas son aquellas que han sido sometidas a cambios de presión y temperatura, están formadas por la modificación de otras rocas preexistentes mediante un proceso llamado metamorfismo. </a:t>
            </a:r>
          </a:p>
          <a:p>
            <a:pPr marL="88900" indent="0" algn="just">
              <a:buNone/>
            </a:pPr>
            <a:endParaRPr lang="es-MX" sz="2400" dirty="0">
              <a:solidFill>
                <a:srgbClr val="071121"/>
              </a:solidFill>
            </a:endParaRPr>
          </a:p>
          <a:p>
            <a:pPr marL="88900" indent="0" algn="just">
              <a:buNone/>
            </a:pPr>
            <a:r>
              <a:rPr lang="es-MX" sz="2400" dirty="0">
                <a:solidFill>
                  <a:srgbClr val="071121"/>
                </a:solidFill>
              </a:rPr>
              <a:t>Una vez que están formadas, son muy resistentes a la erosión y al desgaste (Tarbuck &amp; Lutgens, 1999). </a:t>
            </a:r>
          </a:p>
          <a:p>
            <a:pPr marL="88900" indent="0" algn="just">
              <a:buNone/>
            </a:pPr>
            <a:endParaRPr lang="es-MX" sz="3000" dirty="0">
              <a:solidFill>
                <a:srgbClr val="071121"/>
              </a:solidFill>
            </a:endParaRP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702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5663060" y="4508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ln>
                  <a:solidFill>
                    <a:srgbClr val="FC8004"/>
                  </a:solidFill>
                </a:ln>
                <a:solidFill>
                  <a:srgbClr val="FC8004"/>
                </a:solidFill>
              </a:rPr>
              <a:t>OBJETIVOS!</a:t>
            </a:r>
            <a:endParaRPr sz="4200" dirty="0">
              <a:ln>
                <a:solidFill>
                  <a:srgbClr val="FC8004"/>
                </a:solidFill>
              </a:ln>
              <a:solidFill>
                <a:srgbClr val="FC8004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456737" y="2526935"/>
            <a:ext cx="7700548" cy="23940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400" b="1" dirty="0">
                <a:solidFill>
                  <a:srgbClr val="071121"/>
                </a:solidFill>
              </a:rPr>
              <a:t>Reconocer las principales características de las rocas y de los minerales</a:t>
            </a:r>
          </a:p>
          <a:p>
            <a:endParaRPr lang="es-MX" sz="2400" b="1" dirty="0">
              <a:solidFill>
                <a:srgbClr val="071121"/>
              </a:solidFill>
            </a:endParaRPr>
          </a:p>
          <a:p>
            <a:r>
              <a:rPr lang="es-MX" sz="2400" b="1" dirty="0">
                <a:solidFill>
                  <a:srgbClr val="071121"/>
                </a:solidFill>
              </a:rPr>
              <a:t>Clasificar los ejemplares de rocas según su tipo </a:t>
            </a:r>
          </a:p>
          <a:p>
            <a:endParaRPr lang="es-MX" dirty="0">
              <a:solidFill>
                <a:srgbClr val="071121"/>
              </a:solidFill>
            </a:endParaRP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5029842" y="254051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09C6EF-072C-AF4C-B1F8-DF877F3F4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396248" y="940560"/>
            <a:ext cx="2633593" cy="1408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3614210"/>
                  </p:ext>
                </p:extLst>
              </p:nvPr>
            </p:nvGraphicFramePr>
            <p:xfrm>
              <a:off x="6549354" y="1219822"/>
              <a:ext cx="1554349" cy="2190440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9044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9354" y="1219822"/>
                <a:ext cx="1554349" cy="219044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PROCEDIMIENTO</a:t>
            </a:r>
            <a:endParaRPr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411775" y="1219822"/>
            <a:ext cx="4444237" cy="277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buClr>
                <a:srgbClr val="071121"/>
              </a:buClr>
            </a:pP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Con un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clic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siguiente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imagen se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desplegará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el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modelo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interactivo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de un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estereoscopio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podrás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elegir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entre una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variedad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" b="1" dirty="0" err="1">
                <a:solidFill>
                  <a:schemeClr val="tx2">
                    <a:lumMod val="10000"/>
                  </a:schemeClr>
                </a:solidFill>
              </a:rPr>
              <a:t>rocas</a:t>
            </a:r>
            <a:r>
              <a:rPr lang="en" b="1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071121"/>
              </a:buClr>
            </a:pPr>
            <a:endParaRPr lang="en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>
              <a:buClr>
                <a:srgbClr val="071121"/>
              </a:buClr>
            </a:pPr>
            <a:r>
              <a:rPr lang="es-MX" b="1" dirty="0">
                <a:solidFill>
                  <a:schemeClr val="tx2">
                    <a:lumMod val="10000"/>
                  </a:schemeClr>
                </a:solidFill>
              </a:rPr>
              <a:t>Al seleccionar una muestra, identificar las caracreríscitas correspondioentes a cada tipo de roca. </a:t>
            </a:r>
          </a:p>
          <a:p>
            <a:pPr marL="342900" indent="-342900"/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n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8" name="Google Shape;117;p20">
            <a:extLst>
              <a:ext uri="{FF2B5EF4-FFF2-40B4-BE49-F238E27FC236}">
                <a16:creationId xmlns:a16="http://schemas.microsoft.com/office/drawing/2014/main" id="{11BAFE2D-42D5-1743-8593-E72C0A4C59B7}"/>
              </a:ext>
            </a:extLst>
          </p:cNvPr>
          <p:cNvSpPr txBox="1">
            <a:spLocks/>
          </p:cNvSpPr>
          <p:nvPr/>
        </p:nvSpPr>
        <p:spPr>
          <a:xfrm>
            <a:off x="1411775" y="3873729"/>
            <a:ext cx="7633743" cy="241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342900" indent="-342900"/>
            <a:endParaRPr lang="es-MX" b="1" dirty="0"/>
          </a:p>
          <a:p>
            <a:pPr marL="342900" indent="-342900">
              <a:buClr>
                <a:srgbClr val="071121"/>
              </a:buClr>
            </a:pPr>
            <a:r>
              <a:rPr lang="es-MX" b="1" dirty="0">
                <a:solidFill>
                  <a:schemeClr val="tx2">
                    <a:lumMod val="10000"/>
                  </a:schemeClr>
                </a:solidFill>
              </a:rPr>
              <a:t>Con base en la as muestras interactivas, elaborar el reporte de la práctica 2 de paleobiología.</a:t>
            </a:r>
          </a:p>
          <a:p>
            <a:pPr marL="342900" indent="-342900"/>
            <a:endParaRPr lang="es-MX" dirty="0"/>
          </a:p>
          <a:p>
            <a:pPr marL="342900" indent="-342900"/>
            <a:endParaRPr lang="es-MX" dirty="0"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D2AB88-6A8E-BC46-9A6B-841CEA5FF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248">
            <a:off x="0" y="-116468"/>
            <a:ext cx="4040841" cy="5376435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349473" y="448205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8434066"/>
                  </p:ext>
                </p:extLst>
              </p:nvPr>
            </p:nvGraphicFramePr>
            <p:xfrm>
              <a:off x="587875" y="4128844"/>
              <a:ext cx="429344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29344" cy="485568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875" y="4128844"/>
                <a:ext cx="429344" cy="485568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sp>
        <p:nvSpPr>
          <p:cNvPr id="141" name="Marcador de número de diapositiva 3">
            <a:extLst>
              <a:ext uri="{FF2B5EF4-FFF2-40B4-BE49-F238E27FC236}">
                <a16:creationId xmlns:a16="http://schemas.microsoft.com/office/drawing/2014/main" id="{712D89D8-E905-D64E-9926-89149B9B14D1}"/>
              </a:ext>
            </a:extLst>
          </p:cNvPr>
          <p:cNvSpPr txBox="1">
            <a:spLocks/>
          </p:cNvSpPr>
          <p:nvPr/>
        </p:nvSpPr>
        <p:spPr>
          <a:xfrm>
            <a:off x="5291098" y="13561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Marcador de número de diapositiva 3">
            <a:extLst>
              <a:ext uri="{FF2B5EF4-FFF2-40B4-BE49-F238E27FC236}">
                <a16:creationId xmlns:a16="http://schemas.microsoft.com/office/drawing/2014/main" id="{63C61814-80C5-814D-A052-CE5343CB64EC}"/>
              </a:ext>
            </a:extLst>
          </p:cNvPr>
          <p:cNvSpPr txBox="1">
            <a:spLocks/>
          </p:cNvSpPr>
          <p:nvPr/>
        </p:nvSpPr>
        <p:spPr>
          <a:xfrm>
            <a:off x="8637340" y="126161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9" name="Marcador de número de diapositiva 3">
            <a:extLst>
              <a:ext uri="{FF2B5EF4-FFF2-40B4-BE49-F238E27FC236}">
                <a16:creationId xmlns:a16="http://schemas.microsoft.com/office/drawing/2014/main" id="{E95E5867-72A0-704C-A253-F09E652FE887}"/>
              </a:ext>
            </a:extLst>
          </p:cNvPr>
          <p:cNvSpPr txBox="1">
            <a:spLocks/>
          </p:cNvSpPr>
          <p:nvPr/>
        </p:nvSpPr>
        <p:spPr>
          <a:xfrm>
            <a:off x="6983901" y="125964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Marcador de número de diapositiva 3">
            <a:extLst>
              <a:ext uri="{FF2B5EF4-FFF2-40B4-BE49-F238E27FC236}">
                <a16:creationId xmlns:a16="http://schemas.microsoft.com/office/drawing/2014/main" id="{D973A8A6-01F9-1E4A-B062-B4FEADCF615C}"/>
              </a:ext>
            </a:extLst>
          </p:cNvPr>
          <p:cNvSpPr txBox="1">
            <a:spLocks/>
          </p:cNvSpPr>
          <p:nvPr/>
        </p:nvSpPr>
        <p:spPr>
          <a:xfrm>
            <a:off x="6969258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4743BC7B-09B5-614E-AC87-D980157F1C22}"/>
              </a:ext>
            </a:extLst>
          </p:cNvPr>
          <p:cNvSpPr txBox="1">
            <a:spLocks/>
          </p:cNvSpPr>
          <p:nvPr/>
        </p:nvSpPr>
        <p:spPr>
          <a:xfrm>
            <a:off x="5323736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3" name="Marcador de número de diapositiva 3">
            <a:extLst>
              <a:ext uri="{FF2B5EF4-FFF2-40B4-BE49-F238E27FC236}">
                <a16:creationId xmlns:a16="http://schemas.microsoft.com/office/drawing/2014/main" id="{9CBF7502-6BF9-AF49-A17B-57E0D662A39F}"/>
              </a:ext>
            </a:extLst>
          </p:cNvPr>
          <p:cNvSpPr txBox="1">
            <a:spLocks/>
          </p:cNvSpPr>
          <p:nvPr/>
        </p:nvSpPr>
        <p:spPr>
          <a:xfrm>
            <a:off x="8599516" y="287519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4" name="Marcador de número de diapositiva 3">
            <a:extLst>
              <a:ext uri="{FF2B5EF4-FFF2-40B4-BE49-F238E27FC236}">
                <a16:creationId xmlns:a16="http://schemas.microsoft.com/office/drawing/2014/main" id="{4BE5DF5D-CF49-7A49-8A22-57746726BB89}"/>
              </a:ext>
            </a:extLst>
          </p:cNvPr>
          <p:cNvSpPr txBox="1">
            <a:spLocks/>
          </p:cNvSpPr>
          <p:nvPr/>
        </p:nvSpPr>
        <p:spPr>
          <a:xfrm>
            <a:off x="7015875" y="455390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D3697EE0-846D-7643-8BB6-994AA457137B}"/>
              </a:ext>
            </a:extLst>
          </p:cNvPr>
          <p:cNvSpPr txBox="1">
            <a:spLocks/>
          </p:cNvSpPr>
          <p:nvPr/>
        </p:nvSpPr>
        <p:spPr>
          <a:xfrm>
            <a:off x="5306453" y="46144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6" name="Marcador de número de diapositiva 3">
            <a:extLst>
              <a:ext uri="{FF2B5EF4-FFF2-40B4-BE49-F238E27FC236}">
                <a16:creationId xmlns:a16="http://schemas.microsoft.com/office/drawing/2014/main" id="{5D93424B-D191-1246-A8BD-864846AFC525}"/>
              </a:ext>
            </a:extLst>
          </p:cNvPr>
          <p:cNvSpPr txBox="1">
            <a:spLocks/>
          </p:cNvSpPr>
          <p:nvPr/>
        </p:nvSpPr>
        <p:spPr>
          <a:xfrm>
            <a:off x="8597578" y="455390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9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065048"/>
                  </p:ext>
                </p:extLst>
              </p:nvPr>
            </p:nvGraphicFramePr>
            <p:xfrm>
              <a:off x="4262455" y="108005"/>
              <a:ext cx="1397776" cy="1438495"/>
            </p:xfrm>
            <a:graphic>
              <a:graphicData uri="http://schemas.microsoft.com/office/powerpoint/2016/slidezoom">
                <pslz:sldZm>
                  <pslz:sldZmObj sldId="295" cId="3227394176">
                    <pslz:zmPr id="{DBADFBBA-7994-2B41-AFEE-C0EA3811D99B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6" cy="143849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62455" y="108005"/>
                <a:ext cx="1397776" cy="143849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3566712"/>
                  </p:ext>
                </p:extLst>
              </p:nvPr>
            </p:nvGraphicFramePr>
            <p:xfrm>
              <a:off x="5885569" y="108005"/>
              <a:ext cx="1397775" cy="1438312"/>
            </p:xfrm>
            <a:graphic>
              <a:graphicData uri="http://schemas.microsoft.com/office/powerpoint/2016/slidezoom">
                <pslz:sldZm>
                  <pslz:sldZmObj sldId="313" cId="231145121">
                    <pslz:zmPr id="{2C9EC70C-6091-D74C-A4C9-5A4DB7AB91A9}" returnToParent="0" imageType="cover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5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85569" y="108005"/>
                <a:ext cx="1397775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88225357"/>
                  </p:ext>
                </p:extLst>
              </p:nvPr>
            </p:nvGraphicFramePr>
            <p:xfrm>
              <a:off x="7508682" y="83187"/>
              <a:ext cx="1397775" cy="1438312"/>
            </p:xfrm>
            <a:graphic>
              <a:graphicData uri="http://schemas.microsoft.com/office/powerpoint/2016/slidezoom">
                <pslz:sldZm>
                  <pslz:sldZmObj sldId="314" cId="1364476123">
                    <pslz:zmPr id="{F2F6820F-A217-C14D-9630-97905DBFA984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5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08682" y="83187"/>
                <a:ext cx="1397775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738520"/>
                  </p:ext>
                </p:extLst>
              </p:nvPr>
            </p:nvGraphicFramePr>
            <p:xfrm>
              <a:off x="4255402" y="1720513"/>
              <a:ext cx="1391050" cy="1431392"/>
            </p:xfrm>
            <a:graphic>
              <a:graphicData uri="http://schemas.microsoft.com/office/powerpoint/2016/slidezoom">
                <pslz:sldZm>
                  <pslz:sldZmObj sldId="315" cId="1814859716">
                    <pslz:zmPr id="{638AEE8A-5653-0A43-88C8-2DE896B5D92C}" returnToParent="0" imageType="cover" transitionDur="1000">
                      <p166:blipFill xmlns:p166="http://schemas.microsoft.com/office/powerpoint/2016/6/main">
                        <a:blip r:embed="rId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50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55402" y="1720513"/>
                <a:ext cx="1391050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1496365"/>
                  </p:ext>
                </p:extLst>
              </p:nvPr>
            </p:nvGraphicFramePr>
            <p:xfrm>
              <a:off x="5904494" y="1725555"/>
              <a:ext cx="1397775" cy="1438312"/>
            </p:xfrm>
            <a:graphic>
              <a:graphicData uri="http://schemas.microsoft.com/office/powerpoint/2016/slidezoom">
                <pslz:sldZm>
                  <pslz:sldZmObj sldId="316" cId="1140637755">
                    <pslz:zmPr id="{A8FCD6A5-110C-3D46-8D07-752C0D276C33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5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904494" y="1725555"/>
                <a:ext cx="1397775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9658615"/>
                  </p:ext>
                </p:extLst>
              </p:nvPr>
            </p:nvGraphicFramePr>
            <p:xfrm>
              <a:off x="7508682" y="1718074"/>
              <a:ext cx="1395789" cy="1436269"/>
            </p:xfrm>
            <a:graphic>
              <a:graphicData uri="http://schemas.microsoft.com/office/powerpoint/2016/slidezoom">
                <pslz:sldZm>
                  <pslz:sldZmObj sldId="317" cId="2651891548">
                    <pslz:zmPr id="{60D08722-8613-1E42-B6F0-B3BE21F8573A}" returnToParent="0" imageType="cover" transitionDur="1000">
                      <p166:blipFill xmlns:p166="http://schemas.microsoft.com/office/powerpoint/2016/6/main">
                        <a:blip r:embed="rId2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14362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08682" y="1718074"/>
                <a:ext cx="1395789" cy="14362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9519267"/>
                  </p:ext>
                </p:extLst>
              </p:nvPr>
            </p:nvGraphicFramePr>
            <p:xfrm>
              <a:off x="4272465" y="3358639"/>
              <a:ext cx="1391050" cy="1431392"/>
            </p:xfrm>
            <a:graphic>
              <a:graphicData uri="http://schemas.microsoft.com/office/powerpoint/2016/slidezoom">
                <pslz:sldZm>
                  <pslz:sldZmObj sldId="318" cId="3758865062">
                    <pslz:zmPr id="{1A162360-2B9C-DC4C-8B7A-198F47B637DF}" returnToParent="0" imageType="cover" transitionDur="1000">
                      <p166:blipFill xmlns:p166="http://schemas.microsoft.com/office/powerpoint/2016/6/main">
                        <a:blip r:embed="rId2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50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72465" y="3358639"/>
                <a:ext cx="1391050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7082102"/>
                  </p:ext>
                </p:extLst>
              </p:nvPr>
            </p:nvGraphicFramePr>
            <p:xfrm>
              <a:off x="5904494" y="3368330"/>
              <a:ext cx="1391050" cy="1431392"/>
            </p:xfrm>
            <a:graphic>
              <a:graphicData uri="http://schemas.microsoft.com/office/powerpoint/2016/slidezoom">
                <pslz:sldZm>
                  <pslz:sldZmObj sldId="319" cId="3913034118">
                    <pslz:zmPr id="{8878FD91-7106-E44E-817C-9D3F0C70EED6}" returnToParent="0" imageType="cover" transitionDur="1000">
                      <p166:blipFill xmlns:p166="http://schemas.microsoft.com/office/powerpoint/2016/6/main">
                        <a:blip r:embed="rId2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50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hlinkClick r:id="rId28" action="ppaction://hlinksldjump"/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04494" y="3368330"/>
                <a:ext cx="1391050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9029915"/>
                  </p:ext>
                </p:extLst>
              </p:nvPr>
            </p:nvGraphicFramePr>
            <p:xfrm>
              <a:off x="7508681" y="3350918"/>
              <a:ext cx="1395789" cy="1436269"/>
            </p:xfrm>
            <a:graphic>
              <a:graphicData uri="http://schemas.microsoft.com/office/powerpoint/2016/slidezoom">
                <pslz:sldZm>
                  <pslz:sldZmObj sldId="320" cId="3335671111">
                    <pslz:zmPr id="{FAF83861-25AA-2E43-AF02-771621BEC7D8}" returnToParent="0" imageType="cover" transitionDur="1000">
                      <p166:blipFill xmlns:p166="http://schemas.microsoft.com/office/powerpoint/2016/6/main">
                        <a:blip r:embed="rId3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14362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Vista general de diapositiva 19">
                <a:hlinkClick r:id="rId31" action="ppaction://hlinksldjump"/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508681" y="3350918"/>
                <a:ext cx="1395789" cy="14362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9F6121-DD41-3D40-B0FF-DCEAB1D284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3627" y="0"/>
            <a:ext cx="48263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790758-78B3-184A-9C00-7F24403B82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121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CD4693-685D-8541-904C-971B52311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10" y="0"/>
            <a:ext cx="48756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76123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779109-CCE4-FD43-9C4A-88B17EE93F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257" y="0"/>
            <a:ext cx="49426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59716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842A16-1240-4A47-B291-4CB11FDA09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7755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F88053-BEC9-A14E-BFEB-AA8EF9F32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1548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E8DA60-28A5-2A49-ABDE-3265EAE7D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5" y="0"/>
            <a:ext cx="48660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5062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8D9C1D-FC74-694F-9B64-BCB1235A14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34118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84277" y="107397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rocas observadas.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3. Clasificar el tipo de roca de cada muestra observada.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047DF9-EDBA-DF4C-B909-5603105DE7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392" y="0"/>
            <a:ext cx="48181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71111"/>
      </p:ext>
    </p:extLst>
  </p:cSld>
  <p:clrMapOvr>
    <a:masterClrMapping/>
  </p:clrMapOvr>
  <p:transition advClick="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796746" y="463774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C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solidFill>
                  <a:schemeClr val="accent6">
                    <a:lumMod val="50000"/>
                  </a:schemeClr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3310128" y="277094"/>
            <a:ext cx="5559552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711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0" y="3469714"/>
            <a:ext cx="3267531" cy="1151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Volver a realizar </a:t>
            </a:r>
          </a:p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3630168"/>
            <a:ext cx="3267531" cy="102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el ejercicio:</a:t>
            </a:r>
          </a:p>
        </p:txBody>
      </p:sp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A9ABB7-77FF-E34E-A64A-E67DE9A4A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161741" y="1343101"/>
            <a:ext cx="3267531" cy="174787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4721127"/>
                  </p:ext>
                </p:extLst>
              </p:nvPr>
            </p:nvGraphicFramePr>
            <p:xfrm>
              <a:off x="2586773" y="3469714"/>
              <a:ext cx="1361515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6569D7DB-DFD8-D94F-9BB9-BB2362904D73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515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6773" y="3469714"/>
                <a:ext cx="1361515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5" ma:contentTypeDescription="Crear nuevo documento." ma:contentTypeScope="" ma:versionID="95027677dfd62eadd3805f61c173d3df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2eca805aaf0a3d1a433fbc9328ca7be7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85F79-4759-4C26-8E42-1B3F734E6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82BA5-84DB-4D04-889B-196E6577CD86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4a7fbe71-3046-42fc-becf-4b282fe4f6d9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EDB435B-25D3-4AC0-BE0C-E726963DAF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839</Words>
  <Application>Microsoft Macintosh PowerPoint</Application>
  <PresentationFormat>Presentación en pantalla (16:9)</PresentationFormat>
  <Paragraphs>114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Amatic SC</vt:lpstr>
      <vt:lpstr>Caveat</vt:lpstr>
      <vt:lpstr>Kate template</vt:lpstr>
      <vt:lpstr>Práctica 2:</vt:lpstr>
      <vt:lpstr>Introducción a la práctica</vt:lpstr>
      <vt:lpstr>Introducción a la práctica</vt:lpstr>
      <vt:lpstr>Introducción a la práctica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50</cp:revision>
  <dcterms:modified xsi:type="dcterms:W3CDTF">2021-01-26T09:43:31Z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