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1"/>
  </p:notesMasterIdLst>
  <p:sldIdLst>
    <p:sldId id="256" r:id="rId2"/>
    <p:sldId id="257" r:id="rId3"/>
    <p:sldId id="318" r:id="rId4"/>
    <p:sldId id="258" r:id="rId5"/>
    <p:sldId id="265" r:id="rId6"/>
    <p:sldId id="292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9" r:id="rId18"/>
    <p:sldId id="320" r:id="rId19"/>
    <p:sldId id="300" r:id="rId20"/>
  </p:sldIdLst>
  <p:sldSz cx="9144000" cy="5143500" type="screen16x9"/>
  <p:notesSz cx="6858000" cy="9144000"/>
  <p:embeddedFontLst>
    <p:embeddedFont>
      <p:font typeface="Amatic SC" pitchFamily="2" charset="-79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veat" pitchFamily="2" charset="77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p3l0+eqNFK9O+abTmNtCFQ==" hashData="ghKzVqrfF1RTGvrbGt3z7SLFg/D24IpEaRJvgppqmij4eIZDKDOYi1WfRoRhC1zUTgZlDA8uYlq7P2H+mfZ6Q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9447"/>
    <a:srgbClr val="071121"/>
    <a:srgbClr val="002B42"/>
    <a:srgbClr val="163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6B05DF-B674-4F5E-B515-5260F14B1837}">
  <a:tblStyle styleId="{F36B05DF-B674-4F5E-B515-5260F14B18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697"/>
  </p:normalViewPr>
  <p:slideViewPr>
    <p:cSldViewPr snapToGrid="0" snapToObjects="1">
      <p:cViewPr varScale="1">
        <p:scale>
          <a:sx n="190" d="100"/>
          <a:sy n="190" d="100"/>
        </p:scale>
        <p:origin x="2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050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820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09291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7528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38533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5672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12082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9896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0309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08497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9197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99066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08588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402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.jpg"/><Relationship Id="rId39" Type="http://schemas.openxmlformats.org/officeDocument/2006/relationships/image" Target="../media/image16.jpg"/><Relationship Id="rId3" Type="http://schemas.openxmlformats.org/officeDocument/2006/relationships/image" Target="../media/image7.png"/><Relationship Id="rId34" Type="http://schemas.openxmlformats.org/officeDocument/2006/relationships/image" Target="../media/image13.jpg"/><Relationship Id="rId42" Type="http://schemas.openxmlformats.org/officeDocument/2006/relationships/image" Target="../media/image17.jpg"/><Relationship Id="rId25" Type="http://schemas.openxmlformats.org/officeDocument/2006/relationships/image" Target="../media/image9.jpg"/><Relationship Id="rId33" Type="http://schemas.openxmlformats.org/officeDocument/2006/relationships/image" Target="../media/image13.jpg"/><Relationship Id="rId38" Type="http://schemas.openxmlformats.org/officeDocument/2006/relationships/image" Target="../media/image15.jpg"/><Relationship Id="rId46" Type="http://schemas.openxmlformats.org/officeDocument/2006/relationships/image" Target="../media/image19.jpg"/><Relationship Id="rId2" Type="http://schemas.openxmlformats.org/officeDocument/2006/relationships/image" Target="../media/image6.png"/><Relationship Id="rId29" Type="http://schemas.openxmlformats.org/officeDocument/2006/relationships/image" Target="../media/image11.jpg"/><Relationship Id="rId41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8.jpg"/><Relationship Id="rId32" Type="http://schemas.openxmlformats.org/officeDocument/2006/relationships/image" Target="../media/image12.jpg"/><Relationship Id="rId37" Type="http://schemas.openxmlformats.org/officeDocument/2006/relationships/image" Target="../media/image15.jpg"/><Relationship Id="rId40" Type="http://schemas.openxmlformats.org/officeDocument/2006/relationships/image" Target="../media/image16.jpg"/><Relationship Id="rId45" Type="http://schemas.openxmlformats.org/officeDocument/2006/relationships/image" Target="../media/image19.jpg"/><Relationship Id="rId23" Type="http://schemas.openxmlformats.org/officeDocument/2006/relationships/image" Target="../media/image8.jpg"/><Relationship Id="rId28" Type="http://schemas.openxmlformats.org/officeDocument/2006/relationships/image" Target="../media/image10.jpg"/><Relationship Id="rId36" Type="http://schemas.openxmlformats.org/officeDocument/2006/relationships/image" Target="../media/image14.jpg"/><Relationship Id="rId31" Type="http://schemas.openxmlformats.org/officeDocument/2006/relationships/image" Target="../media/image12.jpg"/><Relationship Id="rId44" Type="http://schemas.openxmlformats.org/officeDocument/2006/relationships/image" Target="../media/image18.jpg"/><Relationship Id="rId22" Type="http://schemas.openxmlformats.org/officeDocument/2006/relationships/image" Target="../media/image7.png"/><Relationship Id="rId27" Type="http://schemas.openxmlformats.org/officeDocument/2006/relationships/image" Target="../media/image10.jpg"/><Relationship Id="rId30" Type="http://schemas.openxmlformats.org/officeDocument/2006/relationships/image" Target="../media/image11.jpg"/><Relationship Id="rId35" Type="http://schemas.openxmlformats.org/officeDocument/2006/relationships/image" Target="../media/image14.jpg"/><Relationship Id="rId43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10" Type="http://schemas.openxmlformats.org/officeDocument/2006/relationships/image" Target="../media/image8.jpg"/><Relationship Id="rId4" Type="http://schemas.openxmlformats.org/officeDocument/2006/relationships/image" Target="../media/image21.sv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545788" y="1930671"/>
            <a:ext cx="4732305" cy="342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MX" sz="2600" dirty="0">
                <a:solidFill>
                  <a:srgbClr val="079447"/>
                </a:solidFill>
              </a:rPr>
              <a:t>P</a:t>
            </a:r>
            <a:r>
              <a:rPr lang="en" sz="2600" dirty="0" err="1">
                <a:solidFill>
                  <a:srgbClr val="079447"/>
                </a:solidFill>
              </a:rPr>
              <a:t>ráctica</a:t>
            </a:r>
            <a:r>
              <a:rPr lang="en" sz="2600" dirty="0">
                <a:solidFill>
                  <a:srgbClr val="079447"/>
                </a:solidFill>
              </a:rPr>
              <a:t> 7:  C</a:t>
            </a:r>
            <a:r>
              <a:rPr lang="es-MX" sz="2400" dirty="0">
                <a:solidFill>
                  <a:srgbClr val="079447"/>
                </a:solidFill>
              </a:rPr>
              <a:t>aracterísticas generales</a:t>
            </a:r>
            <a:endParaRPr lang="es-ES_tradnl" sz="2400" dirty="0">
              <a:solidFill>
                <a:srgbClr val="079447"/>
              </a:solidFill>
            </a:endParaRP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79AD377B-05FE-C94D-B637-B717E7F45E82}"/>
              </a:ext>
            </a:extLst>
          </p:cNvPr>
          <p:cNvSpPr txBox="1">
            <a:spLocks/>
          </p:cNvSpPr>
          <p:nvPr/>
        </p:nvSpPr>
        <p:spPr>
          <a:xfrm>
            <a:off x="2545787" y="2639663"/>
            <a:ext cx="4732305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2400" dirty="0">
                <a:solidFill>
                  <a:srgbClr val="079447"/>
                </a:solidFill>
              </a:rPr>
              <a:t>DEL PLANCTON</a:t>
            </a:r>
          </a:p>
        </p:txBody>
      </p:sp>
      <p:sp>
        <p:nvSpPr>
          <p:cNvPr id="5" name="Google Shape;46;p11">
            <a:extLst>
              <a:ext uri="{FF2B5EF4-FFF2-40B4-BE49-F238E27FC236}">
                <a16:creationId xmlns:a16="http://schemas.microsoft.com/office/drawing/2014/main" id="{75776740-2792-8247-ADEB-F12F89B9D692}"/>
              </a:ext>
            </a:extLst>
          </p:cNvPr>
          <p:cNvSpPr txBox="1">
            <a:spLocks/>
          </p:cNvSpPr>
          <p:nvPr/>
        </p:nvSpPr>
        <p:spPr>
          <a:xfrm>
            <a:off x="3955773" y="3600445"/>
            <a:ext cx="1782419" cy="34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matic SC"/>
              <a:buNone/>
              <a:defRPr sz="48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MX" sz="900" dirty="0">
                <a:solidFill>
                  <a:srgbClr val="079447"/>
                </a:solidFill>
              </a:rPr>
              <a:t>Erick jose ponce manjarrez</a:t>
            </a:r>
          </a:p>
          <a:p>
            <a:r>
              <a:rPr lang="es-MX" sz="900" dirty="0">
                <a:solidFill>
                  <a:srgbClr val="079447"/>
                </a:solidFill>
              </a:rPr>
              <a:t>Norberto miguel ángel pastén miranda </a:t>
            </a:r>
          </a:p>
          <a:p>
            <a:r>
              <a:rPr lang="es-MX" sz="900" dirty="0">
                <a:solidFill>
                  <a:srgbClr val="079447"/>
                </a:solidFill>
              </a:rPr>
              <a:t>Perla urquidez bejarano </a:t>
            </a:r>
          </a:p>
        </p:txBody>
      </p:sp>
      <p:sp>
        <p:nvSpPr>
          <p:cNvPr id="6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869674-C1AB-0647-A28B-CB065D516751}"/>
              </a:ext>
            </a:extLst>
          </p:cNvPr>
          <p:cNvSpPr/>
          <p:nvPr/>
        </p:nvSpPr>
        <p:spPr>
          <a:xfrm>
            <a:off x="5738192" y="3348654"/>
            <a:ext cx="567192" cy="54872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0794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7944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solidFill>
                  <a:srgbClr val="079447"/>
                </a:solidFill>
              </a:rPr>
              <a:t>Introducción</a:t>
            </a:r>
            <a:r>
              <a:rPr lang="en" dirty="0">
                <a:solidFill>
                  <a:srgbClr val="079447"/>
                </a:solidFill>
              </a:rPr>
              <a:t> a la </a:t>
            </a:r>
            <a:r>
              <a:rPr lang="en" dirty="0" err="1">
                <a:solidFill>
                  <a:srgbClr val="079447"/>
                </a:solidFill>
              </a:rPr>
              <a:t>práctica</a:t>
            </a:r>
            <a:endParaRPr dirty="0">
              <a:solidFill>
                <a:srgbClr val="079447"/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61207" y="867365"/>
            <a:ext cx="7591877" cy="4022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indent="0" algn="just">
              <a:buNone/>
            </a:pPr>
            <a:r>
              <a:rPr lang="es-MX" sz="3200" b="1" dirty="0">
                <a:solidFill>
                  <a:srgbClr val="079447"/>
                </a:solidFill>
              </a:rPr>
              <a:t>FITOPLANCTON</a:t>
            </a:r>
          </a:p>
          <a:p>
            <a:pPr algn="just"/>
            <a:endParaRPr lang="es-MX" sz="3200" b="1" dirty="0">
              <a:solidFill>
                <a:srgbClr val="079447"/>
              </a:solidFill>
            </a:endParaRPr>
          </a:p>
          <a:p>
            <a:pPr marL="88900" indent="0" algn="just">
              <a:buNone/>
            </a:pPr>
            <a:r>
              <a:rPr lang="es-MX" sz="3200" b="1" dirty="0">
                <a:solidFill>
                  <a:srgbClr val="079447"/>
                </a:solidFill>
              </a:rPr>
              <a:t>Término ambiguo para designar a la comunidad de microorganismos de linajes algales (en su mayoría protistas) que viben “errantes”  en la columna de agua, con mecanismos muy limitados para el desplazamiento y que en general son fotosintéticos.</a:t>
            </a: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8900" indent="0" algn="just">
              <a:buNone/>
            </a:pPr>
            <a:endParaRPr lang="es-MX" sz="1800" dirty="0">
              <a:effectLst/>
            </a:endParaRPr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0794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38749" y="-245923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solidFill>
                  <a:srgbClr val="079447"/>
                </a:solidFill>
              </a:rPr>
              <a:t>Introducción</a:t>
            </a:r>
            <a:r>
              <a:rPr lang="en" dirty="0">
                <a:solidFill>
                  <a:srgbClr val="079447"/>
                </a:solidFill>
              </a:rPr>
              <a:t> a la </a:t>
            </a:r>
            <a:r>
              <a:rPr lang="en" dirty="0" err="1">
                <a:solidFill>
                  <a:srgbClr val="079447"/>
                </a:solidFill>
              </a:rPr>
              <a:t>práctica</a:t>
            </a:r>
            <a:endParaRPr dirty="0">
              <a:solidFill>
                <a:srgbClr val="079447"/>
              </a:solidFill>
            </a:endParaRP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375721" y="846922"/>
            <a:ext cx="7673935" cy="404252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indent="0">
              <a:buNone/>
            </a:pPr>
            <a:r>
              <a:rPr lang="es-MX" sz="3200" b="1" dirty="0">
                <a:solidFill>
                  <a:srgbClr val="079447"/>
                </a:solidFill>
              </a:rPr>
              <a:t>ZOOPLANCTON </a:t>
            </a:r>
          </a:p>
          <a:p>
            <a:endParaRPr lang="es-MX" sz="3200" b="1" dirty="0">
              <a:solidFill>
                <a:srgbClr val="079447"/>
              </a:solidFill>
            </a:endParaRPr>
          </a:p>
          <a:p>
            <a:r>
              <a:rPr lang="es-MX" sz="3200" b="1" dirty="0">
                <a:solidFill>
                  <a:srgbClr val="079447"/>
                </a:solidFill>
              </a:rPr>
              <a:t>El término holoplancton se refiere al conjunto de organismos que cumplen todo su ciclo de vida en forma planctónica.</a:t>
            </a:r>
          </a:p>
          <a:p>
            <a:endParaRPr lang="es-MX" sz="3200" b="1" dirty="0">
              <a:solidFill>
                <a:srgbClr val="079447"/>
              </a:solidFill>
            </a:endParaRPr>
          </a:p>
          <a:p>
            <a:r>
              <a:rPr lang="es-MX" sz="3200" b="1" dirty="0">
                <a:solidFill>
                  <a:srgbClr val="079447"/>
                </a:solidFill>
              </a:rPr>
              <a:t>El meroplancton se refiere a los organismosque solo pasan una parte de su vida en forma planctónica</a:t>
            </a:r>
            <a:r>
              <a:rPr lang="es-MX" sz="3200" dirty="0">
                <a:solidFill>
                  <a:srgbClr val="079447"/>
                </a:solidFill>
              </a:rPr>
              <a:t>.</a:t>
            </a:r>
          </a:p>
          <a:p>
            <a:endParaRPr lang="es-MX" dirty="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260FC-D1AE-2A48-A6AB-DA44997AEDDF}"/>
              </a:ext>
            </a:extLst>
          </p:cNvPr>
          <p:cNvSpPr/>
          <p:nvPr/>
        </p:nvSpPr>
        <p:spPr>
          <a:xfrm>
            <a:off x="8110674" y="4674409"/>
            <a:ext cx="429027" cy="430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0794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6677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3149566" y="254051"/>
            <a:ext cx="1585913" cy="68738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>
                <a:solidFill>
                  <a:srgbClr val="00B050"/>
                </a:solidFill>
              </a:rPr>
              <a:t>OBJETIVOS!</a:t>
            </a:r>
            <a:endParaRPr sz="4200" dirty="0">
              <a:solidFill>
                <a:srgbClr val="00B050"/>
              </a:solidFill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357313" y="1480726"/>
            <a:ext cx="7700548" cy="33298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s-ES_tradnl" sz="3200" dirty="0">
                <a:solidFill>
                  <a:srgbClr val="079447"/>
                </a:solidFill>
              </a:rPr>
              <a:t>Determinar hasta género y de ser posible la especie de cada organismo encontrado  las preparaciones observadas.</a:t>
            </a:r>
          </a:p>
          <a:p>
            <a:endParaRPr lang="es-ES_tradnl" sz="3200" dirty="0">
              <a:solidFill>
                <a:srgbClr val="079447"/>
              </a:solidFill>
            </a:endParaRPr>
          </a:p>
          <a:p>
            <a:r>
              <a:rPr lang="es-ES_tradnl" sz="3200" dirty="0">
                <a:solidFill>
                  <a:srgbClr val="079447"/>
                </a:solidFill>
              </a:rPr>
              <a:t>Determinar la abundancia absoluta (fitoplancton=</a:t>
            </a:r>
            <a:r>
              <a:rPr lang="es-ES_tradnl" sz="3200" dirty="0" err="1">
                <a:solidFill>
                  <a:srgbClr val="079447"/>
                </a:solidFill>
              </a:rPr>
              <a:t>Cel</a:t>
            </a:r>
            <a:r>
              <a:rPr lang="es-ES_tradnl" sz="3200" dirty="0">
                <a:solidFill>
                  <a:srgbClr val="079447"/>
                </a:solidFill>
              </a:rPr>
              <a:t> l</a:t>
            </a:r>
            <a:r>
              <a:rPr lang="es-ES_tradnl" sz="3200" baseline="30000" dirty="0">
                <a:solidFill>
                  <a:srgbClr val="079447"/>
                </a:solidFill>
              </a:rPr>
              <a:t>-1</a:t>
            </a:r>
            <a:r>
              <a:rPr lang="es-ES_tradnl" sz="3200" dirty="0">
                <a:solidFill>
                  <a:srgbClr val="079447"/>
                </a:solidFill>
              </a:rPr>
              <a:t>; zooplancton=</a:t>
            </a:r>
            <a:r>
              <a:rPr lang="es-ES_tradnl" sz="3200" dirty="0" err="1">
                <a:solidFill>
                  <a:srgbClr val="079447"/>
                </a:solidFill>
              </a:rPr>
              <a:t>Ind</a:t>
            </a:r>
            <a:r>
              <a:rPr lang="es-ES_tradnl" sz="3200" dirty="0">
                <a:solidFill>
                  <a:srgbClr val="079447"/>
                </a:solidFill>
              </a:rPr>
              <a:t> l</a:t>
            </a:r>
            <a:r>
              <a:rPr lang="es-ES_tradnl" sz="3200" baseline="30000" dirty="0">
                <a:solidFill>
                  <a:srgbClr val="079447"/>
                </a:solidFill>
              </a:rPr>
              <a:t>-1</a:t>
            </a:r>
            <a:r>
              <a:rPr lang="es-ES_tradnl" sz="3200" dirty="0">
                <a:solidFill>
                  <a:srgbClr val="079447"/>
                </a:solidFill>
              </a:rPr>
              <a:t>)de las especies en cada estación. </a:t>
            </a:r>
          </a:p>
          <a:p>
            <a:endParaRPr lang="es-ES_tradnl" sz="2800" i="1" dirty="0"/>
          </a:p>
        </p:txBody>
      </p:sp>
      <p:sp>
        <p:nvSpPr>
          <p:cNvPr id="63" name="Google Shape;63;p13"/>
          <p:cNvSpPr/>
          <p:nvPr/>
        </p:nvSpPr>
        <p:spPr>
          <a:xfrm>
            <a:off x="2635942" y="7935"/>
            <a:ext cx="2852350" cy="127943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794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D8F9C0FB-2CD3-AD4D-BCA1-AAF05014B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06" y="450851"/>
            <a:ext cx="1357795" cy="1029875"/>
          </a:xfrm>
          <a:prstGeom prst="rect">
            <a:avLst/>
          </a:prstGeom>
        </p:spPr>
      </p:pic>
      <p:sp>
        <p:nvSpPr>
          <p:cNvPr id="7" name="Google Shape;347;p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0C2C4A-F758-414D-A545-ED96F357E966}"/>
              </a:ext>
            </a:extLst>
          </p:cNvPr>
          <p:cNvSpPr/>
          <p:nvPr/>
        </p:nvSpPr>
        <p:spPr>
          <a:xfrm>
            <a:off x="8130437" y="4586288"/>
            <a:ext cx="548297" cy="52607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0794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0005533"/>
                  </p:ext>
                </p:extLst>
              </p:nvPr>
            </p:nvGraphicFramePr>
            <p:xfrm>
              <a:off x="6549354" y="1219822"/>
              <a:ext cx="1554349" cy="2174836"/>
            </p:xfrm>
            <a:graphic>
              <a:graphicData uri="http://schemas.microsoft.com/office/powerpoint/2016/slidezoom">
                <pslz:sldZm>
                  <pslz:sldZmObj sldId="292" cId="2198736746">
                    <pslz:zmPr id="{8FA63485-E0AF-1A48-8445-31445092E330}" returnToParent="0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54349" cy="21748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7A094FF9-2D1E-DE4B-82E7-489EB5F1D7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9354" y="1219822"/>
                <a:ext cx="1554349" cy="21748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2633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rgbClr val="00B050"/>
                </a:solidFill>
              </a:rPr>
              <a:t>PROCEDIMIENTO</a:t>
            </a:r>
            <a:endParaRPr sz="4400" dirty="0">
              <a:solidFill>
                <a:srgbClr val="00B050"/>
              </a:solidFill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371299" y="1140515"/>
            <a:ext cx="4444237" cy="241769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/>
            <a:r>
              <a:rPr lang="en" b="1" dirty="0">
                <a:solidFill>
                  <a:srgbClr val="00B050"/>
                </a:solidFill>
              </a:rPr>
              <a:t>Con un </a:t>
            </a:r>
            <a:r>
              <a:rPr lang="en" b="1" dirty="0" err="1">
                <a:solidFill>
                  <a:srgbClr val="00B050"/>
                </a:solidFill>
              </a:rPr>
              <a:t>clic</a:t>
            </a:r>
            <a:r>
              <a:rPr lang="en" b="1" dirty="0">
                <a:solidFill>
                  <a:srgbClr val="00B050"/>
                </a:solidFill>
              </a:rPr>
              <a:t> </a:t>
            </a:r>
            <a:r>
              <a:rPr lang="en" b="1" dirty="0" err="1">
                <a:solidFill>
                  <a:srgbClr val="00B050"/>
                </a:solidFill>
              </a:rPr>
              <a:t>en</a:t>
            </a:r>
            <a:r>
              <a:rPr lang="en" b="1" dirty="0">
                <a:solidFill>
                  <a:srgbClr val="00B050"/>
                </a:solidFill>
              </a:rPr>
              <a:t> la </a:t>
            </a:r>
            <a:r>
              <a:rPr lang="en" b="1" dirty="0" err="1">
                <a:solidFill>
                  <a:srgbClr val="00B050"/>
                </a:solidFill>
              </a:rPr>
              <a:t>siguiente</a:t>
            </a:r>
            <a:r>
              <a:rPr lang="en" b="1" dirty="0">
                <a:solidFill>
                  <a:srgbClr val="00B050"/>
                </a:solidFill>
              </a:rPr>
              <a:t> imagen, se </a:t>
            </a:r>
            <a:r>
              <a:rPr lang="en" b="1" dirty="0" err="1">
                <a:solidFill>
                  <a:srgbClr val="00B050"/>
                </a:solidFill>
              </a:rPr>
              <a:t>desplegará</a:t>
            </a:r>
            <a:r>
              <a:rPr lang="en" b="1" dirty="0">
                <a:solidFill>
                  <a:srgbClr val="00B050"/>
                </a:solidFill>
              </a:rPr>
              <a:t> el </a:t>
            </a:r>
            <a:r>
              <a:rPr lang="en" b="1" dirty="0" err="1">
                <a:solidFill>
                  <a:srgbClr val="00B050"/>
                </a:solidFill>
              </a:rPr>
              <a:t>modelo</a:t>
            </a:r>
            <a:r>
              <a:rPr lang="en" b="1" dirty="0">
                <a:solidFill>
                  <a:srgbClr val="00B050"/>
                </a:solidFill>
              </a:rPr>
              <a:t> </a:t>
            </a:r>
            <a:r>
              <a:rPr lang="en" b="1" dirty="0" err="1">
                <a:solidFill>
                  <a:srgbClr val="00B050"/>
                </a:solidFill>
              </a:rPr>
              <a:t>interactivo</a:t>
            </a:r>
            <a:r>
              <a:rPr lang="en" b="1" dirty="0">
                <a:solidFill>
                  <a:srgbClr val="00B050"/>
                </a:solidFill>
              </a:rPr>
              <a:t> del </a:t>
            </a:r>
            <a:r>
              <a:rPr lang="en" b="1" dirty="0" err="1">
                <a:solidFill>
                  <a:srgbClr val="00B050"/>
                </a:solidFill>
              </a:rPr>
              <a:t>microscopio</a:t>
            </a:r>
            <a:r>
              <a:rPr lang="en" b="1" dirty="0">
                <a:solidFill>
                  <a:srgbClr val="00B050"/>
                </a:solidFill>
              </a:rPr>
              <a:t>, </a:t>
            </a:r>
            <a:r>
              <a:rPr lang="en" b="1" dirty="0" err="1">
                <a:solidFill>
                  <a:srgbClr val="00B050"/>
                </a:solidFill>
              </a:rPr>
              <a:t>donde</a:t>
            </a:r>
            <a:r>
              <a:rPr lang="en" b="1" dirty="0">
                <a:solidFill>
                  <a:srgbClr val="00B050"/>
                </a:solidFill>
              </a:rPr>
              <a:t> se </a:t>
            </a:r>
            <a:r>
              <a:rPr lang="en" b="1" dirty="0" err="1">
                <a:solidFill>
                  <a:srgbClr val="00B050"/>
                </a:solidFill>
              </a:rPr>
              <a:t>podrá</a:t>
            </a:r>
            <a:r>
              <a:rPr lang="en" b="1" dirty="0">
                <a:solidFill>
                  <a:srgbClr val="00B050"/>
                </a:solidFill>
              </a:rPr>
              <a:t> </a:t>
            </a:r>
            <a:r>
              <a:rPr lang="en" b="1" dirty="0" err="1">
                <a:solidFill>
                  <a:srgbClr val="00B050"/>
                </a:solidFill>
              </a:rPr>
              <a:t>elegir</a:t>
            </a:r>
            <a:r>
              <a:rPr lang="en" b="1" dirty="0">
                <a:solidFill>
                  <a:srgbClr val="00B050"/>
                </a:solidFill>
              </a:rPr>
              <a:t> entre una </a:t>
            </a:r>
            <a:r>
              <a:rPr lang="en" b="1" dirty="0" err="1">
                <a:solidFill>
                  <a:srgbClr val="00B050"/>
                </a:solidFill>
              </a:rPr>
              <a:t>variedad</a:t>
            </a:r>
            <a:r>
              <a:rPr lang="en" b="1" dirty="0">
                <a:solidFill>
                  <a:srgbClr val="00B050"/>
                </a:solidFill>
              </a:rPr>
              <a:t> de </a:t>
            </a:r>
            <a:r>
              <a:rPr lang="en" b="1" dirty="0" err="1">
                <a:solidFill>
                  <a:srgbClr val="00B050"/>
                </a:solidFill>
              </a:rPr>
              <a:t>preparaciones</a:t>
            </a:r>
            <a:r>
              <a:rPr lang="en" b="1" dirty="0">
                <a:solidFill>
                  <a:srgbClr val="00B050"/>
                </a:solidFill>
              </a:rPr>
              <a:t> de </a:t>
            </a:r>
            <a:r>
              <a:rPr lang="en" b="1" dirty="0" err="1">
                <a:solidFill>
                  <a:srgbClr val="00B050"/>
                </a:solidFill>
              </a:rPr>
              <a:t>plancton</a:t>
            </a:r>
            <a:r>
              <a:rPr lang="en" b="1" dirty="0">
                <a:solidFill>
                  <a:srgbClr val="00B050"/>
                </a:solidFill>
              </a:rPr>
              <a:t>.</a:t>
            </a:r>
          </a:p>
          <a:p>
            <a:pPr marL="342900" indent="-342900"/>
            <a:r>
              <a:rPr lang="es-MX" b="1" dirty="0">
                <a:solidFill>
                  <a:srgbClr val="00B050"/>
                </a:solidFill>
              </a:rPr>
              <a:t>Al seleccionar una muestra, identificar las especies presentes y contabilizar a todos los organismos.</a:t>
            </a:r>
          </a:p>
          <a:p>
            <a:pPr marL="0" indent="0">
              <a:buNone/>
            </a:pPr>
            <a:endParaRPr lang="es-MX" b="1" dirty="0">
              <a:solidFill>
                <a:srgbClr val="00B050"/>
              </a:solidFill>
            </a:endParaRPr>
          </a:p>
          <a:p>
            <a:pPr marL="342900" indent="-342900"/>
            <a:endParaRPr lang="en" dirty="0">
              <a:solidFill>
                <a:srgbClr val="00B050"/>
              </a:solidFill>
            </a:endParaRPr>
          </a:p>
          <a:p>
            <a:pPr marL="342900" indent="-342900"/>
            <a:endParaRPr dirty="0">
              <a:solidFill>
                <a:srgbClr val="00B050"/>
              </a:solidFill>
            </a:endParaRPr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8" name="Google Shape;117;p20">
            <a:extLst>
              <a:ext uri="{FF2B5EF4-FFF2-40B4-BE49-F238E27FC236}">
                <a16:creationId xmlns:a16="http://schemas.microsoft.com/office/drawing/2014/main" id="{11BAFE2D-42D5-1743-8593-E72C0A4C59B7}"/>
              </a:ext>
            </a:extLst>
          </p:cNvPr>
          <p:cNvSpPr txBox="1">
            <a:spLocks/>
          </p:cNvSpPr>
          <p:nvPr/>
        </p:nvSpPr>
        <p:spPr>
          <a:xfrm>
            <a:off x="1365585" y="3839237"/>
            <a:ext cx="7633743" cy="241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indent="0">
              <a:buNone/>
            </a:pPr>
            <a:endParaRPr lang="es-MX" b="1" dirty="0">
              <a:solidFill>
                <a:srgbClr val="00B050"/>
              </a:solidFill>
            </a:endParaRPr>
          </a:p>
          <a:p>
            <a:pPr marL="342900" indent="-342900"/>
            <a:r>
              <a:rPr lang="es-MX" b="1" dirty="0">
                <a:solidFill>
                  <a:srgbClr val="00B050"/>
                </a:solidFill>
              </a:rPr>
              <a:t>Para estimar la abundancia directa considerar que: el volumen de la muestra de fitoplancton es de 1 ml y la de zooplancton es de 10 ml </a:t>
            </a:r>
          </a:p>
          <a:p>
            <a:pPr marL="342900" indent="-342900"/>
            <a:endParaRPr lang="es-MX" dirty="0">
              <a:solidFill>
                <a:srgbClr val="00B050"/>
              </a:solidFill>
            </a:endParaRPr>
          </a:p>
          <a:p>
            <a:pPr marL="342900" indent="-342900"/>
            <a:endParaRPr lang="es-MX" dirty="0">
              <a:solidFill>
                <a:srgbClr val="00B050"/>
              </a:solidFill>
            </a:endParaRPr>
          </a:p>
        </p:txBody>
      </p:sp>
      <p:sp>
        <p:nvSpPr>
          <p:cNvPr id="13" name="Google Shape;323;p36">
            <a:extLst>
              <a:ext uri="{FF2B5EF4-FFF2-40B4-BE49-F238E27FC236}">
                <a16:creationId xmlns:a16="http://schemas.microsoft.com/office/drawing/2014/main" id="{284E1A2D-CEF6-C442-9EA6-AA5006B5D7C4}"/>
              </a:ext>
            </a:extLst>
          </p:cNvPr>
          <p:cNvSpPr/>
          <p:nvPr/>
        </p:nvSpPr>
        <p:spPr>
          <a:xfrm>
            <a:off x="6261372" y="775243"/>
            <a:ext cx="2143012" cy="3296880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 descr="Imagen que contiene objeto, interior, azul, tabla&#10;&#10;Descripción generada automáticamente">
            <a:extLst>
              <a:ext uri="{FF2B5EF4-FFF2-40B4-BE49-F238E27FC236}">
                <a16:creationId xmlns:a16="http://schemas.microsoft.com/office/drawing/2014/main" id="{154870AA-7CF0-374E-956C-5D21D46A3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55"/>
          <a:stretch/>
        </p:blipFill>
        <p:spPr>
          <a:xfrm>
            <a:off x="0" y="5251"/>
            <a:ext cx="3352603" cy="5138249"/>
          </a:xfrm>
          <a:prstGeom prst="rect">
            <a:avLst/>
          </a:prstGeom>
        </p:spPr>
      </p:pic>
      <p:sp>
        <p:nvSpPr>
          <p:cNvPr id="65" name="Marcador de número de diapositiva 3">
            <a:extLst>
              <a:ext uri="{FF2B5EF4-FFF2-40B4-BE49-F238E27FC236}">
                <a16:creationId xmlns:a16="http://schemas.microsoft.com/office/drawing/2014/main" id="{65E57DF2-542A-5E45-819A-2A3448FB2504}"/>
              </a:ext>
            </a:extLst>
          </p:cNvPr>
          <p:cNvSpPr txBox="1">
            <a:spLocks/>
          </p:cNvSpPr>
          <p:nvPr/>
        </p:nvSpPr>
        <p:spPr>
          <a:xfrm>
            <a:off x="2359141" y="4458999"/>
            <a:ext cx="993462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1374308"/>
                  </p:ext>
                </p:extLst>
              </p:nvPr>
            </p:nvGraphicFramePr>
            <p:xfrm>
              <a:off x="2726404" y="4013027"/>
              <a:ext cx="473725" cy="485568"/>
            </p:xfrm>
            <a:graphic>
              <a:graphicData uri="http://schemas.microsoft.com/office/powerpoint/2016/slidezoom">
                <pslz:sldZm>
                  <pslz:sldZmObj sldId="300" cId="2570966938">
                    <pslz:zmPr id="{4DF2D036-B6D3-F945-B1D9-2CEFCF40E21A}" imageType="cover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73725" cy="485568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Vista general de diapositiva 66">
                <a:extLst>
                  <a:ext uri="{FF2B5EF4-FFF2-40B4-BE49-F238E27FC236}">
                    <a16:creationId xmlns:a16="http://schemas.microsoft.com/office/drawing/2014/main" id="{B24D58F2-AA19-C94D-91DF-239B52FA32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726404" y="4013027"/>
                <a:ext cx="473725" cy="485568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05586B8C-4D1B-3F46-A9AD-B233636CB6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0904312"/>
                  </p:ext>
                </p:extLst>
              </p:nvPr>
            </p:nvGraphicFramePr>
            <p:xfrm>
              <a:off x="3784268" y="163627"/>
              <a:ext cx="1009357" cy="1038831"/>
            </p:xfrm>
            <a:graphic>
              <a:graphicData uri="http://schemas.microsoft.com/office/powerpoint/2016/slidezoom">
                <pslz:sldZm>
                  <pslz:sldZmObj sldId="308" cId="4043961201">
                    <pslz:zmPr id="{C6996831-2096-8945-97AF-C96947385D79}" returnToParent="0" imageType="cover" transitionDur="1000">
                      <p166:blipFill xmlns:p166="http://schemas.microsoft.com/office/powerpoint/2016/6/main">
                        <a:blip r:embed="rId2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09357" cy="103883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05586B8C-4D1B-3F46-A9AD-B233636CB6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784268" y="163627"/>
                <a:ext cx="1009357" cy="103883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42D36A8C-9E08-9649-8E32-06E612C8F57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5754996"/>
                  </p:ext>
                </p:extLst>
              </p:nvPr>
            </p:nvGraphicFramePr>
            <p:xfrm>
              <a:off x="5587694" y="149545"/>
              <a:ext cx="1023237" cy="1052913"/>
            </p:xfrm>
            <a:graphic>
              <a:graphicData uri="http://schemas.microsoft.com/office/powerpoint/2016/slidezoom">
                <pslz:sldZm>
                  <pslz:sldZmObj sldId="309" cId="2875180772">
                    <pslz:zmPr id="{5A876E1F-BE54-9141-AAB2-35D67426A29B}" returnToParent="0" imageType="cover" transitionDur="1000">
                      <p166:blipFill xmlns:p166="http://schemas.microsoft.com/office/powerpoint/2016/6/main">
                        <a:blip r:embed="rId2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23237" cy="1052913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extLst>
                  <a:ext uri="{FF2B5EF4-FFF2-40B4-BE49-F238E27FC236}">
                    <a16:creationId xmlns:a16="http://schemas.microsoft.com/office/drawing/2014/main" id="{42D36A8C-9E08-9649-8E32-06E612C8F5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587694" y="149545"/>
                <a:ext cx="1023237" cy="105291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0B14EE6F-AB7D-5445-B5B8-581FC61141B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36570739"/>
                  </p:ext>
                </p:extLst>
              </p:nvPr>
            </p:nvGraphicFramePr>
            <p:xfrm>
              <a:off x="7428796" y="149675"/>
              <a:ext cx="1023237" cy="1052652"/>
            </p:xfrm>
            <a:graphic>
              <a:graphicData uri="http://schemas.microsoft.com/office/powerpoint/2016/slidezoom">
                <pslz:sldZm>
                  <pslz:sldZmObj sldId="310" cId="2986314401">
                    <pslz:zmPr id="{52E50BBB-DFE2-2C40-94AA-AB3FA90065EF}" returnToParent="0" imageType="cover" transitionDur="1000">
                      <p166:blipFill xmlns:p166="http://schemas.microsoft.com/office/powerpoint/2016/6/main">
                        <a:blip r:embed="rId2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23237" cy="105265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extLst>
                  <a:ext uri="{FF2B5EF4-FFF2-40B4-BE49-F238E27FC236}">
                    <a16:creationId xmlns:a16="http://schemas.microsoft.com/office/drawing/2014/main" id="{0B14EE6F-AB7D-5445-B5B8-581FC61141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428796" y="149675"/>
                <a:ext cx="1023237" cy="105265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BDDDB7D9-B765-DB4F-9A4E-44ECAD840E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9740523"/>
                  </p:ext>
                </p:extLst>
              </p:nvPr>
            </p:nvGraphicFramePr>
            <p:xfrm>
              <a:off x="3784171" y="1405420"/>
              <a:ext cx="1009552" cy="1038831"/>
            </p:xfrm>
            <a:graphic>
              <a:graphicData uri="http://schemas.microsoft.com/office/powerpoint/2016/slidezoom">
                <pslz:sldZm>
                  <pslz:sldZmObj sldId="311" cId="2981902078">
                    <pslz:zmPr id="{924DDA9E-E6EB-8C47-85E4-D68AB5E7BF6B}" returnToParent="0" imageType="cover" transitionDur="1000">
                      <p166:blipFill xmlns:p166="http://schemas.microsoft.com/office/powerpoint/2016/6/main">
                        <a:blip r:embed="rId2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09552" cy="103883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extLst>
                  <a:ext uri="{FF2B5EF4-FFF2-40B4-BE49-F238E27FC236}">
                    <a16:creationId xmlns:a16="http://schemas.microsoft.com/office/drawing/2014/main" id="{BDDDB7D9-B765-DB4F-9A4E-44ECAD840E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784171" y="1405420"/>
                <a:ext cx="1009552" cy="103883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8AF03316-FF5E-1245-AFB9-D1A72F48F5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99712959"/>
                  </p:ext>
                </p:extLst>
              </p:nvPr>
            </p:nvGraphicFramePr>
            <p:xfrm>
              <a:off x="5602192" y="1421175"/>
              <a:ext cx="994241" cy="1023076"/>
            </p:xfrm>
            <a:graphic>
              <a:graphicData uri="http://schemas.microsoft.com/office/powerpoint/2016/slidezoom">
                <pslz:sldZm>
                  <pslz:sldZmObj sldId="312" cId="848707014">
                    <pslz:zmPr id="{7362E772-1C50-EA46-BCD7-7D443DC31F79}" returnToParent="0" imageType="cover" transitionDur="1000">
                      <p166:blipFill xmlns:p166="http://schemas.microsoft.com/office/powerpoint/2016/6/main">
                        <a:blip r:embed="rId3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4241" cy="1023076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8AF03316-FF5E-1245-AFB9-D1A72F48F5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602192" y="1421175"/>
                <a:ext cx="994241" cy="1023076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A854D67-49C7-F74A-81E2-FCB83BD8A0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74793701"/>
                  </p:ext>
                </p:extLst>
              </p:nvPr>
            </p:nvGraphicFramePr>
            <p:xfrm>
              <a:off x="7443261" y="1405420"/>
              <a:ext cx="994308" cy="1023145"/>
            </p:xfrm>
            <a:graphic>
              <a:graphicData uri="http://schemas.microsoft.com/office/powerpoint/2016/slidezoom">
                <pslz:sldZm>
                  <pslz:sldZmObj sldId="313" cId="3431279666">
                    <pslz:zmPr id="{B6675C88-1CF8-AB49-B7CA-F9453943A380}" returnToParent="0" imageType="cover" transitionDur="1000">
                      <p166:blipFill xmlns:p166="http://schemas.microsoft.com/office/powerpoint/2016/6/main">
                        <a:blip r:embed="rId3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4308" cy="102314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9A854D67-49C7-F74A-81E2-FCB83BD8A0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443261" y="1405420"/>
                <a:ext cx="994308" cy="102314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1C16AD0F-4589-6043-A955-ABF31E7CD3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4254577"/>
                  </p:ext>
                </p:extLst>
              </p:nvPr>
            </p:nvGraphicFramePr>
            <p:xfrm>
              <a:off x="3791826" y="2673717"/>
              <a:ext cx="994241" cy="1023076"/>
            </p:xfrm>
            <a:graphic>
              <a:graphicData uri="http://schemas.microsoft.com/office/powerpoint/2016/slidezoom">
                <pslz:sldZm>
                  <pslz:sldZmObj sldId="314" cId="1040755178">
                    <pslz:zmPr id="{BF47C83F-6550-5F43-8860-D54E7227758E}" returnToParent="0" imageType="cover" transitionDur="1000">
                      <p166:blipFill xmlns:p166="http://schemas.microsoft.com/office/powerpoint/2016/6/main">
                        <a:blip r:embed="rId3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4241" cy="1023076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1C16AD0F-4589-6043-A955-ABF31E7CD3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791826" y="2673717"/>
                <a:ext cx="994241" cy="1023076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2FAC11FB-E2D3-104E-A7D9-ADB179ED1A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4159132"/>
                  </p:ext>
                </p:extLst>
              </p:nvPr>
            </p:nvGraphicFramePr>
            <p:xfrm>
              <a:off x="5573391" y="2656732"/>
              <a:ext cx="1027255" cy="1057047"/>
            </p:xfrm>
            <a:graphic>
              <a:graphicData uri="http://schemas.microsoft.com/office/powerpoint/2016/slidezoom">
                <pslz:sldZm>
                  <pslz:sldZmObj sldId="315" cId="2653380424">
                    <pslz:zmPr id="{8B98ACAD-37CA-134A-8480-A4D7D8194372}" returnToParent="0" imageType="cover" transitionDur="1000">
                      <p166:blipFill xmlns:p166="http://schemas.microsoft.com/office/powerpoint/2016/6/main">
                        <a:blip r:embed="rId3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27255" cy="1057047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2FAC11FB-E2D3-104E-A7D9-ADB179ED1A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573391" y="2656732"/>
                <a:ext cx="1027255" cy="1057047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F800AC87-E44E-D944-8BF8-C92E017B0D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3623176"/>
                  </p:ext>
                </p:extLst>
              </p:nvPr>
            </p:nvGraphicFramePr>
            <p:xfrm>
              <a:off x="7443260" y="2656732"/>
              <a:ext cx="994308" cy="1023145"/>
            </p:xfrm>
            <a:graphic>
              <a:graphicData uri="http://schemas.microsoft.com/office/powerpoint/2016/slidezoom">
                <pslz:sldZm>
                  <pslz:sldZmObj sldId="316" cId="2531688874">
                    <pslz:zmPr id="{B8D2A6E0-5428-384C-8D3A-B4ED723BE995}" returnToParent="0" imageType="cover" transitionDur="1000">
                      <p166:blipFill xmlns:p166="http://schemas.microsoft.com/office/powerpoint/2016/6/main">
                        <a:blip r:embed="rId3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94308" cy="1023145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F800AC87-E44E-D944-8BF8-C92E017B0D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443260" y="2656732"/>
                <a:ext cx="994308" cy="1023145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E4213256-2AF5-474F-9A62-94440D8176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24666642"/>
                  </p:ext>
                </p:extLst>
              </p:nvPr>
            </p:nvGraphicFramePr>
            <p:xfrm>
              <a:off x="3784171" y="3939786"/>
              <a:ext cx="1009159" cy="1038426"/>
            </p:xfrm>
            <a:graphic>
              <a:graphicData uri="http://schemas.microsoft.com/office/powerpoint/2016/slidezoom">
                <pslz:sldZm>
                  <pslz:sldZmObj sldId="317" cId="4279276239">
                    <pslz:zmPr id="{98F6986D-82E7-554F-BEBD-77D9D202E858}" returnToParent="0" imageType="cover" transitionDur="1000">
                      <p166:blipFill xmlns:p166="http://schemas.microsoft.com/office/powerpoint/2016/6/main">
                        <a:blip r:embed="rId4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09159" cy="1038426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E4213256-2AF5-474F-9A62-94440D8176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784171" y="3939786"/>
                <a:ext cx="1009159" cy="1038426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p:sp>
        <p:nvSpPr>
          <p:cNvPr id="34" name="Marcador de número de diapositiva 3">
            <a:extLst>
              <a:ext uri="{FF2B5EF4-FFF2-40B4-BE49-F238E27FC236}">
                <a16:creationId xmlns:a16="http://schemas.microsoft.com/office/drawing/2014/main" id="{4A7AD69A-C7B5-CF48-9434-2A49816950B1}"/>
              </a:ext>
            </a:extLst>
          </p:cNvPr>
          <p:cNvSpPr txBox="1">
            <a:spLocks/>
          </p:cNvSpPr>
          <p:nvPr/>
        </p:nvSpPr>
        <p:spPr>
          <a:xfrm>
            <a:off x="4154757" y="1179380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5" name="Marcador de número de diapositiva 3">
            <a:extLst>
              <a:ext uri="{FF2B5EF4-FFF2-40B4-BE49-F238E27FC236}">
                <a16:creationId xmlns:a16="http://schemas.microsoft.com/office/drawing/2014/main" id="{05281927-12BF-5944-9315-6802E9184ED6}"/>
              </a:ext>
            </a:extLst>
          </p:cNvPr>
          <p:cNvSpPr txBox="1">
            <a:spLocks/>
          </p:cNvSpPr>
          <p:nvPr/>
        </p:nvSpPr>
        <p:spPr>
          <a:xfrm>
            <a:off x="5965123" y="1182290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6" name="Marcador de número de diapositiva 3">
            <a:extLst>
              <a:ext uri="{FF2B5EF4-FFF2-40B4-BE49-F238E27FC236}">
                <a16:creationId xmlns:a16="http://schemas.microsoft.com/office/drawing/2014/main" id="{663FA890-B8E1-D54B-97B1-90B36DCAC8DF}"/>
              </a:ext>
            </a:extLst>
          </p:cNvPr>
          <p:cNvSpPr txBox="1">
            <a:spLocks/>
          </p:cNvSpPr>
          <p:nvPr/>
        </p:nvSpPr>
        <p:spPr>
          <a:xfrm>
            <a:off x="7867356" y="1179379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7" name="Marcador de número de diapositiva 3">
            <a:extLst>
              <a:ext uri="{FF2B5EF4-FFF2-40B4-BE49-F238E27FC236}">
                <a16:creationId xmlns:a16="http://schemas.microsoft.com/office/drawing/2014/main" id="{E703DAAA-F80E-2F42-8CB6-4EAA5A2E9299}"/>
              </a:ext>
            </a:extLst>
          </p:cNvPr>
          <p:cNvSpPr txBox="1">
            <a:spLocks/>
          </p:cNvSpPr>
          <p:nvPr/>
        </p:nvSpPr>
        <p:spPr>
          <a:xfrm>
            <a:off x="4154757" y="2454199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8" name="Marcador de número de diapositiva 3">
            <a:extLst>
              <a:ext uri="{FF2B5EF4-FFF2-40B4-BE49-F238E27FC236}">
                <a16:creationId xmlns:a16="http://schemas.microsoft.com/office/drawing/2014/main" id="{850A4C4F-E9D0-A446-AE5B-5A592449D999}"/>
              </a:ext>
            </a:extLst>
          </p:cNvPr>
          <p:cNvSpPr txBox="1">
            <a:spLocks/>
          </p:cNvSpPr>
          <p:nvPr/>
        </p:nvSpPr>
        <p:spPr>
          <a:xfrm>
            <a:off x="5965123" y="2452125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9" name="Marcador de número de diapositiva 3">
            <a:extLst>
              <a:ext uri="{FF2B5EF4-FFF2-40B4-BE49-F238E27FC236}">
                <a16:creationId xmlns:a16="http://schemas.microsoft.com/office/drawing/2014/main" id="{18F6809E-0C48-C54C-8688-90FB6F7F82C5}"/>
              </a:ext>
            </a:extLst>
          </p:cNvPr>
          <p:cNvSpPr txBox="1">
            <a:spLocks/>
          </p:cNvSpPr>
          <p:nvPr/>
        </p:nvSpPr>
        <p:spPr>
          <a:xfrm>
            <a:off x="7867356" y="2407640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0" name="Marcador de número de diapositiva 3">
            <a:extLst>
              <a:ext uri="{FF2B5EF4-FFF2-40B4-BE49-F238E27FC236}">
                <a16:creationId xmlns:a16="http://schemas.microsoft.com/office/drawing/2014/main" id="{5AF21CB3-78A6-CD47-B0E5-DCBEEEC50AC6}"/>
              </a:ext>
            </a:extLst>
          </p:cNvPr>
          <p:cNvSpPr txBox="1">
            <a:spLocks/>
          </p:cNvSpPr>
          <p:nvPr/>
        </p:nvSpPr>
        <p:spPr>
          <a:xfrm>
            <a:off x="4154757" y="3707466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41" name="Marcador de número de diapositiva 3">
            <a:extLst>
              <a:ext uri="{FF2B5EF4-FFF2-40B4-BE49-F238E27FC236}">
                <a16:creationId xmlns:a16="http://schemas.microsoft.com/office/drawing/2014/main" id="{822A9212-BA7A-3246-9E4D-485E08D6F84D}"/>
              </a:ext>
            </a:extLst>
          </p:cNvPr>
          <p:cNvSpPr txBox="1">
            <a:spLocks/>
          </p:cNvSpPr>
          <p:nvPr/>
        </p:nvSpPr>
        <p:spPr>
          <a:xfrm>
            <a:off x="5965123" y="3707465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42" name="Marcador de número de diapositiva 3">
            <a:extLst>
              <a:ext uri="{FF2B5EF4-FFF2-40B4-BE49-F238E27FC236}">
                <a16:creationId xmlns:a16="http://schemas.microsoft.com/office/drawing/2014/main" id="{8961A9D7-074F-3C45-820F-1B2807EF5B5D}"/>
              </a:ext>
            </a:extLst>
          </p:cNvPr>
          <p:cNvSpPr txBox="1">
            <a:spLocks/>
          </p:cNvSpPr>
          <p:nvPr/>
        </p:nvSpPr>
        <p:spPr>
          <a:xfrm>
            <a:off x="7874252" y="3679877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43" name="Marcador de número de diapositiva 3">
            <a:extLst>
              <a:ext uri="{FF2B5EF4-FFF2-40B4-BE49-F238E27FC236}">
                <a16:creationId xmlns:a16="http://schemas.microsoft.com/office/drawing/2014/main" id="{34B9DB84-21C2-EA45-AF41-7B4AEBD71D7F}"/>
              </a:ext>
            </a:extLst>
          </p:cNvPr>
          <p:cNvSpPr txBox="1">
            <a:spLocks/>
          </p:cNvSpPr>
          <p:nvPr/>
        </p:nvSpPr>
        <p:spPr>
          <a:xfrm>
            <a:off x="4154560" y="4944943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04A3845F-04FC-B644-AF7B-A172C11B1EA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84746172"/>
                  </p:ext>
                </p:extLst>
              </p:nvPr>
            </p:nvGraphicFramePr>
            <p:xfrm>
              <a:off x="5573391" y="3908123"/>
              <a:ext cx="1019077" cy="1048632"/>
            </p:xfrm>
            <a:graphic>
              <a:graphicData uri="http://schemas.microsoft.com/office/powerpoint/2016/slidezoom">
                <pslz:sldZm>
                  <pslz:sldZmObj sldId="319" cId="1888928487">
                    <pslz:zmPr id="{5A022065-4F83-374F-BE02-6A23C43FF796}" returnToParent="0" imageType="cover" transitionDur="1000">
                      <p166:blipFill xmlns:p166="http://schemas.microsoft.com/office/powerpoint/2016/6/main">
                        <a:blip r:embed="rId4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19077" cy="1048632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extLst>
                  <a:ext uri="{FF2B5EF4-FFF2-40B4-BE49-F238E27FC236}">
                    <a16:creationId xmlns:a16="http://schemas.microsoft.com/office/drawing/2014/main" id="{04A3845F-04FC-B644-AF7B-A172C11B1E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573391" y="3908123"/>
                <a:ext cx="1019077" cy="104863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Vista general de diapositiva 7">
                <a:extLst>
                  <a:ext uri="{FF2B5EF4-FFF2-40B4-BE49-F238E27FC236}">
                    <a16:creationId xmlns:a16="http://schemas.microsoft.com/office/drawing/2014/main" id="{658BCF20-8778-BF48-8A17-1654F642E51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3331017"/>
                  </p:ext>
                </p:extLst>
              </p:nvPr>
            </p:nvGraphicFramePr>
            <p:xfrm>
              <a:off x="7448359" y="3906022"/>
              <a:ext cx="1004774" cy="1033914"/>
            </p:xfrm>
            <a:graphic>
              <a:graphicData uri="http://schemas.microsoft.com/office/powerpoint/2016/slidezoom">
                <pslz:sldZm>
                  <pslz:sldZmObj sldId="320" cId="2407239940">
                    <pslz:zmPr id="{BC833032-8B39-874C-866E-BE05A3832142}" returnToParent="0" imageType="cover" transitionDur="1000">
                      <p166:blipFill xmlns:p166="http://schemas.microsoft.com/office/powerpoint/2016/6/main">
                        <a:blip r:embed="rId4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04774" cy="1033914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Vista general de diapositiva 7">
                <a:extLst>
                  <a:ext uri="{FF2B5EF4-FFF2-40B4-BE49-F238E27FC236}">
                    <a16:creationId xmlns:a16="http://schemas.microsoft.com/office/drawing/2014/main" id="{658BCF20-8778-BF48-8A17-1654F642E51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448359" y="3906022"/>
                <a:ext cx="1004774" cy="1033914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p:sp>
        <p:nvSpPr>
          <p:cNvPr id="29" name="Marcador de número de diapositiva 3">
            <a:extLst>
              <a:ext uri="{FF2B5EF4-FFF2-40B4-BE49-F238E27FC236}">
                <a16:creationId xmlns:a16="http://schemas.microsoft.com/office/drawing/2014/main" id="{AD30EBC9-2476-DC43-A50A-251C7E704E19}"/>
              </a:ext>
            </a:extLst>
          </p:cNvPr>
          <p:cNvSpPr txBox="1">
            <a:spLocks/>
          </p:cNvSpPr>
          <p:nvPr/>
        </p:nvSpPr>
        <p:spPr>
          <a:xfrm>
            <a:off x="5965123" y="4952012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31" name="Marcador de número de diapositiva 3">
            <a:extLst>
              <a:ext uri="{FF2B5EF4-FFF2-40B4-BE49-F238E27FC236}">
                <a16:creationId xmlns:a16="http://schemas.microsoft.com/office/drawing/2014/main" id="{20D23981-76EC-D443-A996-B37B9A9DF264}"/>
              </a:ext>
            </a:extLst>
          </p:cNvPr>
          <p:cNvSpPr txBox="1">
            <a:spLocks/>
          </p:cNvSpPr>
          <p:nvPr/>
        </p:nvSpPr>
        <p:spPr>
          <a:xfrm>
            <a:off x="7867356" y="4960079"/>
            <a:ext cx="268380" cy="19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98736746"/>
      </p:ext>
    </p:extLst>
  </p:cSld>
  <p:clrMapOvr>
    <a:masterClrMapping/>
  </p:clrMapOvr>
  <p:transition advClick="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1 “Bahía de Kino” Sonora, febrero-2018.</a:t>
            </a:r>
          </a:p>
        </p:txBody>
      </p:sp>
      <p:sp>
        <p:nvSpPr>
          <p:cNvPr id="96" name="Marcador de número de diapositiva 3">
            <a:extLst>
              <a:ext uri="{FF2B5EF4-FFF2-40B4-BE49-F238E27FC236}">
                <a16:creationId xmlns:a16="http://schemas.microsoft.com/office/drawing/2014/main" id="{172BC590-116B-CF45-AE3C-8F1AA42FC3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género.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73873"/>
                  </p:ext>
                </p:extLst>
              </p:nvPr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55F342-58FA-BA43-B158-0CACD2C89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429" y="0"/>
            <a:ext cx="49975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61201"/>
      </p:ext>
    </p:extLst>
  </p:cSld>
  <p:clrMapOvr>
    <a:masterClrMapping/>
  </p:clrMapOvr>
  <p:transition advClick="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1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10BAE9-E2D3-764F-AA85-11BC46B50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30DC7EAD-049D-B946-8489-C2573FDEE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género.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875180772"/>
      </p:ext>
    </p:extLst>
  </p:cSld>
  <p:clrMapOvr>
    <a:masterClrMapping/>
  </p:clrMapOvr>
  <p:transition advClick="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2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CFABC0F-E12D-094C-9FCE-1EDC7F5E31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631" y="0"/>
            <a:ext cx="4999769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72E19503-A4B2-2D42-8DBF-5256BB11476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género.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986314401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2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1F088F-553B-1642-B459-E5FAB4F1F8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215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5345E88A-254E-3D44-964F-184808144A5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género.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981902078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3“Bahía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0F7E2A-B35C-474D-A4CD-90241F7255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E44A28EE-3E59-CF4F-A056-1940FEA50A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género.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848707014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3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1F8841-192C-3A4B-9D4A-BE29A821FB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F4A61464-DCEE-2F4B-AC39-2C705CBC97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género.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3431279666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1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7CF081-B43E-B64E-9AF6-A662C10A8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215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C4EBC44E-48FE-124D-A68F-4952109FB1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grupo.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1040755178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1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828F65-222C-4D47-A748-9BE8C78B11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269" y="0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9C533C36-9769-C440-B547-8DC0D0BD1D8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grupo.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653380424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2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16A75A-0EC6-9C41-AFB0-F8C35FAA9A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2C0F24F9-A63A-364B-A6F1-73CB68E50F8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grupo.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531688874"/>
      </p:ext>
    </p:extLst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2“Bahía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5F5287-627D-8F40-8345-3F04A93EA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215"/>
            <a:ext cx="4998534" cy="5143500"/>
          </a:xfrm>
          <a:prstGeom prst="rect">
            <a:avLst/>
          </a:prstGeom>
        </p:spPr>
      </p:pic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A0C5FF5F-15D5-E04C-87D9-18BC38A36ED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grupo.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4279276239"/>
      </p:ext>
    </p:extLst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3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47B166-10C3-1849-900B-4F5CBE7477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998534" cy="5143500"/>
          </a:xfrm>
          <a:prstGeom prst="rect">
            <a:avLst/>
          </a:prstGeom>
        </p:spPr>
      </p:pic>
      <p:sp>
        <p:nvSpPr>
          <p:cNvPr id="15" name="Marcador de número de diapositiva 3">
            <a:extLst>
              <a:ext uri="{FF2B5EF4-FFF2-40B4-BE49-F238E27FC236}">
                <a16:creationId xmlns:a16="http://schemas.microsoft.com/office/drawing/2014/main" id="{4629FD39-2B94-D54C-B9DB-0C02990C5E7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grupo.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1888928487"/>
      </p:ext>
    </p:extLst>
  </p:cSld>
  <p:clrMapOvr>
    <a:masterClrMapping/>
  </p:clrMapOvr>
  <p:transition advClick="0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750;p37">
            <a:extLst>
              <a:ext uri="{FF2B5EF4-FFF2-40B4-BE49-F238E27FC236}">
                <a16:creationId xmlns:a16="http://schemas.microsoft.com/office/drawing/2014/main" id="{3FE71684-6CF8-2F4E-BA29-36417F071329}"/>
              </a:ext>
            </a:extLst>
          </p:cNvPr>
          <p:cNvGrpSpPr/>
          <p:nvPr/>
        </p:nvGrpSpPr>
        <p:grpSpPr>
          <a:xfrm>
            <a:off x="5080915" y="336510"/>
            <a:ext cx="3898882" cy="1146741"/>
            <a:chOff x="1442627" y="5710929"/>
            <a:chExt cx="594318" cy="590600"/>
          </a:xfrm>
          <a:solidFill>
            <a:srgbClr val="00B050"/>
          </a:solidFill>
        </p:grpSpPr>
        <p:sp>
          <p:nvSpPr>
            <p:cNvPr id="90" name="Google Shape;751;p37">
              <a:extLst>
                <a:ext uri="{FF2B5EF4-FFF2-40B4-BE49-F238E27FC236}">
                  <a16:creationId xmlns:a16="http://schemas.microsoft.com/office/drawing/2014/main" id="{522ABB64-932A-0247-A356-6FD0448D5AED}"/>
                </a:ext>
              </a:extLst>
            </p:cNvPr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752;p37">
              <a:extLst>
                <a:ext uri="{FF2B5EF4-FFF2-40B4-BE49-F238E27FC236}">
                  <a16:creationId xmlns:a16="http://schemas.microsoft.com/office/drawing/2014/main" id="{8EBBE97F-F1B3-FF4D-A6DB-9B2D01F505A1}"/>
                </a:ext>
              </a:extLst>
            </p:cNvPr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753;p37">
              <a:extLst>
                <a:ext uri="{FF2B5EF4-FFF2-40B4-BE49-F238E27FC236}">
                  <a16:creationId xmlns:a16="http://schemas.microsoft.com/office/drawing/2014/main" id="{4CEBA59F-9394-C64C-B490-3226F43D6E1B}"/>
                </a:ext>
              </a:extLst>
            </p:cNvPr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754;p37">
              <a:extLst>
                <a:ext uri="{FF2B5EF4-FFF2-40B4-BE49-F238E27FC236}">
                  <a16:creationId xmlns:a16="http://schemas.microsoft.com/office/drawing/2014/main" id="{7ACC0085-C042-8B41-A2CA-50D27B4005CB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755;p37">
              <a:extLst>
                <a:ext uri="{FF2B5EF4-FFF2-40B4-BE49-F238E27FC236}">
                  <a16:creationId xmlns:a16="http://schemas.microsoft.com/office/drawing/2014/main" id="{17C0A4A4-1592-234B-9FC9-7D768BCCB209}"/>
                </a:ext>
              </a:extLst>
            </p:cNvPr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Marcador de número de diapositiva 3">
            <a:extLst>
              <a:ext uri="{FF2B5EF4-FFF2-40B4-BE49-F238E27FC236}">
                <a16:creationId xmlns:a16="http://schemas.microsoft.com/office/drawing/2014/main" id="{8AD41CBF-949B-D64A-AE18-578EAA438378}"/>
              </a:ext>
            </a:extLst>
          </p:cNvPr>
          <p:cNvSpPr txBox="1">
            <a:spLocks/>
          </p:cNvSpPr>
          <p:nvPr/>
        </p:nvSpPr>
        <p:spPr>
          <a:xfrm>
            <a:off x="5080916" y="273966"/>
            <a:ext cx="3898882" cy="980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2000" b="1" dirty="0">
                <a:solidFill>
                  <a:schemeClr val="tx2">
                    <a:lumMod val="10000"/>
                  </a:schemeClr>
                </a:solidFill>
              </a:rPr>
              <a:t>Estación 3 “Bahía de Kino” Sonora, febrero-2018.</a:t>
            </a:r>
          </a:p>
        </p:txBody>
      </p:sp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3A6293E1-824C-7F45-B235-6C4047A83E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24" name="Marcador de número de diapositiva 3">
            <a:extLst>
              <a:ext uri="{FF2B5EF4-FFF2-40B4-BE49-F238E27FC236}">
                <a16:creationId xmlns:a16="http://schemas.microsoft.com/office/drawing/2014/main" id="{25957271-7B28-904A-9228-6207F966099E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rgbClr val="00B050"/>
                </a:solidFill>
              </a:rPr>
              <a:t>Clic en la platina para cambiar la preparación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85ABD4-F80D-514A-B67F-733C7BD226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95" y="0"/>
            <a:ext cx="4998534" cy="5143500"/>
          </a:xfrm>
          <a:prstGeom prst="rect">
            <a:avLst/>
          </a:prstGeom>
        </p:spPr>
      </p:pic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D6AE3751-EDB9-9045-8E0F-BCEEDE152DB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46424" y="1701387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/>
              <a:t>1. Identificar las principales características taxonómicas.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2. Identificar cada organismo, mínimo hasta grupo.</a:t>
            </a:r>
          </a:p>
          <a:p>
            <a:pPr lvl="0" algn="just"/>
            <a:endParaRPr lang="es-MX" sz="2000" b="1" dirty="0"/>
          </a:p>
          <a:p>
            <a:pPr lvl="0" algn="just"/>
            <a:r>
              <a:rPr lang="es-MX" sz="2000" b="1" dirty="0"/>
              <a:t> 3. Realizar el conteo de todos los organismos identificados.</a:t>
            </a:r>
          </a:p>
          <a:p>
            <a:pPr lvl="0" algn="just"/>
            <a:endParaRPr lang="es-MX" sz="2000" b="1" dirty="0"/>
          </a:p>
          <a:p>
            <a:pPr lvl="0" algn="just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407239940"/>
      </p:ext>
    </p:extLst>
  </p:cSld>
  <p:clrMapOvr>
    <a:masterClrMapping/>
  </p:clrMapOvr>
  <p:transition advClick="0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0;p13">
            <a:extLst>
              <a:ext uri="{FF2B5EF4-FFF2-40B4-BE49-F238E27FC236}">
                <a16:creationId xmlns:a16="http://schemas.microsoft.com/office/drawing/2014/main" id="{469F6E7F-05CF-854E-888E-2BC013532689}"/>
              </a:ext>
            </a:extLst>
          </p:cNvPr>
          <p:cNvSpPr txBox="1">
            <a:spLocks/>
          </p:cNvSpPr>
          <p:nvPr/>
        </p:nvSpPr>
        <p:spPr>
          <a:xfrm>
            <a:off x="3412435" y="329629"/>
            <a:ext cx="4399721" cy="99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¡Gracias por realizar el ejercicio!</a:t>
            </a:r>
          </a:p>
          <a:p>
            <a:pPr algn="ctr"/>
            <a:r>
              <a:rPr lang="es-MX" sz="27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Da clic en icono de la opción deseada</a:t>
            </a: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A42487BC-80CD-B74E-8FF9-70D58CBFADF1}"/>
              </a:ext>
            </a:extLst>
          </p:cNvPr>
          <p:cNvSpPr/>
          <p:nvPr/>
        </p:nvSpPr>
        <p:spPr>
          <a:xfrm>
            <a:off x="2922105" y="137367"/>
            <a:ext cx="5784574" cy="1823956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7112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60;p13">
            <a:extLst>
              <a:ext uri="{FF2B5EF4-FFF2-40B4-BE49-F238E27FC236}">
                <a16:creationId xmlns:a16="http://schemas.microsoft.com/office/drawing/2014/main" id="{24883791-B07B-A540-91A6-50752AB83FD7}"/>
              </a:ext>
            </a:extLst>
          </p:cNvPr>
          <p:cNvSpPr txBox="1">
            <a:spLocks/>
          </p:cNvSpPr>
          <p:nvPr/>
        </p:nvSpPr>
        <p:spPr>
          <a:xfrm>
            <a:off x="-345426" y="4111339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Volver a realizar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sp>
        <p:nvSpPr>
          <p:cNvPr id="20" name="Google Shape;60;p13">
            <a:extLst>
              <a:ext uri="{FF2B5EF4-FFF2-40B4-BE49-F238E27FC236}">
                <a16:creationId xmlns:a16="http://schemas.microsoft.com/office/drawing/2014/main" id="{836A8ED4-9E66-B246-B99F-05AD50FB9247}"/>
              </a:ext>
            </a:extLst>
          </p:cNvPr>
          <p:cNvSpPr txBox="1">
            <a:spLocks/>
          </p:cNvSpPr>
          <p:nvPr/>
        </p:nvSpPr>
        <p:spPr>
          <a:xfrm>
            <a:off x="4362842" y="4147635"/>
            <a:ext cx="3267531" cy="50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matic SC"/>
              <a:buNone/>
              <a:defRPr sz="32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Finalizar </a:t>
            </a:r>
          </a:p>
          <a:p>
            <a:pPr algn="ctr"/>
            <a:r>
              <a:rPr lang="es-MX" sz="3000" dirty="0">
                <a:ln>
                  <a:solidFill>
                    <a:srgbClr val="00B050"/>
                  </a:solidFill>
                </a:ln>
                <a:solidFill>
                  <a:sysClr val="windowText" lastClr="000000"/>
                </a:solidFill>
              </a:rPr>
              <a:t>el ejercicio:</a:t>
            </a:r>
          </a:p>
        </p:txBody>
      </p:sp>
      <p:pic>
        <p:nvPicPr>
          <p:cNvPr id="21" name="Imagen 20" descr="Imagen que contiene competencia de atletismo, baloncesto, grande, iluminado&#10;&#10;Descripción generada automáticamente">
            <a:extLst>
              <a:ext uri="{FF2B5EF4-FFF2-40B4-BE49-F238E27FC236}">
                <a16:creationId xmlns:a16="http://schemas.microsoft.com/office/drawing/2014/main" id="{C9DE4E98-DB7B-F749-B517-23D643091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67" y="938205"/>
            <a:ext cx="2404718" cy="1823956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8402045"/>
                  </p:ext>
                </p:extLst>
              </p:nvPr>
            </p:nvGraphicFramePr>
            <p:xfrm>
              <a:off x="2421785" y="3549451"/>
              <a:ext cx="1371600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5C7EA5A3-EFF5-0247-9256-CF6E2D5007D8}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1600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extLst>
                  <a:ext uri="{FF2B5EF4-FFF2-40B4-BE49-F238E27FC236}">
                    <a16:creationId xmlns:a16="http://schemas.microsoft.com/office/drawing/2014/main" id="{AF23B19F-1816-8D4B-B551-C286E7ED60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1785" y="3549451"/>
                <a:ext cx="1371600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pic>
        <p:nvPicPr>
          <p:cNvPr id="4" name="Imagen 3" descr="Imagen que contiene luz, dibujo, alimentos, camiseta&#10;&#10;Descripción generada automáticamente">
            <a:hlinkClick r:id="" action="ppaction://hlinkshowjump?jump=endshow"/>
            <a:extLst>
              <a:ext uri="{FF2B5EF4-FFF2-40B4-BE49-F238E27FC236}">
                <a16:creationId xmlns:a16="http://schemas.microsoft.com/office/drawing/2014/main" id="{559EF054-35F2-0F4B-B9B5-6669F5BE51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2011" y="3332231"/>
            <a:ext cx="13589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1C4587"/>
      </a:dk1>
      <a:lt1>
        <a:srgbClr val="FFFFFF"/>
      </a:lt1>
      <a:dk2>
        <a:srgbClr val="606A7C"/>
      </a:dk2>
      <a:lt2>
        <a:srgbClr val="D3DAE2"/>
      </a:lt2>
      <a:accent1>
        <a:srgbClr val="1C4587"/>
      </a:accent1>
      <a:accent2>
        <a:srgbClr val="6CC2DC"/>
      </a:accent2>
      <a:accent3>
        <a:srgbClr val="B4E04F"/>
      </a:accent3>
      <a:accent4>
        <a:srgbClr val="FFD453"/>
      </a:accent4>
      <a:accent5>
        <a:srgbClr val="EE973B"/>
      </a:accent5>
      <a:accent6>
        <a:srgbClr val="F74848"/>
      </a:accent6>
      <a:hlink>
        <a:srgbClr val="1C458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1815</TotalTime>
  <Words>862</Words>
  <Application>Microsoft Macintosh PowerPoint</Application>
  <PresentationFormat>Presentación en pantalla (16:9)</PresentationFormat>
  <Paragraphs>132</Paragraphs>
  <Slides>19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Calibri</vt:lpstr>
      <vt:lpstr>Arial</vt:lpstr>
      <vt:lpstr>Amatic SC</vt:lpstr>
      <vt:lpstr>Caveat</vt:lpstr>
      <vt:lpstr>Kate template</vt:lpstr>
      <vt:lpstr>Práctica 7:  Características generales</vt:lpstr>
      <vt:lpstr>Introducción a la práctica</vt:lpstr>
      <vt:lpstr>Introducción a la práctica</vt:lpstr>
      <vt:lpstr>OBJETIVOS!</vt:lpstr>
      <vt:lpstr>PROCEDIMIENTO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1:  El microscopio como herramienta</dc:title>
  <cp:lastModifiedBy>ERICK JOSE PONCE MANJARREZ</cp:lastModifiedBy>
  <cp:revision>30</cp:revision>
  <dcterms:modified xsi:type="dcterms:W3CDTF">2021-04-22T08:34:40Z</dcterms:modified>
</cp:coreProperties>
</file>