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22"/>
  </p:notesMasterIdLst>
  <p:sldIdLst>
    <p:sldId id="274" r:id="rId5"/>
    <p:sldId id="277" r:id="rId6"/>
    <p:sldId id="298" r:id="rId7"/>
    <p:sldId id="278" r:id="rId8"/>
    <p:sldId id="297" r:id="rId9"/>
    <p:sldId id="260" r:id="rId10"/>
    <p:sldId id="270" r:id="rId11"/>
    <p:sldId id="306" r:id="rId12"/>
    <p:sldId id="296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263" r:id="rId21"/>
  </p:sldIdLst>
  <p:sldSz cx="9144000" cy="5143500" type="screen16x9"/>
  <p:notesSz cx="6858000" cy="9144000"/>
  <p:embeddedFontLst>
    <p:embeddedFont>
      <p:font typeface="Bitter" pitchFamily="2" charset="77"/>
      <p:regular r:id="rId23"/>
      <p:bold r:id="rId24"/>
      <p:italic r:id="rId25"/>
      <p:boldItalic r:id="rId26"/>
    </p:embeddedFont>
    <p:embeddedFont>
      <p:font typeface="Bitter Thin" pitchFamily="2" charset="77"/>
      <p:regular r:id="rId27"/>
      <p:bold r:id="rId28"/>
      <p:italic r:id="rId29"/>
      <p:boldItalic r:id="rId30"/>
    </p:embeddedFont>
    <p:embeddedFont>
      <p:font typeface="Caveat" panose="020F0502020204030204" pitchFamily="34" charset="0"/>
      <p:regular r:id="rId31"/>
      <p:bold r:id="rId32"/>
      <p:italic r:id="rId33"/>
      <p:boldItalic r:id="rId34"/>
    </p:embeddedFont>
    <p:embeddedFont>
      <p:font typeface="Dancing Script" pitchFamily="2" charset="77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F0ovG/jBul/gWCoAqBI/TQ==" hashData="U5Ty4HB3jncBQ0gHg6ci3WWScb2FZCgI1Oxa/A7pfv/uBSluvl8Sf2ul4kUCcUON2csETrslZhJtt4DSOWGUs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6C2"/>
    <a:srgbClr val="EBE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70BA2F-8112-4EE9-9E6B-515A5F67D619}">
  <a:tblStyle styleId="{9370BA2F-8112-4EE9-9E6B-515A5F67D6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C3169A7-064E-4ED3-959F-49B9377A39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4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65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61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742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777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3287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15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10688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0736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325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7834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34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293550" y="991432"/>
            <a:ext cx="2450700" cy="30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✘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L="914400" lvl="1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✗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L="1371600" lvl="2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■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L="1828800" lvl="3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●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L="2286000" lvl="4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○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L="2743200" lvl="5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■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L="3200400" lvl="6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●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L="3657600" lvl="7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○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L="4114800" lvl="8" indent="-3683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Dancing Script"/>
              <a:buChar char="■"/>
              <a:defRPr sz="2200"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1759575" y="1396900"/>
            <a:ext cx="1071300" cy="106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" name="Google Shape;22;p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575" y="1398428"/>
            <a:ext cx="1071300" cy="1065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✘"/>
              <a:defRPr/>
            </a:lvl1pPr>
            <a:lvl2pPr marL="914400" lvl="1" indent="-330200" rtl="0">
              <a:spcBef>
                <a:spcPts val="800"/>
              </a:spcBef>
              <a:spcAft>
                <a:spcPts val="0"/>
              </a:spcAft>
              <a:buSzPts val="1600"/>
              <a:buChar char="✗"/>
              <a:defRPr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651728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749975" y="1600725"/>
            <a:ext cx="1496100" cy="215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lvl="2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lvl="3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lvl="4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lvl="5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lvl="6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lvl="7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lvl="8" indent="-3556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5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3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2.jpg"/><Relationship Id="rId18" Type="http://schemas.openxmlformats.org/officeDocument/2006/relationships/slide" Target="slide13.xml"/><Relationship Id="rId26" Type="http://schemas.openxmlformats.org/officeDocument/2006/relationships/image" Target="../media/image28.jpeg"/><Relationship Id="rId3" Type="http://schemas.openxmlformats.org/officeDocument/2006/relationships/image" Target="../media/image19.png"/><Relationship Id="rId21" Type="http://schemas.openxmlformats.org/officeDocument/2006/relationships/slide" Target="slide14.xml"/><Relationship Id="rId7" Type="http://schemas.openxmlformats.org/officeDocument/2006/relationships/image" Target="../media/image20.jpg"/><Relationship Id="rId12" Type="http://schemas.openxmlformats.org/officeDocument/2006/relationships/slide" Target="slide11.xml"/><Relationship Id="rId17" Type="http://schemas.openxmlformats.org/officeDocument/2006/relationships/image" Target="../media/image25.jpeg"/><Relationship Id="rId25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3.jpg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image" Target="../media/image23.jpeg"/><Relationship Id="rId24" Type="http://schemas.openxmlformats.org/officeDocument/2006/relationships/slide" Target="slide15.xml"/><Relationship Id="rId5" Type="http://schemas.openxmlformats.org/officeDocument/2006/relationships/image" Target="../media/image21.jpeg"/><Relationship Id="rId15" Type="http://schemas.openxmlformats.org/officeDocument/2006/relationships/slide" Target="slide12.xml"/><Relationship Id="rId23" Type="http://schemas.openxmlformats.org/officeDocument/2006/relationships/image" Target="../media/image27.jpeg"/><Relationship Id="rId28" Type="http://schemas.openxmlformats.org/officeDocument/2006/relationships/image" Target="../media/image27.jpg"/><Relationship Id="rId10" Type="http://schemas.openxmlformats.org/officeDocument/2006/relationships/image" Target="../media/image21.jpg"/><Relationship Id="rId19" Type="http://schemas.openxmlformats.org/officeDocument/2006/relationships/image" Target="../media/image24.jpg"/><Relationship Id="rId4" Type="http://schemas.openxmlformats.org/officeDocument/2006/relationships/image" Target="../media/image20.png"/><Relationship Id="rId9" Type="http://schemas.openxmlformats.org/officeDocument/2006/relationships/slide" Target="slide10.xml"/><Relationship Id="rId14" Type="http://schemas.openxmlformats.org/officeDocument/2006/relationships/image" Target="../media/image24.jpeg"/><Relationship Id="rId22" Type="http://schemas.openxmlformats.org/officeDocument/2006/relationships/image" Target="../media/image25.jpg"/><Relationship Id="rId27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9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1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3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5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7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5" Type="http://schemas.openxmlformats.org/officeDocument/2006/relationships/image" Target="../media/image49.jpe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50.jpeg"/><Relationship Id="rId3" Type="http://schemas.openxmlformats.org/officeDocument/2006/relationships/image" Target="../media/image29.png"/><Relationship Id="rId7" Type="http://schemas.openxmlformats.org/officeDocument/2006/relationships/image" Target="../media/image3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11" Type="http://schemas.openxmlformats.org/officeDocument/2006/relationships/slide" Target="slide8.xm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svg"/><Relationship Id="rId9" Type="http://schemas.openxmlformats.org/officeDocument/2006/relationships/image" Target="../media/image33.svg"/><Relationship Id="rId1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slide" Target="slide8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6856840" y="3128488"/>
            <a:ext cx="1496100" cy="9997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900" dirty="0"/>
              <a:t>Clic para avanzar</a:t>
            </a:r>
            <a:endParaRPr sz="900" dirty="0"/>
          </a:p>
        </p:txBody>
      </p:sp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952500" y="1912901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" name="Google Shape;270;p29"/>
          <p:cNvCxnSpPr/>
          <p:nvPr/>
        </p:nvCxnSpPr>
        <p:spPr>
          <a:xfrm>
            <a:off x="952500" y="2448212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" name="Google Shape;271;p29"/>
          <p:cNvCxnSpPr/>
          <p:nvPr/>
        </p:nvCxnSpPr>
        <p:spPr>
          <a:xfrm>
            <a:off x="952500" y="29508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99;p30">
            <a:extLst>
              <a:ext uri="{FF2B5EF4-FFF2-40B4-BE49-F238E27FC236}">
                <a16:creationId xmlns:a16="http://schemas.microsoft.com/office/drawing/2014/main" id="{909DE90C-99CC-464C-BA7E-AF162D9C5427}"/>
              </a:ext>
            </a:extLst>
          </p:cNvPr>
          <p:cNvSpPr txBox="1">
            <a:spLocks noGrp="1"/>
          </p:cNvSpPr>
          <p:nvPr/>
        </p:nvSpPr>
        <p:spPr>
          <a:xfrm>
            <a:off x="925212" y="1163005"/>
            <a:ext cx="5479475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 err="1">
                <a:ln>
                  <a:solidFill>
                    <a:schemeClr val="accent6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Práctica</a:t>
            </a:r>
            <a:r>
              <a:rPr lang="en" sz="4000" b="1" dirty="0">
                <a:ln>
                  <a:solidFill>
                    <a:schemeClr val="accent6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3</a:t>
            </a:r>
            <a:endParaRPr sz="4000" b="1" dirty="0">
              <a:ln>
                <a:solidFill>
                  <a:schemeClr val="accent6"/>
                </a:solidFill>
              </a:ln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Google Shape;74;p13">
            <a:extLst>
              <a:ext uri="{FF2B5EF4-FFF2-40B4-BE49-F238E27FC236}">
                <a16:creationId xmlns:a16="http://schemas.microsoft.com/office/drawing/2014/main" id="{2FC716C8-09BF-F243-BE8C-F43267BCE7B6}"/>
              </a:ext>
            </a:extLst>
          </p:cNvPr>
          <p:cNvSpPr txBox="1">
            <a:spLocks noGrp="1"/>
          </p:cNvSpPr>
          <p:nvPr/>
        </p:nvSpPr>
        <p:spPr>
          <a:xfrm>
            <a:off x="1138539" y="1912901"/>
            <a:ext cx="5052820" cy="1160375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célula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unidad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básica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de la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vida</a:t>
            </a:r>
            <a:endParaRPr sz="3200" b="1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Google Shape;159;p22">
            <a:extLst>
              <a:ext uri="{FF2B5EF4-FFF2-40B4-BE49-F238E27FC236}">
                <a16:creationId xmlns:a16="http://schemas.microsoft.com/office/drawing/2014/main" id="{BB2B37B7-EFE5-D04E-AB56-DBF3709C7B7D}"/>
              </a:ext>
            </a:extLst>
          </p:cNvPr>
          <p:cNvSpPr txBox="1">
            <a:spLocks noGrp="1"/>
          </p:cNvSpPr>
          <p:nvPr/>
        </p:nvSpPr>
        <p:spPr>
          <a:xfrm>
            <a:off x="1267787" y="3575927"/>
            <a:ext cx="51369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Perla Urquidez Bejarano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Erick Jose Ponce </a:t>
            </a:r>
            <a:r>
              <a:rPr lang="en" dirty="0" err="1"/>
              <a:t>Manjarrez</a:t>
            </a:r>
            <a:endParaRPr dirty="0"/>
          </a:p>
        </p:txBody>
      </p:sp>
      <p:sp>
        <p:nvSpPr>
          <p:cNvPr id="32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4332C6-9DFA-CA40-AFC1-9F19D0757249}"/>
              </a:ext>
            </a:extLst>
          </p:cNvPr>
          <p:cNvSpPr/>
          <p:nvPr/>
        </p:nvSpPr>
        <p:spPr>
          <a:xfrm>
            <a:off x="7030149" y="2039505"/>
            <a:ext cx="975312" cy="99973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advClick="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696286" y="1176331"/>
            <a:ext cx="4672200" cy="343595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endParaRPr lang="en" sz="1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Todos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los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organismos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consisten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unidades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básicas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llamadas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es 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unidad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más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pequeña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que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puede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realizar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todas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actividades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asociadas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con 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vida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Aunque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esencia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todas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son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similares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,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también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son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extraordinariamente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diversas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y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versátiles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Ellas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se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modifican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una gran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variedad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formas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para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realizar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funciones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especializadas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 </a:t>
            </a:r>
          </a:p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		</a:t>
            </a:r>
            <a:r>
              <a:rPr lang="en" sz="10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(Solomon, 2013)</a:t>
            </a:r>
            <a:endParaRPr sz="1400" dirty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93076F0F-4C0C-ED4F-AD56-803325A99568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47C8E4E-CB47-B942-A4F5-B252AE8DD30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9C9C6FE1-13AB-AE4A-9C57-A47267D3548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431323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6;p24">
            <a:extLst>
              <a:ext uri="{FF2B5EF4-FFF2-40B4-BE49-F238E27FC236}">
                <a16:creationId xmlns:a16="http://schemas.microsoft.com/office/drawing/2014/main" id="{66426880-F93C-F940-9D83-F0B2DE249E4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431491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ifferent human cell types Royalty Free Vector Image">
            <a:extLst>
              <a:ext uri="{FF2B5EF4-FFF2-40B4-BE49-F238E27FC236}">
                <a16:creationId xmlns:a16="http://schemas.microsoft.com/office/drawing/2014/main" id="{55973C78-53E2-6C4D-A789-DC4DEA4BA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1360" y="1234864"/>
            <a:ext cx="2647511" cy="281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35290C53-6D60-0243-A6C1-A2C0A73A1BA8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340" y="1174798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2;p19">
            <a:extLst>
              <a:ext uri="{FF2B5EF4-FFF2-40B4-BE49-F238E27FC236}">
                <a16:creationId xmlns:a16="http://schemas.microsoft.com/office/drawing/2014/main" id="{E938CE4C-016C-4B45-8E2C-D61EE9373238}"/>
              </a:ext>
            </a:extLst>
          </p:cNvPr>
          <p:cNvSpPr txBox="1">
            <a:spLocks noGrp="1"/>
          </p:cNvSpPr>
          <p:nvPr/>
        </p:nvSpPr>
        <p:spPr>
          <a:xfrm>
            <a:off x="5521359" y="3968702"/>
            <a:ext cx="2526613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 err="1"/>
              <a:t>Figura</a:t>
            </a:r>
            <a:r>
              <a:rPr lang="en" sz="1050" b="1" dirty="0"/>
              <a:t> 1.- </a:t>
            </a:r>
            <a:r>
              <a:rPr lang="en" sz="1050" b="1" dirty="0" err="1"/>
              <a:t>Diferentes</a:t>
            </a:r>
            <a:r>
              <a:rPr lang="en" sz="1050" b="1" dirty="0"/>
              <a:t> </a:t>
            </a:r>
            <a:r>
              <a:rPr lang="en" sz="1050" b="1" dirty="0" err="1"/>
              <a:t>tipos</a:t>
            </a:r>
            <a:r>
              <a:rPr lang="en" sz="1050" b="1" dirty="0"/>
              <a:t> de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 err="1"/>
              <a:t>células</a:t>
            </a:r>
            <a:r>
              <a:rPr lang="en" sz="1050" b="1" dirty="0"/>
              <a:t> </a:t>
            </a:r>
            <a:r>
              <a:rPr lang="en" sz="1050" b="1" dirty="0" err="1"/>
              <a:t>humanas</a:t>
            </a:r>
            <a:endParaRPr sz="1050" b="1" dirty="0"/>
          </a:p>
        </p:txBody>
      </p:sp>
      <p:pic>
        <p:nvPicPr>
          <p:cNvPr id="23" name="Google Shape;196;p24">
            <a:extLst>
              <a:ext uri="{FF2B5EF4-FFF2-40B4-BE49-F238E27FC236}">
                <a16:creationId xmlns:a16="http://schemas.microsoft.com/office/drawing/2014/main" id="{41DBFD9F-BE17-F147-905F-CC264EEBB529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399" y="4051884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C9500B-8CCD-C84D-9C31-D23E8EE2030B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920584" y="956344"/>
            <a:ext cx="7560000" cy="187074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5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Se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conocen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dos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tipos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básicos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de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: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procariotas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y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eucariotas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      </a:t>
            </a:r>
          </a:p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diferencia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de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procariotas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,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eucariotas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tienen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membranas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internas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que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forman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compartimentos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,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permitiendo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a 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célula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realizar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actividades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especializadas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cada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una de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áreas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separadas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0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(Solomon, 2013). </a:t>
            </a: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 dirty="0">
                <a:solidFill>
                  <a:schemeClr val="accent6">
                    <a:lumMod val="75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2A4BC765-FB90-DA4E-B077-67B92A1599F9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10451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CC333534-DF49-5D47-A132-6EF7ED89926E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1045149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559716B-E741-2B4A-82FE-1227CFFF320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25717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6E6F3992-A264-184C-976C-D23DF79CB550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2571749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Prokaryotes vs Eukaryotes: What Are the Key Differences? | Technology  Networks">
            <a:extLst>
              <a:ext uri="{FF2B5EF4-FFF2-40B4-BE49-F238E27FC236}">
                <a16:creationId xmlns:a16="http://schemas.microsoft.com/office/drawing/2014/main" id="{04A7691E-A8D8-D74D-BD87-30A0EF14A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2642" y="3007039"/>
            <a:ext cx="3688074" cy="198214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oogle Shape;334;p33">
            <a:extLst>
              <a:ext uri="{FF2B5EF4-FFF2-40B4-BE49-F238E27FC236}">
                <a16:creationId xmlns:a16="http://schemas.microsoft.com/office/drawing/2014/main" id="{70508083-9339-9C4A-96C1-62CD93BBC813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9904" y="2873239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0953C4-0F21-134B-B2C7-DCD9C3FB4A7A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99;p42">
            <a:extLst>
              <a:ext uri="{FF2B5EF4-FFF2-40B4-BE49-F238E27FC236}">
                <a16:creationId xmlns:a16="http://schemas.microsoft.com/office/drawing/2014/main" id="{7208E635-BE58-D045-BF7A-63112C70DBCC}"/>
              </a:ext>
            </a:extLst>
          </p:cNvPr>
          <p:cNvSpPr txBox="1">
            <a:spLocks noGrp="1"/>
          </p:cNvSpPr>
          <p:nvPr/>
        </p:nvSpPr>
        <p:spPr>
          <a:xfrm>
            <a:off x="-554362" y="4154321"/>
            <a:ext cx="5027634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Procariota</a:t>
            </a:r>
            <a:endParaRPr dirty="0"/>
          </a:p>
        </p:txBody>
      </p:sp>
      <p:sp>
        <p:nvSpPr>
          <p:cNvPr id="15" name="Google Shape;499;p42">
            <a:extLst>
              <a:ext uri="{FF2B5EF4-FFF2-40B4-BE49-F238E27FC236}">
                <a16:creationId xmlns:a16="http://schemas.microsoft.com/office/drawing/2014/main" id="{1A19E5A3-CFF0-554E-B4DF-04085F109719}"/>
              </a:ext>
            </a:extLst>
          </p:cNvPr>
          <p:cNvSpPr txBox="1">
            <a:spLocks noGrp="1"/>
          </p:cNvSpPr>
          <p:nvPr/>
        </p:nvSpPr>
        <p:spPr>
          <a:xfrm>
            <a:off x="1313962" y="3186988"/>
            <a:ext cx="5027634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Eucariota</a:t>
            </a:r>
            <a:endParaRPr dirty="0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423420C2-2B95-3F44-8DF6-C4F579635A2F}"/>
              </a:ext>
            </a:extLst>
          </p:cNvPr>
          <p:cNvCxnSpPr>
            <a:cxnSpLocks/>
          </p:cNvCxnSpPr>
          <p:nvPr/>
        </p:nvCxnSpPr>
        <p:spPr>
          <a:xfrm flipH="1">
            <a:off x="3094074" y="3467618"/>
            <a:ext cx="1966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6567299B-0D1F-A14F-AB87-69187BD3C680}"/>
              </a:ext>
            </a:extLst>
          </p:cNvPr>
          <p:cNvCxnSpPr>
            <a:cxnSpLocks/>
          </p:cNvCxnSpPr>
          <p:nvPr/>
        </p:nvCxnSpPr>
        <p:spPr>
          <a:xfrm>
            <a:off x="2578206" y="4474228"/>
            <a:ext cx="1984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32;p19">
            <a:extLst>
              <a:ext uri="{FF2B5EF4-FFF2-40B4-BE49-F238E27FC236}">
                <a16:creationId xmlns:a16="http://schemas.microsoft.com/office/drawing/2014/main" id="{ADB5E143-615C-BC48-A712-C30E3743534E}"/>
              </a:ext>
            </a:extLst>
          </p:cNvPr>
          <p:cNvSpPr txBox="1">
            <a:spLocks noGrp="1"/>
          </p:cNvSpPr>
          <p:nvPr/>
        </p:nvSpPr>
        <p:spPr>
          <a:xfrm>
            <a:off x="4620716" y="3607502"/>
            <a:ext cx="2526613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050" b="1" dirty="0" err="1"/>
              <a:t>Figura</a:t>
            </a:r>
            <a:r>
              <a:rPr lang="en" sz="1050" b="1" dirty="0"/>
              <a:t> 2.- </a:t>
            </a:r>
            <a:r>
              <a:rPr lang="en" sz="1050" b="1" dirty="0" err="1"/>
              <a:t>Célula</a:t>
            </a:r>
            <a:r>
              <a:rPr lang="en" sz="1050" b="1" dirty="0"/>
              <a:t> </a:t>
            </a:r>
            <a:r>
              <a:rPr lang="en" sz="1050" b="1" dirty="0" err="1"/>
              <a:t>Procariota</a:t>
            </a:r>
            <a:r>
              <a:rPr lang="en" sz="1050" b="1" dirty="0"/>
              <a:t> y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 </a:t>
            </a:r>
            <a:r>
              <a:rPr lang="en" sz="1050" b="1" dirty="0" err="1"/>
              <a:t>célula</a:t>
            </a:r>
            <a:r>
              <a:rPr lang="en" sz="1050" b="1" dirty="0"/>
              <a:t> </a:t>
            </a:r>
            <a:r>
              <a:rPr lang="en" sz="1050" b="1" dirty="0" err="1"/>
              <a:t>eucariota</a:t>
            </a:r>
            <a:endParaRPr sz="1050" b="1" dirty="0"/>
          </a:p>
        </p:txBody>
      </p:sp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BDFE84CD-5F75-C643-AF4E-A87EB8041527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756" y="3690684"/>
            <a:ext cx="199464" cy="199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420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290758" y="1162837"/>
            <a:ext cx="5975817" cy="37531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400" b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tx1">
                    <a:lumMod val="50000"/>
                  </a:schemeClr>
                </a:solidFill>
              </a:rPr>
              <a:t>	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Todos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los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tipos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celulares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tienen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</a:p>
          <a:p>
            <a:pPr indent="-457200">
              <a:buFont typeface="Wingdings" pitchFamily="2" charset="2"/>
              <a:buChar char="Ø"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SzPct val="118000"/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Membrana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celular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que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delimita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prot</a:t>
            </a:r>
            <a:r>
              <a:rPr lang="es-MX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ege, da forma y realiza una gran cantidad de funciones vitales para la célula.</a:t>
            </a: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SzPct val="118000"/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citoplasma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el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cual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cuerpo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 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célula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contiene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todos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los organelos y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él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se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llevan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cabo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funciones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y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reacciones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bioquimicas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SzPct val="118000"/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Material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genético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rodeado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por una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membrana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nuclear o sin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membrana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SzPct val="118000"/>
            </a:pP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Organelos con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número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y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tipo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definidos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dependiendo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de la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célula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que se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trate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pPr marL="285750" indent="-285750" algn="just"/>
            <a:endParaRPr lang="en" sz="10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just">
              <a:buNone/>
            </a:pPr>
            <a:r>
              <a:rPr lang="en" sz="10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(Gama-Fuertes y Fernández-Gama, 2018)</a:t>
            </a: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33" name="Google Shape;333;p3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850" y="382475"/>
            <a:ext cx="1278300" cy="1597200"/>
          </a:xfrm>
          <a:prstGeom prst="roundRect">
            <a:avLst>
              <a:gd name="adj" fmla="val 1371"/>
            </a:avLst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987" y="240923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DEA59B5A-564D-6147-A8EE-7C2EC2E3B50D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87" y="1243537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4E4113D9-F8AB-754F-BB5A-656AAE4584EA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1461" y="1243537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6;p24">
            <a:extLst>
              <a:ext uri="{FF2B5EF4-FFF2-40B4-BE49-F238E27FC236}">
                <a16:creationId xmlns:a16="http://schemas.microsoft.com/office/drawing/2014/main" id="{B4A26F02-A49F-3145-AE63-AE7D49FA2D90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87" y="4650166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367" y="4650166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Prokaryotic Cell and Eukaryotic Cell">
            <a:extLst>
              <a:ext uri="{FF2B5EF4-FFF2-40B4-BE49-F238E27FC236}">
                <a16:creationId xmlns:a16="http://schemas.microsoft.com/office/drawing/2014/main" id="{5607EA7B-2BB6-BD4D-9759-EACA34972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25672" y="507905"/>
            <a:ext cx="2596193" cy="173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rokaryotic Cell and Eukaryotic Cell">
            <a:extLst>
              <a:ext uri="{FF2B5EF4-FFF2-40B4-BE49-F238E27FC236}">
                <a16:creationId xmlns:a16="http://schemas.microsoft.com/office/drawing/2014/main" id="{F8D86D88-A926-FE42-8D23-6F9FAE1D7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28413" y="2369614"/>
            <a:ext cx="2582941" cy="187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7240537" y="4177665"/>
            <a:ext cx="1903463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050" b="1" dirty="0" err="1"/>
              <a:t>Figura</a:t>
            </a:r>
            <a:r>
              <a:rPr lang="en" sz="1050" b="1" dirty="0"/>
              <a:t> 3.- </a:t>
            </a:r>
            <a:r>
              <a:rPr lang="en" sz="1050" b="1" dirty="0" err="1"/>
              <a:t>Partes</a:t>
            </a:r>
            <a:r>
              <a:rPr lang="en" sz="1050" b="1" dirty="0"/>
              <a:t> 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 la </a:t>
            </a:r>
            <a:r>
              <a:rPr lang="en" sz="1050" b="1" dirty="0" err="1"/>
              <a:t>célula</a:t>
            </a:r>
            <a:endParaRPr sz="1050" b="1" dirty="0"/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890" y="4271209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6388438" y="4449508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32;p19">
            <a:extLst>
              <a:ext uri="{FF2B5EF4-FFF2-40B4-BE49-F238E27FC236}">
                <a16:creationId xmlns:a16="http://schemas.microsoft.com/office/drawing/2014/main" id="{07581533-3199-EE4E-8FD8-E9CCA1DFCCF9}"/>
              </a:ext>
            </a:extLst>
          </p:cNvPr>
          <p:cNvSpPr txBox="1">
            <a:spLocks noGrp="1"/>
          </p:cNvSpPr>
          <p:nvPr/>
        </p:nvSpPr>
        <p:spPr>
          <a:xfrm>
            <a:off x="6429958" y="246404"/>
            <a:ext cx="2590362" cy="258169"/>
          </a:xfrm>
          <a:prstGeom prst="snip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b="1" dirty="0"/>
              <a:t>C</a:t>
            </a:r>
            <a:r>
              <a:rPr lang="en" sz="1050" b="1" dirty="0" err="1"/>
              <a:t>élula</a:t>
            </a:r>
            <a:r>
              <a:rPr lang="en" sz="1050" b="1" dirty="0"/>
              <a:t> </a:t>
            </a:r>
            <a:r>
              <a:rPr lang="en" sz="1050" b="1" dirty="0" err="1"/>
              <a:t>Procariota</a:t>
            </a:r>
            <a:endParaRPr sz="1050" b="1" dirty="0"/>
          </a:p>
        </p:txBody>
      </p:sp>
      <p:sp>
        <p:nvSpPr>
          <p:cNvPr id="17" name="Google Shape;132;p19">
            <a:extLst>
              <a:ext uri="{FF2B5EF4-FFF2-40B4-BE49-F238E27FC236}">
                <a16:creationId xmlns:a16="http://schemas.microsoft.com/office/drawing/2014/main" id="{1B28E1ED-BF02-E246-A385-8C47C12AD247}"/>
              </a:ext>
            </a:extLst>
          </p:cNvPr>
          <p:cNvSpPr txBox="1">
            <a:spLocks noGrp="1"/>
          </p:cNvSpPr>
          <p:nvPr/>
        </p:nvSpPr>
        <p:spPr>
          <a:xfrm>
            <a:off x="6429958" y="2129136"/>
            <a:ext cx="2590362" cy="258169"/>
          </a:xfrm>
          <a:prstGeom prst="snip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b="1" dirty="0"/>
              <a:t>C</a:t>
            </a:r>
            <a:r>
              <a:rPr lang="en" sz="1050" b="1" dirty="0" err="1"/>
              <a:t>élula</a:t>
            </a:r>
            <a:r>
              <a:rPr lang="en" sz="1050" b="1" dirty="0"/>
              <a:t> </a:t>
            </a:r>
            <a:r>
              <a:rPr lang="en" sz="1050" b="1" dirty="0" err="1"/>
              <a:t>Eucariota</a:t>
            </a:r>
            <a:endParaRPr sz="1050" b="1" dirty="0"/>
          </a:p>
        </p:txBody>
      </p:sp>
      <p:pic>
        <p:nvPicPr>
          <p:cNvPr id="18" name="Google Shape;334;p33">
            <a:extLst>
              <a:ext uri="{FF2B5EF4-FFF2-40B4-BE49-F238E27FC236}">
                <a16:creationId xmlns:a16="http://schemas.microsoft.com/office/drawing/2014/main" id="{93C4AA4E-151A-2143-A83A-224CD6F3FA97}"/>
              </a:ext>
            </a:extLst>
          </p:cNvPr>
          <p:cNvPicPr preferRelativeResize="0"/>
          <p:nvPr/>
        </p:nvPicPr>
        <p:blipFill>
          <a:blip r:embed="rId5" cstate="screen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841" y="240923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34;p33">
            <a:extLst>
              <a:ext uri="{FF2B5EF4-FFF2-40B4-BE49-F238E27FC236}">
                <a16:creationId xmlns:a16="http://schemas.microsoft.com/office/drawing/2014/main" id="{C1D614B9-DA6A-AF4C-8995-DDDEE2CBFD2E}"/>
              </a:ext>
            </a:extLst>
          </p:cNvPr>
          <p:cNvPicPr preferRelativeResize="0"/>
          <p:nvPr/>
        </p:nvPicPr>
        <p:blipFill>
          <a:blip r:embed="rId5" cstate="screen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361" y="240923"/>
            <a:ext cx="253550" cy="26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07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1063363" y="878541"/>
            <a:ext cx="7241738" cy="181087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Según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su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historia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evolutiv</a:t>
            </a:r>
            <a:r>
              <a:rPr lang="es-MX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a, los organismos se dividen en tres grandes grupos denominados: </a:t>
            </a:r>
            <a:r>
              <a:rPr lang="es-MX" sz="14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Bacteria, Archaea y Eukarya</a:t>
            </a:r>
            <a:r>
              <a:rPr lang="es-MX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 Los miembros de Bacteria y Archaea son procariotas; los de Eukarya (algas, hongos, plantas y animales) son eucariotas </a:t>
            </a:r>
            <a:r>
              <a:rPr lang="es-MX" sz="10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(Freeman, 2009)</a:t>
            </a:r>
            <a:r>
              <a:rPr lang="es-MX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tter"/>
                <a:ea typeface="Bitter"/>
                <a:cs typeface="Bitter"/>
                <a:sym typeface="Bitter"/>
              </a:rPr>
              <a:t>.</a:t>
            </a:r>
            <a:endParaRPr sz="1400" dirty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EE5E8CCE-1816-DB49-9E25-19DCEDE40B26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894" y="956666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F45D61F5-13F5-164E-9255-DE53C9AEAA45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106" y="956666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1E89B49F-F72A-F64F-9597-05574D27147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395" y="2372381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A521DA63-5E63-6545-9936-5452278F2C0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607" y="2372381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DOMINIO BACTERIA ARCHAEA Y EUKARYA PDF">
            <a:extLst>
              <a:ext uri="{FF2B5EF4-FFF2-40B4-BE49-F238E27FC236}">
                <a16:creationId xmlns:a16="http://schemas.microsoft.com/office/drawing/2014/main" id="{535094D1-BB7A-5349-9C80-8E8A8E26C4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3402" y="2372381"/>
            <a:ext cx="126219" cy="12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3" name="AutoShape 4" descr="DOMINIO BACTERIA ARCHAEA Y EUKARYA PDF">
            <a:extLst>
              <a:ext uri="{FF2B5EF4-FFF2-40B4-BE49-F238E27FC236}">
                <a16:creationId xmlns:a16="http://schemas.microsoft.com/office/drawing/2014/main" id="{23E5D90D-7522-F64A-AB56-1080318B7B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802" y="2524781"/>
            <a:ext cx="126219" cy="12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4102" name="Picture 6" descr="Características generales de los tres dominios">
            <a:extLst>
              <a:ext uri="{FF2B5EF4-FFF2-40B4-BE49-F238E27FC236}">
                <a16:creationId xmlns:a16="http://schemas.microsoft.com/office/drawing/2014/main" id="{D6D0812D-F8A9-1E47-8A74-B51E9A2CA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363" y="2840786"/>
            <a:ext cx="3504547" cy="212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oogle Shape;334;p33">
            <a:extLst>
              <a:ext uri="{FF2B5EF4-FFF2-40B4-BE49-F238E27FC236}">
                <a16:creationId xmlns:a16="http://schemas.microsoft.com/office/drawing/2014/main" id="{83FFF429-6259-CC4C-8AC4-DB339A142CDC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61" y="2747186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548E3C51-8850-7648-9FD0-896A7D4FB9A4}"/>
              </a:ext>
            </a:extLst>
          </p:cNvPr>
          <p:cNvSpPr txBox="1">
            <a:spLocks noGrp="1"/>
          </p:cNvSpPr>
          <p:nvPr/>
        </p:nvSpPr>
        <p:spPr>
          <a:xfrm>
            <a:off x="4576090" y="3110865"/>
            <a:ext cx="3074109" cy="3589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050" b="1" dirty="0" err="1"/>
              <a:t>Figura</a:t>
            </a:r>
            <a:r>
              <a:rPr lang="en" sz="1050" b="1" dirty="0"/>
              <a:t> 4.- </a:t>
            </a:r>
            <a:r>
              <a:rPr lang="en" sz="1050" b="1" dirty="0" err="1"/>
              <a:t>Clasificación</a:t>
            </a:r>
            <a:r>
              <a:rPr lang="en" sz="1050" b="1" dirty="0"/>
              <a:t> de los </a:t>
            </a:r>
            <a:r>
              <a:rPr lang="en" sz="1050" b="1" dirty="0" err="1"/>
              <a:t>seres</a:t>
            </a:r>
            <a:r>
              <a:rPr lang="en" sz="1050" b="1" dirty="0"/>
              <a:t> </a:t>
            </a:r>
            <a:r>
              <a:rPr lang="en" sz="1050" b="1" dirty="0" err="1"/>
              <a:t>vivos</a:t>
            </a:r>
            <a:endParaRPr lang="en" sz="105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050" b="1" dirty="0" err="1"/>
              <a:t>en</a:t>
            </a:r>
            <a:r>
              <a:rPr lang="en" sz="1050" b="1" dirty="0"/>
              <a:t> </a:t>
            </a:r>
            <a:r>
              <a:rPr lang="en" sz="1050" b="1" dirty="0" err="1"/>
              <a:t>tres</a:t>
            </a:r>
            <a:r>
              <a:rPr lang="en" sz="1050" b="1" dirty="0"/>
              <a:t> </a:t>
            </a:r>
            <a:r>
              <a:rPr lang="en" sz="1050" b="1" dirty="0" err="1"/>
              <a:t>grandes</a:t>
            </a:r>
            <a:r>
              <a:rPr lang="en" sz="1050" b="1" dirty="0"/>
              <a:t> </a:t>
            </a:r>
            <a:r>
              <a:rPr lang="en" sz="1050" b="1" dirty="0" err="1"/>
              <a:t>dominios</a:t>
            </a:r>
            <a:endParaRPr lang="en" sz="1050" b="1" dirty="0"/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CD088255-C038-F449-87AE-BB0DA49E7FD0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69" y="3190635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5C47E6-DD64-0E48-881E-29F62138EF23}"/>
              </a:ext>
            </a:extLst>
          </p:cNvPr>
          <p:cNvSpPr/>
          <p:nvPr/>
        </p:nvSpPr>
        <p:spPr>
          <a:xfrm>
            <a:off x="7159403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092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>
            <a:off x="3346650" y="735602"/>
            <a:ext cx="2450700" cy="9277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Objetivos</a:t>
            </a:r>
            <a:endParaRPr lang="en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6361770" y="882041"/>
            <a:ext cx="909833" cy="527274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83;p46">
            <a:extLst>
              <a:ext uri="{FF2B5EF4-FFF2-40B4-BE49-F238E27FC236}">
                <a16:creationId xmlns:a16="http://schemas.microsoft.com/office/drawing/2014/main" id="{78F810FB-057A-FB42-8FAD-7EE3DB870E4E}"/>
              </a:ext>
            </a:extLst>
          </p:cNvPr>
          <p:cNvSpPr/>
          <p:nvPr/>
        </p:nvSpPr>
        <p:spPr>
          <a:xfrm>
            <a:off x="1926771" y="1741715"/>
            <a:ext cx="727487" cy="640895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1;p16">
            <a:extLst>
              <a:ext uri="{FF2B5EF4-FFF2-40B4-BE49-F238E27FC236}">
                <a16:creationId xmlns:a16="http://schemas.microsoft.com/office/drawing/2014/main" id="{B7B0256E-7EF2-B04F-B8E1-400C15AB99A6}"/>
              </a:ext>
            </a:extLst>
          </p:cNvPr>
          <p:cNvSpPr txBox="1">
            <a:spLocks noGrp="1"/>
          </p:cNvSpPr>
          <p:nvPr/>
        </p:nvSpPr>
        <p:spPr>
          <a:xfrm>
            <a:off x="3455764" y="1496812"/>
            <a:ext cx="2232472" cy="198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457200" lvl="0" indent="-330200" rtl="0">
              <a:spcBef>
                <a:spcPts val="0"/>
              </a:spcBef>
              <a:spcAft>
                <a:spcPts val="0"/>
              </a:spcAft>
              <a:buSzPct val="101000"/>
              <a:buChar char="✘"/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Reconocer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estructuras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básicas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que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existen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todas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las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SzPct val="101000"/>
              <a:buChar char="✘"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SzPct val="101000"/>
              <a:buChar char="✘"/>
            </a:pP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Observar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al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microscopio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ejemplos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de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células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procariotas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y </a:t>
            </a:r>
            <a:r>
              <a:rPr lang="en" sz="1400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eucariotas</a:t>
            </a:r>
            <a:r>
              <a:rPr lang="en" sz="1400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sz="1400" dirty="0">
              <a:solidFill>
                <a:schemeClr val="tx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414BB5-0838-C640-B421-9E05AEDE4065}"/>
              </a:ext>
            </a:extLst>
          </p:cNvPr>
          <p:cNvSpPr/>
          <p:nvPr/>
        </p:nvSpPr>
        <p:spPr>
          <a:xfrm>
            <a:off x="6581342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Procedimiento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ubTitle" idx="4294967295"/>
          </p:nvPr>
        </p:nvSpPr>
        <p:spPr>
          <a:xfrm>
            <a:off x="1605322" y="1256177"/>
            <a:ext cx="3374571" cy="3060038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>
              <a:buClr>
                <a:srgbClr val="071121"/>
              </a:buClr>
              <a:buNone/>
            </a:pP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Con un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clic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siguiente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imagen se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desplegará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el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modelo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interactivo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de un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microscopio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podrás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elegir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entre una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variedad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" sz="1600" dirty="0" err="1">
                <a:solidFill>
                  <a:schemeClr val="tx2">
                    <a:lumMod val="10000"/>
                  </a:schemeClr>
                </a:solidFill>
              </a:rPr>
              <a:t>preparaciones</a:t>
            </a:r>
            <a:r>
              <a:rPr lang="en" sz="1600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marL="342900" indent="-342900" algn="just">
              <a:buClr>
                <a:srgbClr val="071121"/>
              </a:buClr>
            </a:pPr>
            <a:endParaRPr lang="en" sz="1600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Clr>
                <a:srgbClr val="071121"/>
              </a:buClr>
              <a:buNone/>
            </a:pPr>
            <a:r>
              <a:rPr lang="es-MX" sz="1600" dirty="0">
                <a:solidFill>
                  <a:schemeClr val="tx2">
                    <a:lumMod val="10000"/>
                  </a:schemeClr>
                </a:solidFill>
              </a:rPr>
              <a:t>Al seleccionar una muestra, identificar las características correspondientes a cada tipo de célula. 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" sz="2400" dirty="0"/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6" name="Google Shape;305;p31">
            <a:extLst>
              <a:ext uri="{FF2B5EF4-FFF2-40B4-BE49-F238E27FC236}">
                <a16:creationId xmlns:a16="http://schemas.microsoft.com/office/drawing/2014/main" id="{0A081D18-3F21-704A-91BF-B308212B4ED2}"/>
              </a:ext>
            </a:extLst>
          </p:cNvPr>
          <p:cNvGrpSpPr/>
          <p:nvPr/>
        </p:nvGrpSpPr>
        <p:grpSpPr>
          <a:xfrm>
            <a:off x="5576898" y="955013"/>
            <a:ext cx="2242431" cy="3460194"/>
            <a:chOff x="2112475" y="238125"/>
            <a:chExt cx="3395050" cy="5238750"/>
          </a:xfrm>
        </p:grpSpPr>
        <p:sp>
          <p:nvSpPr>
            <p:cNvPr id="7" name="Google Shape;306;p31">
              <a:extLst>
                <a:ext uri="{FF2B5EF4-FFF2-40B4-BE49-F238E27FC236}">
                  <a16:creationId xmlns:a16="http://schemas.microsoft.com/office/drawing/2014/main" id="{6738966E-D1CC-884F-8964-ED54AA5A1791}"/>
                </a:ext>
              </a:extLst>
            </p:cNvPr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07;p31">
              <a:extLst>
                <a:ext uri="{FF2B5EF4-FFF2-40B4-BE49-F238E27FC236}">
                  <a16:creationId xmlns:a16="http://schemas.microsoft.com/office/drawing/2014/main" id="{3746E1D7-66EB-394A-BAA3-189DCBD81F89}"/>
                </a:ext>
              </a:extLst>
            </p:cNvPr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08;p31">
              <a:extLst>
                <a:ext uri="{FF2B5EF4-FFF2-40B4-BE49-F238E27FC236}">
                  <a16:creationId xmlns:a16="http://schemas.microsoft.com/office/drawing/2014/main" id="{82B82587-1E76-3047-BD32-3F7E50C55FCE}"/>
                </a:ext>
              </a:extLst>
            </p:cNvPr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9;p31">
              <a:extLst>
                <a:ext uri="{FF2B5EF4-FFF2-40B4-BE49-F238E27FC236}">
                  <a16:creationId xmlns:a16="http://schemas.microsoft.com/office/drawing/2014/main" id="{C4DD56A7-B1C6-8F45-BE5D-ED17EC663C6D}"/>
                </a:ext>
              </a:extLst>
            </p:cNvPr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701;p46">
            <a:extLst>
              <a:ext uri="{FF2B5EF4-FFF2-40B4-BE49-F238E27FC236}">
                <a16:creationId xmlns:a16="http://schemas.microsoft.com/office/drawing/2014/main" id="{A2DBD28E-B910-2F4B-BB0E-9A2AA650007B}"/>
              </a:ext>
            </a:extLst>
          </p:cNvPr>
          <p:cNvSpPr/>
          <p:nvPr/>
        </p:nvSpPr>
        <p:spPr>
          <a:xfrm>
            <a:off x="1008317" y="1256177"/>
            <a:ext cx="530060" cy="522423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01;p46">
            <a:extLst>
              <a:ext uri="{FF2B5EF4-FFF2-40B4-BE49-F238E27FC236}">
                <a16:creationId xmlns:a16="http://schemas.microsoft.com/office/drawing/2014/main" id="{632ACA06-DCBB-2441-A68D-234A49092DB1}"/>
              </a:ext>
            </a:extLst>
          </p:cNvPr>
          <p:cNvSpPr/>
          <p:nvPr/>
        </p:nvSpPr>
        <p:spPr>
          <a:xfrm>
            <a:off x="1008317" y="2968435"/>
            <a:ext cx="530060" cy="522423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703659"/>
                  </p:ext>
                </p:extLst>
              </p:nvPr>
            </p:nvGraphicFramePr>
            <p:xfrm>
              <a:off x="5642459" y="1262901"/>
              <a:ext cx="2116494" cy="2835498"/>
            </p:xfrm>
            <a:graphic>
              <a:graphicData uri="http://schemas.microsoft.com/office/powerpoint/2016/slidezoom">
                <pslz:sldZm>
                  <pslz:sldZmObj sldId="306" cId="3320379759">
                    <pslz:zmPr id="{3A4C98A7-B3F3-BB42-B45D-F35C6271BB0E}" returnToParent="0" imageType="cover" transitionDur="1000">
                      <p166:blipFill xmlns:p166="http://schemas.microsoft.com/office/powerpoint/2016/6/main">
                        <a:blip r:embed="rId3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16494" cy="28354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2459" y="1262901"/>
                <a:ext cx="2116494" cy="283549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Muestras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B7C5D6-816F-CE49-9AD2-98784D9F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2430" y="113778"/>
            <a:ext cx="2923073" cy="5124917"/>
          </a:xfrm>
          <a:prstGeom prst="rect">
            <a:avLst/>
          </a:prstGeom>
        </p:spPr>
      </p:pic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F6625717-88A3-034D-8627-B9D111DCF413}"/>
              </a:ext>
            </a:extLst>
          </p:cNvPr>
          <p:cNvSpPr txBox="1">
            <a:spLocks/>
          </p:cNvSpPr>
          <p:nvPr/>
        </p:nvSpPr>
        <p:spPr>
          <a:xfrm>
            <a:off x="2040683" y="461028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p:pic>
        <p:nvPicPr>
          <p:cNvPr id="15" name="Imagen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59AFD179-C65D-6648-B04D-06BB80148A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983460">
            <a:off x="1913965" y="4161866"/>
            <a:ext cx="488813" cy="55282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F6EB6457-21A7-7B4E-964E-3D52D66576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9838560"/>
                  </p:ext>
                </p:extLst>
              </p:nvPr>
            </p:nvGraphicFramePr>
            <p:xfrm>
              <a:off x="2877035" y="915918"/>
              <a:ext cx="1249634" cy="1285875"/>
            </p:xfrm>
            <a:graphic>
              <a:graphicData uri="http://schemas.microsoft.com/office/powerpoint/2016/slidezoom">
                <pslz:sldZm>
                  <pslz:sldZmObj sldId="296" cId="3227394176">
                    <pslz:zmPr id="{E20ECFAE-6E62-C44F-ACD7-55FC646749E3}" returnToParent="0" imageType="cover" transitionDur="1000">
                      <p166:blipFill xmlns:p166="http://schemas.microsoft.com/office/powerpoint/2016/6/main">
                        <a:blip r:embed="rId5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Vista general de diapositiva 19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F6EB6457-21A7-7B4E-964E-3D52D66576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77035" y="915918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2" name="Vista general de diapositiva 21">
                <a:extLst>
                  <a:ext uri="{FF2B5EF4-FFF2-40B4-BE49-F238E27FC236}">
                    <a16:creationId xmlns:a16="http://schemas.microsoft.com/office/drawing/2014/main" id="{E82325F3-F139-F746-BF4A-91B1F5AB788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3633629"/>
                  </p:ext>
                </p:extLst>
              </p:nvPr>
            </p:nvGraphicFramePr>
            <p:xfrm>
              <a:off x="4536864" y="915918"/>
              <a:ext cx="1249634" cy="1285875"/>
            </p:xfrm>
            <a:graphic>
              <a:graphicData uri="http://schemas.microsoft.com/office/powerpoint/2016/slidezoom">
                <pslz:sldZm>
                  <pslz:sldZmObj sldId="299" cId="2833481170">
                    <pslz:zmPr id="{D2611A73-1F8C-FE47-813B-C55732862808}" returnToParent="0" imageType="cover" transitionDur="1000">
                      <p166:blipFill xmlns:p166="http://schemas.microsoft.com/office/powerpoint/2016/6/main">
                        <a:blip r:embed="rId8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2" name="Vista general de diapositiva 2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82325F3-F139-F746-BF4A-91B1F5AB78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36864" y="915918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Vista general de diapositiva 23">
                <a:extLst>
                  <a:ext uri="{FF2B5EF4-FFF2-40B4-BE49-F238E27FC236}">
                    <a16:creationId xmlns:a16="http://schemas.microsoft.com/office/drawing/2014/main" id="{61B6EB57-346F-DA47-856E-3E7C36D4CC8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2839835"/>
                  </p:ext>
                </p:extLst>
              </p:nvPr>
            </p:nvGraphicFramePr>
            <p:xfrm>
              <a:off x="6087950" y="913876"/>
              <a:ext cx="1249634" cy="1285875"/>
            </p:xfrm>
            <a:graphic>
              <a:graphicData uri="http://schemas.microsoft.com/office/powerpoint/2016/slidezoom">
                <pslz:sldZm>
                  <pslz:sldZmObj sldId="300" cId="2319897829">
                    <pslz:zmPr id="{402AC3FE-EF99-064B-A968-4F26C69B3BEE}" returnToParent="0" imageType="cover" transitionDur="1000">
                      <p166:blipFill xmlns:p166="http://schemas.microsoft.com/office/powerpoint/2016/6/main">
                        <a:blip r:embed="rId11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Vista general de diapositiva 2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61B6EB57-346F-DA47-856E-3E7C36D4CC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87950" y="913876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7" name="Vista general de diapositiva 26">
                <a:extLst>
                  <a:ext uri="{FF2B5EF4-FFF2-40B4-BE49-F238E27FC236}">
                    <a16:creationId xmlns:a16="http://schemas.microsoft.com/office/drawing/2014/main" id="{EFD6E008-6871-B741-9A69-5E8CB7496BB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5040027"/>
                  </p:ext>
                </p:extLst>
              </p:nvPr>
            </p:nvGraphicFramePr>
            <p:xfrm>
              <a:off x="7594020" y="913876"/>
              <a:ext cx="1249634" cy="1285875"/>
            </p:xfrm>
            <a:graphic>
              <a:graphicData uri="http://schemas.microsoft.com/office/powerpoint/2016/slidezoom">
                <pslz:sldZm>
                  <pslz:sldZmObj sldId="301" cId="1452978233">
                    <pslz:zmPr id="{0E93AF54-5F0A-3140-A343-F9CDC3DEE4AE}" returnToParent="0" imageType="cover" transitionDur="1000">
                      <p166:blipFill xmlns:p166="http://schemas.microsoft.com/office/powerpoint/2016/6/main">
                        <a:blip r:embed="rId14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7" name="Vista general de diapositiva 26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EFD6E008-6871-B741-9A69-5E8CB7496B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94020" y="913876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9" name="Vista general de diapositiva 28">
                <a:extLst>
                  <a:ext uri="{FF2B5EF4-FFF2-40B4-BE49-F238E27FC236}">
                    <a16:creationId xmlns:a16="http://schemas.microsoft.com/office/drawing/2014/main" id="{B92CA59D-668E-7349-A4B9-165853641D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0069908"/>
                  </p:ext>
                </p:extLst>
              </p:nvPr>
            </p:nvGraphicFramePr>
            <p:xfrm>
              <a:off x="2849418" y="2735270"/>
              <a:ext cx="1249634" cy="1285875"/>
            </p:xfrm>
            <a:graphic>
              <a:graphicData uri="http://schemas.microsoft.com/office/powerpoint/2016/slidezoom">
                <pslz:sldZm>
                  <pslz:sldZmObj sldId="302" cId="4032996052">
                    <pslz:zmPr id="{B52B64D1-0643-F547-817E-45F811020342}" returnToParent="0" imageType="cover" transitionDur="1000">
                      <p166:blipFill xmlns:p166="http://schemas.microsoft.com/office/powerpoint/2016/6/main">
                        <a:blip r:embed="rId17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9" name="Vista general de diapositiva 2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B92CA59D-668E-7349-A4B9-165853641D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49418" y="2735270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1" name="Vista general de diapositiva 30">
                <a:extLst>
                  <a:ext uri="{FF2B5EF4-FFF2-40B4-BE49-F238E27FC236}">
                    <a16:creationId xmlns:a16="http://schemas.microsoft.com/office/drawing/2014/main" id="{1DA3C370-F76C-A64F-A221-47CD6CA8F9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2899724"/>
                  </p:ext>
                </p:extLst>
              </p:nvPr>
            </p:nvGraphicFramePr>
            <p:xfrm>
              <a:off x="6087950" y="2735269"/>
              <a:ext cx="1249634" cy="1285875"/>
            </p:xfrm>
            <a:graphic>
              <a:graphicData uri="http://schemas.microsoft.com/office/powerpoint/2016/slidezoom">
                <pslz:sldZm>
                  <pslz:sldZmObj sldId="303" cId="2833723227">
                    <pslz:zmPr id="{D1E9D6E3-010B-1D46-8AC0-BA02ED06AD01}" returnToParent="0" imageType="cover" transitionDur="1000">
                      <p166:blipFill xmlns:p166="http://schemas.microsoft.com/office/powerpoint/2016/6/main">
                        <a:blip r:embed="rId2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1" name="Vista general de diapositiva 30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1DA3C370-F76C-A64F-A221-47CD6CA8F9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87950" y="2735269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3" name="Vista general de diapositiva 32">
                <a:extLst>
                  <a:ext uri="{FF2B5EF4-FFF2-40B4-BE49-F238E27FC236}">
                    <a16:creationId xmlns:a16="http://schemas.microsoft.com/office/drawing/2014/main" id="{00CEFF8F-D885-0B4E-B9DB-6C581DC2E4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84311030"/>
                  </p:ext>
                </p:extLst>
              </p:nvPr>
            </p:nvGraphicFramePr>
            <p:xfrm>
              <a:off x="4420133" y="2735269"/>
              <a:ext cx="1249634" cy="1285875"/>
            </p:xfrm>
            <a:graphic>
              <a:graphicData uri="http://schemas.microsoft.com/office/powerpoint/2016/slidezoom">
                <pslz:sldZm>
                  <pslz:sldZmObj sldId="304" cId="1563225249">
                    <pslz:zmPr id="{700FF865-6059-8642-8F93-36D89B090F9B}" returnToParent="0" imageType="cover" transitionDur="1000">
                      <p166:blipFill xmlns:p166="http://schemas.microsoft.com/office/powerpoint/2016/6/main">
                        <a:blip r:embed="rId23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3" name="Vista general de diapositiva 32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00CEFF8F-D885-0B4E-B9DB-6C581DC2E4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20133" y="2735269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5" name="Vista general de diapositiva 34">
                <a:extLst>
                  <a:ext uri="{FF2B5EF4-FFF2-40B4-BE49-F238E27FC236}">
                    <a16:creationId xmlns:a16="http://schemas.microsoft.com/office/drawing/2014/main" id="{37BD7DC3-DC99-0F4A-8BC4-A6EF9AA2D5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5574229"/>
                  </p:ext>
                </p:extLst>
              </p:nvPr>
            </p:nvGraphicFramePr>
            <p:xfrm>
              <a:off x="7707849" y="2735269"/>
              <a:ext cx="1249634" cy="1285875"/>
            </p:xfrm>
            <a:graphic>
              <a:graphicData uri="http://schemas.microsoft.com/office/powerpoint/2016/slidezoom">
                <pslz:sldZm>
                  <pslz:sldZmObj sldId="305" cId="11865064">
                    <pslz:zmPr id="{77ECFBE2-6018-7B48-9F19-375D8B7104E4}" returnToParent="0" imageType="cover" transitionDur="1000">
                      <p166:blipFill xmlns:p166="http://schemas.microsoft.com/office/powerpoint/2016/6/main">
                        <a:blip r:embed="rId26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49634" cy="12858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5" name="Vista general de diapositiva 34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37BD7DC3-DC99-0F4A-8BC4-A6EF9AA2D5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707849" y="2735269"/>
                <a:ext cx="1249634" cy="12858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36" name="CuadroTexto 35">
            <a:extLst>
              <a:ext uri="{FF2B5EF4-FFF2-40B4-BE49-F238E27FC236}">
                <a16:creationId xmlns:a16="http://schemas.microsoft.com/office/drawing/2014/main" id="{6D081799-3F1A-DA45-8F54-EACEA2393710}"/>
              </a:ext>
            </a:extLst>
          </p:cNvPr>
          <p:cNvSpPr txBox="1"/>
          <p:nvPr/>
        </p:nvSpPr>
        <p:spPr>
          <a:xfrm>
            <a:off x="3731559" y="210913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A26B712-1C2C-CC4F-AE6E-37D1AF8932D0}"/>
              </a:ext>
            </a:extLst>
          </p:cNvPr>
          <p:cNvSpPr txBox="1"/>
          <p:nvPr/>
        </p:nvSpPr>
        <p:spPr>
          <a:xfrm>
            <a:off x="5488638" y="209709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1DFFE12-B949-EC43-A9EF-2556A24B10D7}"/>
              </a:ext>
            </a:extLst>
          </p:cNvPr>
          <p:cNvSpPr txBox="1"/>
          <p:nvPr/>
        </p:nvSpPr>
        <p:spPr>
          <a:xfrm>
            <a:off x="7039724" y="204586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758736D-1C82-C84D-B8A4-174BC424EE6E}"/>
              </a:ext>
            </a:extLst>
          </p:cNvPr>
          <p:cNvSpPr txBox="1"/>
          <p:nvPr/>
        </p:nvSpPr>
        <p:spPr>
          <a:xfrm>
            <a:off x="8602317" y="2046788"/>
            <a:ext cx="284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76EEFD1-0B48-2649-8788-C42849C495F8}"/>
              </a:ext>
            </a:extLst>
          </p:cNvPr>
          <p:cNvSpPr txBox="1"/>
          <p:nvPr/>
        </p:nvSpPr>
        <p:spPr>
          <a:xfrm>
            <a:off x="3727408" y="400433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0576E8B-9066-AF42-B1F2-018D039358C7}"/>
              </a:ext>
            </a:extLst>
          </p:cNvPr>
          <p:cNvSpPr txBox="1"/>
          <p:nvPr/>
        </p:nvSpPr>
        <p:spPr>
          <a:xfrm>
            <a:off x="5487886" y="392316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0F4B473E-83F9-4F43-BCC6-F8CD81F2B0E0}"/>
              </a:ext>
            </a:extLst>
          </p:cNvPr>
          <p:cNvSpPr txBox="1"/>
          <p:nvPr/>
        </p:nvSpPr>
        <p:spPr>
          <a:xfrm>
            <a:off x="7039724" y="390635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0FC4B30-3F81-F641-A7AB-24C1A319AC16}"/>
              </a:ext>
            </a:extLst>
          </p:cNvPr>
          <p:cNvSpPr txBox="1"/>
          <p:nvPr/>
        </p:nvSpPr>
        <p:spPr>
          <a:xfrm>
            <a:off x="8602708" y="392652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2037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26309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i="1" dirty="0" err="1">
                <a:solidFill>
                  <a:schemeClr val="bg1"/>
                </a:solidFill>
              </a:rPr>
              <a:t>Escherichia</a:t>
            </a:r>
            <a:r>
              <a:rPr lang="es-ES_tradnl" sz="1800" b="1" i="1" dirty="0">
                <a:solidFill>
                  <a:schemeClr val="bg1"/>
                </a:solidFill>
              </a:rPr>
              <a:t> </a:t>
            </a:r>
            <a:r>
              <a:rPr lang="es-ES_tradnl" sz="1800" b="1" i="1" dirty="0" err="1">
                <a:solidFill>
                  <a:schemeClr val="bg1"/>
                </a:solidFill>
              </a:rPr>
              <a:t>coli</a:t>
            </a:r>
            <a:endParaRPr lang="es-ES_tradnl" sz="1800" b="1" i="1" dirty="0">
              <a:solidFill>
                <a:schemeClr val="bg1"/>
              </a:solidFill>
            </a:endParaRPr>
          </a:p>
          <a:p>
            <a:pPr algn="ctr"/>
            <a:endParaRPr lang="es-ES_tradnl" sz="1800" b="1" i="1" dirty="0">
              <a:solidFill>
                <a:schemeClr val="bg1"/>
              </a:solidFill>
            </a:endParaRPr>
          </a:p>
          <a:p>
            <a:pPr algn="ctr"/>
            <a:r>
              <a:rPr lang="es-ES_tradnl" sz="1800" b="1" i="1" dirty="0">
                <a:solidFill>
                  <a:schemeClr val="bg1"/>
                </a:solidFill>
              </a:rPr>
              <a:t>40 y 100x 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056992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8ED606E7-8653-5841-918F-1DAAE40A92D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7" y="84644"/>
            <a:ext cx="2348401" cy="24165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AD8DF6F-42D0-6D4A-A16A-37640D51A12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095" y="1821680"/>
            <a:ext cx="3145938" cy="3237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Riñon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40 y 100x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5F86F619-634B-0B47-A1B0-BACB4704F18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3" y="84644"/>
            <a:ext cx="2467073" cy="25386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8FD3189-F0EA-234D-8E98-22E3D82E0EB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964" y="1929653"/>
            <a:ext cx="3041009" cy="31292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33481170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Músculo liso</a:t>
            </a:r>
          </a:p>
          <a:p>
            <a:pPr algn="ctr"/>
            <a:endParaRPr lang="es-ES_tradnl" sz="1800" b="1" dirty="0">
              <a:solidFill>
                <a:schemeClr val="bg1"/>
              </a:solidFill>
            </a:endParaRPr>
          </a:p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40 y 100x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BCED79B3-F7BA-0342-9BF3-19820F7381D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8" y="65035"/>
            <a:ext cx="2550411" cy="2624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19E5F50-8883-974B-8DCE-8A2B1FEC315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059" y="2070842"/>
            <a:ext cx="2927133" cy="30120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19897829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0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Paramecium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40 y 100x</a:t>
            </a:r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6C4B815A-078E-0E4D-94AF-CF4EB138F6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C4B815A-078E-0E4D-94AF-CF4EB138F6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490786B9-EF75-DE44-BAF7-BE2E33103F2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8" y="87289"/>
            <a:ext cx="2361938" cy="24304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4D9CF60-8DBA-9D44-87BB-AA9621DC309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370" y="1824394"/>
            <a:ext cx="3140731" cy="32318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2978233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Raíz de cebolla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40 y 100x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38FB59C9-E9A5-814F-85B3-DFF1719D38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8FB59C9-E9A5-814F-85B3-DFF1719D38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56BDCF1E-FEC5-7F4F-9E8F-562F99F2272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10" y="53786"/>
            <a:ext cx="2254241" cy="23196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FFC2444-9D21-574B-8CAC-DE19C6DEE4C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3711" y="1649797"/>
            <a:ext cx="3312977" cy="34090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32996052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7951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Estómago de perro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40 y 100x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486EAB20-829A-5C4F-BE2A-4E7EE4B9525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8" y="48312"/>
            <a:ext cx="2092240" cy="2152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3C4555-0F52-7646-83D2-2CE509252A3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063" y="1505335"/>
            <a:ext cx="3484275" cy="3585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33723227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Raíz de flor monocotiledonea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20, 40 y 100x</a:t>
            </a:r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20E6030C-D6F3-1547-AA98-EC6082D5217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0E6030C-D6F3-1547-AA98-EC6082D521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4B501AB3-D82D-5F42-AA03-FD2C694E4D5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9" y="64472"/>
            <a:ext cx="1994080" cy="20519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B350F98-E36A-7340-82C8-C6BC5A4C717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2867" y="84644"/>
            <a:ext cx="1994080" cy="20519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46C5CCF-2A67-B744-819D-D68B9EBD89D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860" y="1869141"/>
            <a:ext cx="3099815" cy="31897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63225249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células.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Capa de absición, perenquima vegetal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40 y 100x 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18E1B72-7696-0A40-99CD-E6AD3E18CC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18E1B72-7696-0A40-99CD-E6AD3E18CC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1E159F69-BAA9-3441-A192-8968BEE1E3C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9" y="84645"/>
            <a:ext cx="2060929" cy="2120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9F6380D-4D65-AD43-883A-A27258F8B3C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089" y="1513327"/>
            <a:ext cx="3445600" cy="3545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865064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1254164" y="2213528"/>
            <a:ext cx="2682714" cy="827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Da clic en el icono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de la opción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 deseada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773" y="1849052"/>
            <a:ext cx="941825" cy="3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76;p46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A941542-59F6-1345-877C-DF5961788841}"/>
              </a:ext>
            </a:extLst>
          </p:cNvPr>
          <p:cNvSpPr/>
          <p:nvPr/>
        </p:nvSpPr>
        <p:spPr>
          <a:xfrm>
            <a:off x="6671574" y="3816276"/>
            <a:ext cx="699424" cy="634038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01;p16">
            <a:extLst>
              <a:ext uri="{FF2B5EF4-FFF2-40B4-BE49-F238E27FC236}">
                <a16:creationId xmlns:a16="http://schemas.microsoft.com/office/drawing/2014/main" id="{9FC91D0B-F8EB-E040-98B3-8CD8E0EB3858}"/>
              </a:ext>
            </a:extLst>
          </p:cNvPr>
          <p:cNvSpPr txBox="1">
            <a:spLocks noGrp="1"/>
          </p:cNvSpPr>
          <p:nvPr/>
        </p:nvSpPr>
        <p:spPr>
          <a:xfrm>
            <a:off x="4004551" y="2208302"/>
            <a:ext cx="2330562" cy="7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Volver a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realizar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el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ejercicio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45576C4-3853-3C4F-B77A-8694CF93B7AF}"/>
              </a:ext>
            </a:extLst>
          </p:cNvPr>
          <p:cNvSpPr/>
          <p:nvPr/>
        </p:nvSpPr>
        <p:spPr>
          <a:xfrm>
            <a:off x="365284" y="264006"/>
            <a:ext cx="6231559" cy="760775"/>
          </a:xfrm>
          <a:prstGeom prst="rect">
            <a:avLst/>
          </a:prstGeom>
          <a:solidFill>
            <a:srgbClr val="E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04399" y="423226"/>
            <a:ext cx="5730714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¡Gracias por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realizar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 el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ejercicio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!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8" name="Google Shape;101;p16">
            <a:extLst>
              <a:ext uri="{FF2B5EF4-FFF2-40B4-BE49-F238E27FC236}">
                <a16:creationId xmlns:a16="http://schemas.microsoft.com/office/drawing/2014/main" id="{4653D2EC-F966-254B-8C29-63A08F645483}"/>
              </a:ext>
            </a:extLst>
          </p:cNvPr>
          <p:cNvSpPr txBox="1">
            <a:spLocks noGrp="1"/>
          </p:cNvSpPr>
          <p:nvPr/>
        </p:nvSpPr>
        <p:spPr>
          <a:xfrm>
            <a:off x="4044182" y="3551232"/>
            <a:ext cx="2290931" cy="9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2"/>
                </a:solidFill>
              </a:rPr>
              <a:t>Finalizar</a:t>
            </a:r>
            <a:r>
              <a:rPr lang="en" sz="1800" b="1" dirty="0">
                <a:solidFill>
                  <a:schemeClr val="accent2"/>
                </a:solidFill>
              </a:rPr>
              <a:t>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2"/>
                </a:solidFill>
              </a:rPr>
              <a:t>el </a:t>
            </a:r>
            <a:r>
              <a:rPr lang="en" sz="1800" b="1" dirty="0" err="1">
                <a:solidFill>
                  <a:schemeClr val="accent2"/>
                </a:solidFill>
              </a:rPr>
              <a:t>ejercicio</a:t>
            </a:r>
            <a:r>
              <a:rPr lang="en" sz="1800" b="1" dirty="0">
                <a:solidFill>
                  <a:schemeClr val="accent2"/>
                </a:solidFill>
              </a:rPr>
              <a:t>: 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19" name="Google Shape;682;p46">
            <a:extLst>
              <a:ext uri="{FF2B5EF4-FFF2-40B4-BE49-F238E27FC236}">
                <a16:creationId xmlns:a16="http://schemas.microsoft.com/office/drawing/2014/main" id="{E1A5DFBF-80BD-1C45-90C5-80FF95685066}"/>
              </a:ext>
            </a:extLst>
          </p:cNvPr>
          <p:cNvSpPr/>
          <p:nvPr/>
        </p:nvSpPr>
        <p:spPr>
          <a:xfrm>
            <a:off x="1264224" y="1697255"/>
            <a:ext cx="2628464" cy="2328027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1883819"/>
                  </p:ext>
                </p:extLst>
              </p:nvPr>
            </p:nvGraphicFramePr>
            <p:xfrm>
              <a:off x="6674860" y="2283857"/>
              <a:ext cx="863738" cy="1055679"/>
            </p:xfrm>
            <a:graphic>
              <a:graphicData uri="http://schemas.microsoft.com/office/powerpoint/2016/slidezoom">
                <pslz:sldZm>
                  <pslz:sldZmObj sldId="306" cId="3320379759">
                    <pslz:zmPr id="{D6E74CD4-7743-6F44-9D0D-3979EFEF8627}" returnToParent="0" imageType="cover" transitionDur="1000">
                      <p166:blipFill xmlns:p166="http://schemas.microsoft.com/office/powerpoint/2016/6/main">
                        <a:blip r:embed="rId4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3738" cy="105567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860" y="2283857"/>
                <a:ext cx="863738" cy="105567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Paris template">
  <a:themeElements>
    <a:clrScheme name="Custom 347">
      <a:dk1>
        <a:srgbClr val="49413E"/>
      </a:dk1>
      <a:lt1>
        <a:srgbClr val="FFFFFF"/>
      </a:lt1>
      <a:dk2>
        <a:srgbClr val="9D9A8E"/>
      </a:dk2>
      <a:lt2>
        <a:srgbClr val="EDEADE"/>
      </a:lt2>
      <a:accent1>
        <a:srgbClr val="E2AB30"/>
      </a:accent1>
      <a:accent2>
        <a:srgbClr val="998B36"/>
      </a:accent2>
      <a:accent3>
        <a:srgbClr val="D8CA7E"/>
      </a:accent3>
      <a:accent4>
        <a:srgbClr val="D89168"/>
      </a:accent4>
      <a:accent5>
        <a:srgbClr val="BB584C"/>
      </a:accent5>
      <a:accent6>
        <a:srgbClr val="994F5F"/>
      </a:accent6>
      <a:hlink>
        <a:srgbClr val="6B331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9" ma:contentTypeDescription="Crear nuevo documento." ma:contentTypeScope="" ma:versionID="5e9d8339168beb32f4283e974eb0158a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7412650a83db03ec9b3ca2e4480d8c55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FACC0A-C939-4262-ADA6-4C957F2CEA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427CEF-7340-4E08-8711-59C8580D027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A867DA4-6D1E-4B16-9E1D-C0B9591DC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2100</TotalTime>
  <Words>782</Words>
  <Application>Microsoft Macintosh PowerPoint</Application>
  <PresentationFormat>Presentación en pantalla (16:9)</PresentationFormat>
  <Paragraphs>151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Dancing Script</vt:lpstr>
      <vt:lpstr>Bitter Thin</vt:lpstr>
      <vt:lpstr>Wingdings</vt:lpstr>
      <vt:lpstr>Bitter</vt:lpstr>
      <vt:lpstr>Arial</vt:lpstr>
      <vt:lpstr>Caveat</vt:lpstr>
      <vt:lpstr>Paris template</vt:lpstr>
      <vt:lpstr>Presentación de PowerPoint</vt:lpstr>
      <vt:lpstr>Introducción</vt:lpstr>
      <vt:lpstr>Introducción</vt:lpstr>
      <vt:lpstr>Introducción</vt:lpstr>
      <vt:lpstr>Introducción</vt:lpstr>
      <vt:lpstr>Presentación de PowerPoint</vt:lpstr>
      <vt:lpstr>Procedimiento</vt:lpstr>
      <vt:lpstr>Muestras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 por realizar el ejercicio!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ERICK JOSE PONCE MANJARREZ</cp:lastModifiedBy>
  <cp:revision>10</cp:revision>
  <dcterms:modified xsi:type="dcterms:W3CDTF">2021-09-06T19:23:36Z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