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58" r:id="rId3"/>
    <p:sldId id="287" r:id="rId4"/>
    <p:sldId id="300" r:id="rId5"/>
    <p:sldId id="299" r:id="rId6"/>
    <p:sldId id="295" r:id="rId7"/>
    <p:sldId id="301" r:id="rId8"/>
    <p:sldId id="297" r:id="rId9"/>
    <p:sldId id="298" r:id="rId10"/>
    <p:sldId id="302" r:id="rId11"/>
    <p:sldId id="303" r:id="rId12"/>
    <p:sldId id="306" r:id="rId13"/>
    <p:sldId id="307" r:id="rId14"/>
    <p:sldId id="304" r:id="rId15"/>
    <p:sldId id="308" r:id="rId16"/>
    <p:sldId id="309" r:id="rId17"/>
    <p:sldId id="305" r:id="rId18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Oswald" pitchFamily="2" charset="77"/>
      <p:regular r:id="rId24"/>
      <p:bold r:id="rId25"/>
    </p:embeddedFont>
    <p:embeddedFont>
      <p:font typeface="Tinos" panose="02020603050405020304" pitchFamily="18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uY6QY/8EVKM9v7CNHre2Jw==" hashData="UAK0L2BNW5GZ8FxSEutKzk1lFFxVL8ZPnG2C0ksbROrUGbUqCUdiJ1VJJx15qAaxrziaBwKqev/y1NF+9pKvS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B391"/>
    <a:srgbClr val="86C581"/>
    <a:srgbClr val="BAEFBC"/>
    <a:srgbClr val="C7EA8F"/>
    <a:srgbClr val="068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B41269-2075-40D9-B18E-776F517F32B3}">
  <a:tblStyle styleId="{1DB41269-2075-40D9-B18E-776F517F32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18"/>
    <p:restoredTop sz="94697"/>
  </p:normalViewPr>
  <p:slideViewPr>
    <p:cSldViewPr snapToGrid="0" snapToObjects="1">
      <p:cViewPr varScale="1">
        <p:scale>
          <a:sx n="190" d="100"/>
          <a:sy n="190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10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88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4773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233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208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165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919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127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024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2934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964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059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045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10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983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37" name="Google Shape;37;p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5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8.xml"/><Relationship Id="rId18" Type="http://schemas.openxmlformats.org/officeDocument/2006/relationships/image" Target="../media/image9.png"/><Relationship Id="rId3" Type="http://schemas.openxmlformats.org/officeDocument/2006/relationships/image" Target="../media/image4.png"/><Relationship Id="rId21" Type="http://schemas.openxmlformats.org/officeDocument/2006/relationships/slide" Target="slide11.xml"/><Relationship Id="rId7" Type="http://schemas.openxmlformats.org/officeDocument/2006/relationships/slide" Target="slide4.xml"/><Relationship Id="rId12" Type="http://schemas.openxmlformats.org/officeDocument/2006/relationships/image" Target="../media/image7.pn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slide" Target="slide9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24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23" Type="http://schemas.openxmlformats.org/officeDocument/2006/relationships/slide" Target="slide17.xml"/><Relationship Id="rId10" Type="http://schemas.openxmlformats.org/officeDocument/2006/relationships/slide" Target="slide5.xml"/><Relationship Id="rId19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image" Target="../media/image6.png"/><Relationship Id="rId14" Type="http://schemas.openxmlformats.org/officeDocument/2006/relationships/image" Target="../media/image7.png"/><Relationship Id="rId22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4.tif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15.tif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3.png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slide" Target="slide2.xml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.xml"/><Relationship Id="rId5" Type="http://schemas.openxmlformats.org/officeDocument/2006/relationships/image" Target="../media/image21.png"/><Relationship Id="rId4" Type="http://schemas.openxmlformats.org/officeDocument/2006/relationships/image" Target="../media/image27.jpe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png"/><Relationship Id="rId7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11" Type="http://schemas.openxmlformats.org/officeDocument/2006/relationships/image" Target="../media/image37.png"/><Relationship Id="rId5" Type="http://schemas.openxmlformats.org/officeDocument/2006/relationships/image" Target="../media/image34.jpeg"/><Relationship Id="rId10" Type="http://schemas.openxmlformats.org/officeDocument/2006/relationships/image" Target="../media/image21.png"/><Relationship Id="rId4" Type="http://schemas.openxmlformats.org/officeDocument/2006/relationships/image" Target="../media/image33.jpeg"/><Relationship Id="rId9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slide" Target="slide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slide" Target="slide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1974081" y="651772"/>
            <a:ext cx="59701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Biología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de </a:t>
            </a:r>
            <a:r>
              <a:rPr lang="en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animales</a:t>
            </a:r>
            <a:r>
              <a:rPr lang="en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I</a:t>
            </a:r>
            <a:endParaRPr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54C2D086-5C77-184A-BD65-285CAF8FF3B4}"/>
              </a:ext>
            </a:extLst>
          </p:cNvPr>
          <p:cNvSpPr txBox="1">
            <a:spLocks/>
          </p:cNvSpPr>
          <p:nvPr/>
        </p:nvSpPr>
        <p:spPr>
          <a:xfrm>
            <a:off x="2477677" y="2082385"/>
            <a:ext cx="4962939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MX" dirty="0">
                <a:solidFill>
                  <a:schemeClr val="accent5"/>
                </a:solidFill>
              </a:rPr>
              <a:t>“CLADO PARAZOA”</a:t>
            </a:r>
          </a:p>
        </p:txBody>
      </p:sp>
      <p:sp>
        <p:nvSpPr>
          <p:cNvPr id="5" name="Google Shape;86;p16">
            <a:extLst>
              <a:ext uri="{FF2B5EF4-FFF2-40B4-BE49-F238E27FC236}">
                <a16:creationId xmlns:a16="http://schemas.microsoft.com/office/drawing/2014/main" id="{2062F9DD-26D3-EB46-A0C1-DF311960B707}"/>
              </a:ext>
            </a:extLst>
          </p:cNvPr>
          <p:cNvSpPr txBox="1">
            <a:spLocks/>
          </p:cNvSpPr>
          <p:nvPr/>
        </p:nvSpPr>
        <p:spPr>
          <a:xfrm>
            <a:off x="1782165" y="3331928"/>
            <a:ext cx="6353965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Urquidez Bejarano Perla</a:t>
            </a:r>
          </a:p>
          <a:p>
            <a:pPr marL="0" indent="0" algn="ctr">
              <a:buFont typeface="Tinos"/>
              <a:buNone/>
            </a:pPr>
            <a:r>
              <a:rPr lang="es-MX" sz="2000" dirty="0">
                <a:solidFill>
                  <a:schemeClr val="tx1"/>
                </a:solidFill>
              </a:rPr>
              <a:t>Ponce Manjarrez Erick Jose</a:t>
            </a:r>
          </a:p>
        </p:txBody>
      </p:sp>
      <p:pic>
        <p:nvPicPr>
          <p:cNvPr id="6" name="Image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F1D795D-091B-7D4C-B0F5-6B713B8F2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835" y="3729728"/>
            <a:ext cx="10541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5" name="Abrir llave 24">
            <a:extLst>
              <a:ext uri="{FF2B5EF4-FFF2-40B4-BE49-F238E27FC236}">
                <a16:creationId xmlns:a16="http://schemas.microsoft.com/office/drawing/2014/main" id="{393A9444-A68C-9A47-81DF-53A79E150EE5}"/>
              </a:ext>
            </a:extLst>
          </p:cNvPr>
          <p:cNvSpPr/>
          <p:nvPr/>
        </p:nvSpPr>
        <p:spPr>
          <a:xfrm rot="5400000">
            <a:off x="4843306" y="-277976"/>
            <a:ext cx="371789" cy="3776434"/>
          </a:xfrm>
          <a:prstGeom prst="lef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56561 h 3402312"/>
                      <a:gd name="connsiteX6" fmla="*/ 185895 w 371789"/>
                      <a:gd name="connsiteY6" fmla="*/ 577379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  <a:gd name="connsiteX9" fmla="*/ 371789 w 371789"/>
                      <a:gd name="connsiteY9" fmla="*/ 3402312 h 3402312"/>
                      <a:gd name="connsiteX0" fmla="*/ 371789 w 371789"/>
                      <a:gd name="connsiteY0" fmla="*/ 3402312 h 3402312"/>
                      <a:gd name="connsiteX1" fmla="*/ 185894 w 371789"/>
                      <a:gd name="connsiteY1" fmla="*/ 3371331 h 3402312"/>
                      <a:gd name="connsiteX2" fmla="*/ 185895 w 371789"/>
                      <a:gd name="connsiteY2" fmla="*/ 1732137 h 3402312"/>
                      <a:gd name="connsiteX3" fmla="*/ 0 w 371789"/>
                      <a:gd name="connsiteY3" fmla="*/ 1701156 h 3402312"/>
                      <a:gd name="connsiteX4" fmla="*/ 185895 w 371789"/>
                      <a:gd name="connsiteY4" fmla="*/ 1670175 h 3402312"/>
                      <a:gd name="connsiteX5" fmla="*/ 185895 w 371789"/>
                      <a:gd name="connsiteY5" fmla="*/ 1123777 h 3402312"/>
                      <a:gd name="connsiteX6" fmla="*/ 185895 w 371789"/>
                      <a:gd name="connsiteY6" fmla="*/ 593771 h 3402312"/>
                      <a:gd name="connsiteX7" fmla="*/ 185895 w 371789"/>
                      <a:gd name="connsiteY7" fmla="*/ 30981 h 3402312"/>
                      <a:gd name="connsiteX8" fmla="*/ 371790 w 371789"/>
                      <a:gd name="connsiteY8" fmla="*/ 0 h 340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789" h="3402312" stroke="0" extrusionOk="0">
                        <a:moveTo>
                          <a:pt x="371789" y="3402312"/>
                        </a:moveTo>
                        <a:cubicBezTo>
                          <a:pt x="266640" y="3400781"/>
                          <a:pt x="183440" y="3389362"/>
                          <a:pt x="185894" y="3371331"/>
                        </a:cubicBezTo>
                        <a:cubicBezTo>
                          <a:pt x="330321" y="2855338"/>
                          <a:pt x="66566" y="2282329"/>
                          <a:pt x="185895" y="1732137"/>
                        </a:cubicBezTo>
                        <a:cubicBezTo>
                          <a:pt x="176970" y="1723742"/>
                          <a:pt x="99287" y="1719839"/>
                          <a:pt x="0" y="1701156"/>
                        </a:cubicBezTo>
                        <a:cubicBezTo>
                          <a:pt x="100147" y="1699777"/>
                          <a:pt x="188101" y="1688339"/>
                          <a:pt x="185895" y="1670175"/>
                        </a:cubicBezTo>
                        <a:cubicBezTo>
                          <a:pt x="126327" y="1417268"/>
                          <a:pt x="243640" y="1322892"/>
                          <a:pt x="185895" y="1156561"/>
                        </a:cubicBezTo>
                        <a:cubicBezTo>
                          <a:pt x="128150" y="990230"/>
                          <a:pt x="249876" y="701225"/>
                          <a:pt x="185895" y="577379"/>
                        </a:cubicBezTo>
                        <a:cubicBezTo>
                          <a:pt x="121914" y="453533"/>
                          <a:pt x="234692" y="235880"/>
                          <a:pt x="185895" y="30981"/>
                        </a:cubicBezTo>
                        <a:cubicBezTo>
                          <a:pt x="182517" y="19459"/>
                          <a:pt x="254112" y="-17411"/>
                          <a:pt x="371790" y="0"/>
                        </a:cubicBezTo>
                        <a:cubicBezTo>
                          <a:pt x="380546" y="1194699"/>
                          <a:pt x="328474" y="2265731"/>
                          <a:pt x="371789" y="3402312"/>
                        </a:cubicBezTo>
                        <a:close/>
                      </a:path>
                      <a:path w="371789" h="3402312" fill="none" extrusionOk="0">
                        <a:moveTo>
                          <a:pt x="371789" y="3402312"/>
                        </a:moveTo>
                        <a:cubicBezTo>
                          <a:pt x="270657" y="3398102"/>
                          <a:pt x="187120" y="3392249"/>
                          <a:pt x="185894" y="3371331"/>
                        </a:cubicBezTo>
                        <a:cubicBezTo>
                          <a:pt x="263627" y="2748120"/>
                          <a:pt x="298932" y="2205647"/>
                          <a:pt x="185895" y="1732137"/>
                        </a:cubicBezTo>
                        <a:cubicBezTo>
                          <a:pt x="176128" y="1712528"/>
                          <a:pt x="110101" y="1691927"/>
                          <a:pt x="0" y="1701156"/>
                        </a:cubicBezTo>
                        <a:cubicBezTo>
                          <a:pt x="100453" y="1700300"/>
                          <a:pt x="184117" y="1682852"/>
                          <a:pt x="185895" y="1670175"/>
                        </a:cubicBezTo>
                        <a:cubicBezTo>
                          <a:pt x="122347" y="1489616"/>
                          <a:pt x="224770" y="1358871"/>
                          <a:pt x="185895" y="1123777"/>
                        </a:cubicBezTo>
                        <a:cubicBezTo>
                          <a:pt x="147020" y="888683"/>
                          <a:pt x="203125" y="816195"/>
                          <a:pt x="185895" y="593771"/>
                        </a:cubicBezTo>
                        <a:cubicBezTo>
                          <a:pt x="168665" y="371347"/>
                          <a:pt x="201596" y="290888"/>
                          <a:pt x="185895" y="30981"/>
                        </a:cubicBezTo>
                        <a:cubicBezTo>
                          <a:pt x="191522" y="18053"/>
                          <a:pt x="268840" y="6719"/>
                          <a:pt x="37179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BB5E8C48-55F0-AE47-BB57-F6A95D4F19A7}"/>
              </a:ext>
            </a:extLst>
          </p:cNvPr>
          <p:cNvCxnSpPr>
            <a:cxnSpLocks/>
          </p:cNvCxnSpPr>
          <p:nvPr/>
        </p:nvCxnSpPr>
        <p:spPr>
          <a:xfrm>
            <a:off x="3140983" y="234290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130BFC9E-77EF-E144-9F9F-A794A750B8C6}"/>
              </a:ext>
            </a:extLst>
          </p:cNvPr>
          <p:cNvCxnSpPr>
            <a:cxnSpLocks/>
          </p:cNvCxnSpPr>
          <p:nvPr/>
        </p:nvCxnSpPr>
        <p:spPr>
          <a:xfrm>
            <a:off x="6917417" y="2250342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CCFFFB1-7D2B-144C-A360-F44CC94DC467}"/>
              </a:ext>
            </a:extLst>
          </p:cNvPr>
          <p:cNvCxnSpPr>
            <a:cxnSpLocks/>
          </p:cNvCxnSpPr>
          <p:nvPr/>
        </p:nvCxnSpPr>
        <p:spPr>
          <a:xfrm>
            <a:off x="3140983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684E17DB-B015-6B46-AE13-1BDEC28B0D67}"/>
              </a:ext>
            </a:extLst>
          </p:cNvPr>
          <p:cNvCxnSpPr>
            <a:cxnSpLocks/>
          </p:cNvCxnSpPr>
          <p:nvPr/>
        </p:nvCxnSpPr>
        <p:spPr>
          <a:xfrm>
            <a:off x="6917417" y="297318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68FEE4C0-3B99-9C40-81C2-FA2EDEDB0847}"/>
              </a:ext>
            </a:extLst>
          </p:cNvPr>
          <p:cNvCxnSpPr>
            <a:cxnSpLocks/>
          </p:cNvCxnSpPr>
          <p:nvPr/>
        </p:nvCxnSpPr>
        <p:spPr>
          <a:xfrm>
            <a:off x="3140832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E4286BF2-9E76-E043-B2AA-715352535688}"/>
              </a:ext>
            </a:extLst>
          </p:cNvPr>
          <p:cNvCxnSpPr>
            <a:cxnSpLocks/>
          </p:cNvCxnSpPr>
          <p:nvPr/>
        </p:nvCxnSpPr>
        <p:spPr>
          <a:xfrm>
            <a:off x="6917266" y="3665728"/>
            <a:ext cx="0" cy="39230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4E6B39AB-92E0-8047-9D8E-740A74B8B7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7383045"/>
                  </p:ext>
                </p:extLst>
              </p:nvPr>
            </p:nvGraphicFramePr>
            <p:xfrm>
              <a:off x="1625423" y="475614"/>
              <a:ext cx="6807554" cy="1153398"/>
            </p:xfrm>
            <a:graphic>
              <a:graphicData uri="http://schemas.microsoft.com/office/powerpoint/2016/slidezoom">
                <pslz:sldZm>
                  <pslz:sldZmObj sldId="287" cId="2550087902">
                    <pslz:zmPr id="{E18942F3-AA30-E044-B4E4-97484FFE2F35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807554" cy="11533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E6B39AB-92E0-8047-9D8E-740A74B8B7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5423" y="475614"/>
                <a:ext cx="6807554" cy="1153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0721955"/>
                  </p:ext>
                </p:extLst>
              </p:nvPr>
            </p:nvGraphicFramePr>
            <p:xfrm>
              <a:off x="1564658" y="1878682"/>
              <a:ext cx="3152346" cy="828263"/>
            </p:xfrm>
            <a:graphic>
              <a:graphicData uri="http://schemas.microsoft.com/office/powerpoint/2016/slidezoom">
                <pslz:sldZm>
                  <pslz:sldZmObj sldId="300" cId="2836005009">
                    <pslz:zmPr id="{4968893A-6CAF-E64B-9268-029B7FD81917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2346" cy="82826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73F7D93-A713-0F49-ABD6-6B8A3E0F8A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64658" y="1878682"/>
                <a:ext cx="3152346" cy="828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4669668"/>
                  </p:ext>
                </p:extLst>
              </p:nvPr>
            </p:nvGraphicFramePr>
            <p:xfrm>
              <a:off x="1647980" y="2494954"/>
              <a:ext cx="3117786" cy="684392"/>
            </p:xfrm>
            <a:graphic>
              <a:graphicData uri="http://schemas.microsoft.com/office/powerpoint/2016/slidezoom">
                <pslz:sldZm>
                  <pslz:sldZmObj sldId="299" cId="1196063322">
                    <pslz:zmPr id="{E64D94DC-820F-4B4A-A71F-DA1270B1E0B6}" returnToParent="0" imageType="cover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17786" cy="68439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9FE427CE-E6DA-8747-B3A4-AC92C6EC74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7980" y="2494954"/>
                <a:ext cx="3117786" cy="684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2A214C7F-8A71-084F-A435-C5C89321F6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2715172"/>
                  </p:ext>
                </p:extLst>
              </p:nvPr>
            </p:nvGraphicFramePr>
            <p:xfrm>
              <a:off x="1909799" y="3130200"/>
              <a:ext cx="2550593" cy="693238"/>
            </p:xfrm>
            <a:graphic>
              <a:graphicData uri="http://schemas.microsoft.com/office/powerpoint/2016/slidezoom">
                <pslz:sldZm>
                  <pslz:sldZmObj sldId="297" cId="2252493776">
                    <pslz:zmPr id="{4F253D32-08CC-6243-BCDA-7957B20CE37B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50593" cy="69323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2A214C7F-8A71-084F-A435-C5C89321F6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09799" y="3130200"/>
                <a:ext cx="2550593" cy="6932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4260604"/>
                  </p:ext>
                </p:extLst>
              </p:nvPr>
            </p:nvGraphicFramePr>
            <p:xfrm>
              <a:off x="2456036" y="3823438"/>
              <a:ext cx="1369589" cy="697715"/>
            </p:xfrm>
            <a:graphic>
              <a:graphicData uri="http://schemas.microsoft.com/office/powerpoint/2016/slidezoom">
                <pslz:sldZm>
                  <pslz:sldZmObj sldId="298" cId="4164352751">
                    <pslz:zmPr id="{1027DF46-A8ED-9C45-9983-B4508B87775C}" returnToParent="0" imageType="cover" transitionDur="1000">
                      <p166:blipFill xmlns:p166="http://schemas.microsoft.com/office/powerpoint/2016/6/main">
                        <a:blip r:embed="rId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9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2C827665-928D-E948-8E1D-B865373CFA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6036" y="3823438"/>
                <a:ext cx="1369589" cy="697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7625701"/>
                  </p:ext>
                </p:extLst>
              </p:nvPr>
            </p:nvGraphicFramePr>
            <p:xfrm>
              <a:off x="5341093" y="1804616"/>
              <a:ext cx="3152346" cy="806703"/>
            </p:xfrm>
            <a:graphic>
              <a:graphicData uri="http://schemas.microsoft.com/office/powerpoint/2016/slidezoom">
                <pslz:sldZm>
                  <pslz:sldZmObj sldId="302" cId="3207473999">
                    <pslz:zmPr id="{45B3E3C4-798F-6844-8192-ED2AEE7B0398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152346" cy="80670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99B2DC20-967A-454F-9DB4-5494515E29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41093" y="1804616"/>
                <a:ext cx="3152346" cy="806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88FAEDC9-84F6-7345-B3FB-98F53324B2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5558696"/>
                  </p:ext>
                </p:extLst>
              </p:nvPr>
            </p:nvGraphicFramePr>
            <p:xfrm>
              <a:off x="5272189" y="2468981"/>
              <a:ext cx="3290154" cy="722229"/>
            </p:xfrm>
            <a:graphic>
              <a:graphicData uri="http://schemas.microsoft.com/office/powerpoint/2016/slidezoom">
                <pslz:sldZm>
                  <pslz:sldZmObj sldId="303" cId="4061886302">
                    <pslz:zmPr id="{0DA955B6-91B7-7446-8DB6-E5B17485AE07}" returnToParent="0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90154" cy="72222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88FAEDC9-84F6-7345-B3FB-98F53324B2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72189" y="2468981"/>
                <a:ext cx="3290154" cy="7222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4520914"/>
                  </p:ext>
                </p:extLst>
              </p:nvPr>
            </p:nvGraphicFramePr>
            <p:xfrm>
              <a:off x="5691425" y="3152894"/>
              <a:ext cx="2550593" cy="693238"/>
            </p:xfrm>
            <a:graphic>
              <a:graphicData uri="http://schemas.microsoft.com/office/powerpoint/2016/slidezoom">
                <pslz:sldZm>
                  <pslz:sldZmObj sldId="309" cId="227567285">
                    <pslz:zmPr id="{E6D0708F-03B7-D84A-9238-1C8FE6B77A5A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50593" cy="69323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D248246A-E989-FF45-9DA8-F2470CA4A0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91425" y="3152894"/>
                <a:ext cx="2550593" cy="6932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4270684"/>
                  </p:ext>
                </p:extLst>
              </p:nvPr>
            </p:nvGraphicFramePr>
            <p:xfrm>
              <a:off x="6232472" y="3797506"/>
              <a:ext cx="1369588" cy="697715"/>
            </p:xfrm>
            <a:graphic>
              <a:graphicData uri="http://schemas.microsoft.com/office/powerpoint/2016/slidezoom">
                <pslz:sldZm>
                  <pslz:sldZmObj sldId="305" cId="3019812274">
                    <pslz:zmPr id="{1BC6AE37-68B9-FE40-83C1-06C7AD3D7577}" returnToParent="0" imageType="cover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9588" cy="69771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1B8B7015-CD41-7F4F-9D51-9DB39AA26E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32472" y="3797506"/>
                <a:ext cx="1369588" cy="697715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n 1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6974AE0-88F0-4342-A719-B111E40CC28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68326" y="3679145"/>
            <a:ext cx="723900" cy="850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3110230" y="1783281"/>
            <a:ext cx="3950890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400" dirty="0">
                <a:solidFill>
                  <a:schemeClr val="tx1"/>
                </a:solidFill>
              </a:rPr>
              <a:t>Agrupa las formas más primitivas caracterizadas por no tener tejidos totalmente diferenciados.</a:t>
            </a:r>
            <a:r>
              <a:rPr lang="es-MX" sz="2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CLADO PARAZOA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7588980"/>
                  </p:ext>
                </p:extLst>
              </p:nvPr>
            </p:nvGraphicFramePr>
            <p:xfrm>
              <a:off x="6603099" y="3367805"/>
              <a:ext cx="1844951" cy="1285875"/>
            </p:xfrm>
            <a:graphic>
              <a:graphicData uri="http://schemas.microsoft.com/office/powerpoint/2016/slidezoom">
                <pslz:sldZm>
                  <pslz:sldZmObj sldId="258" cId="0">
                    <pslz:zmPr id="{9108EBF3-7C0A-AB48-9BAA-E9509FE3B1D1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44951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F745E1D-4748-E44B-93D2-24BE37E3EE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03099" y="3367805"/>
                <a:ext cx="1844951" cy="12858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08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345095" y="3132021"/>
            <a:ext cx="5288488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Animal con estructura simple.</a:t>
            </a:r>
          </a:p>
          <a:p>
            <a:pPr marL="0" indent="0" algn="ctr">
              <a:buNone/>
            </a:pPr>
            <a:r>
              <a:rPr lang="es-MX" sz="2000" dirty="0"/>
              <a:t>Encontrado en un acuario marino del Instituto de Zoología de Austria en 1883 </a:t>
            </a:r>
          </a:p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PLACOZOA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85F3C33F-A8F1-E14F-AE2B-34232D92B6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7495667"/>
                  </p:ext>
                </p:extLst>
              </p:nvPr>
            </p:nvGraphicFramePr>
            <p:xfrm>
              <a:off x="3323950" y="1341200"/>
              <a:ext cx="3059106" cy="1990422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59106" cy="199042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5F3C33F-A8F1-E14F-AE2B-34232D92B6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23950" y="1341200"/>
                <a:ext cx="3059106" cy="199042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00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PLACOZOA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3461595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800" dirty="0"/>
              <a:t>Ambientes </a:t>
            </a:r>
            <a:r>
              <a:rPr lang="en" sz="1800" dirty="0" err="1"/>
              <a:t>marinos</a:t>
            </a:r>
            <a:r>
              <a:rPr lang="en" sz="1800" dirty="0"/>
              <a:t>. 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800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800" dirty="0" err="1"/>
              <a:t>Tamaño</a:t>
            </a:r>
            <a:r>
              <a:rPr lang="en" sz="1800" dirty="0"/>
              <a:t> de 2 a 3 mm de </a:t>
            </a:r>
            <a:r>
              <a:rPr lang="en" sz="1800" dirty="0" err="1"/>
              <a:t>diámetro</a:t>
            </a:r>
            <a:r>
              <a:rPr lang="en" sz="1800" dirty="0"/>
              <a:t>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800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s-MX" sz="1800" dirty="0"/>
              <a:t>C</a:t>
            </a:r>
            <a:r>
              <a:rPr lang="en" sz="1800" dirty="0" err="1"/>
              <a:t>uerpo</a:t>
            </a:r>
            <a:r>
              <a:rPr lang="en" sz="1800" dirty="0"/>
              <a:t> </a:t>
            </a:r>
            <a:r>
              <a:rPr lang="en" sz="1800" dirty="0" err="1"/>
              <a:t>formado</a:t>
            </a:r>
            <a:r>
              <a:rPr lang="en" sz="1800" dirty="0"/>
              <a:t> por miles de </a:t>
            </a:r>
            <a:r>
              <a:rPr lang="en" sz="1800" dirty="0" err="1"/>
              <a:t>células</a:t>
            </a:r>
            <a:r>
              <a:rPr lang="en" sz="1800" dirty="0"/>
              <a:t> </a:t>
            </a:r>
            <a:r>
              <a:rPr lang="en" sz="1800" dirty="0" err="1"/>
              <a:t>dispuestas</a:t>
            </a:r>
            <a:r>
              <a:rPr lang="en" sz="1800" dirty="0"/>
              <a:t> </a:t>
            </a:r>
            <a:r>
              <a:rPr lang="en" sz="1800" dirty="0" err="1"/>
              <a:t>en</a:t>
            </a:r>
            <a:r>
              <a:rPr lang="en" sz="1800" dirty="0"/>
              <a:t> una doble </a:t>
            </a:r>
            <a:r>
              <a:rPr lang="en" sz="1800" dirty="0" err="1"/>
              <a:t>capa</a:t>
            </a:r>
            <a:r>
              <a:rPr lang="en" sz="1800" dirty="0"/>
              <a:t> (</a:t>
            </a:r>
            <a:r>
              <a:rPr lang="en" sz="1800" dirty="0" err="1"/>
              <a:t>células</a:t>
            </a:r>
            <a:r>
              <a:rPr lang="en" sz="1800" dirty="0"/>
              <a:t> dorsal</a:t>
            </a:r>
            <a:r>
              <a:rPr lang="es-MX" sz="1800" dirty="0"/>
              <a:t>e</a:t>
            </a:r>
            <a:r>
              <a:rPr lang="en" sz="1800" dirty="0"/>
              <a:t>s y </a:t>
            </a:r>
            <a:r>
              <a:rPr lang="en" sz="1800" dirty="0" err="1"/>
              <a:t>células</a:t>
            </a:r>
            <a:r>
              <a:rPr lang="en" sz="1800" dirty="0"/>
              <a:t> </a:t>
            </a:r>
            <a:r>
              <a:rPr lang="en" sz="1800" dirty="0" err="1"/>
              <a:t>ventrales</a:t>
            </a:r>
            <a:r>
              <a:rPr lang="en" sz="1800" dirty="0"/>
              <a:t>).</a:t>
            </a:r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endParaRPr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050" name="Picture 2" descr="AK's Rambling Thoughts: Ur... Ur... Ur...">
            <a:extLst>
              <a:ext uri="{FF2B5EF4-FFF2-40B4-BE49-F238E27FC236}">
                <a16:creationId xmlns:a16="http://schemas.microsoft.com/office/drawing/2014/main" id="{B203FF58-A79E-1F48-85F6-22233ECD1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170" y="1479083"/>
            <a:ext cx="2583180" cy="2090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788F30A-240C-3642-848F-98AB6A8DB3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57542260"/>
                  </p:ext>
                </p:extLst>
              </p:nvPr>
            </p:nvGraphicFramePr>
            <p:xfrm>
              <a:off x="7131327" y="3598333"/>
              <a:ext cx="1417613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788F30A-240C-3642-848F-98AB6A8DB3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1327" y="3598333"/>
                <a:ext cx="1417613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4670CD-5211-FD4C-AF09-AB138203C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4189" y="3780658"/>
            <a:ext cx="1054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6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PLACOZOA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03866" y="1381825"/>
            <a:ext cx="5046134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0"/>
              </a:spcBef>
              <a:buSzPct val="100000"/>
            </a:pPr>
            <a:r>
              <a:rPr lang="en" sz="1800" b="1" dirty="0"/>
              <a:t>Se </a:t>
            </a:r>
            <a:r>
              <a:rPr lang="en" sz="1800" b="1" dirty="0" err="1"/>
              <a:t>desplaza</a:t>
            </a:r>
            <a:r>
              <a:rPr lang="en" sz="1800" b="1" dirty="0"/>
              <a:t> </a:t>
            </a:r>
            <a:r>
              <a:rPr lang="en" sz="1800" b="1" dirty="0" err="1"/>
              <a:t>sobre</a:t>
            </a:r>
            <a:r>
              <a:rPr lang="en" sz="1800" b="1" dirty="0"/>
              <a:t> </a:t>
            </a:r>
            <a:r>
              <a:rPr lang="en" sz="1800" b="1" dirty="0" err="1"/>
              <a:t>sustratos</a:t>
            </a:r>
            <a:r>
              <a:rPr lang="en" sz="1800" b="1" dirty="0"/>
              <a:t> </a:t>
            </a:r>
            <a:r>
              <a:rPr lang="en" sz="1800" b="1" dirty="0" err="1"/>
              <a:t>duros</a:t>
            </a:r>
            <a:r>
              <a:rPr lang="en" sz="1800" b="1" dirty="0"/>
              <a:t> gracias a la </a:t>
            </a:r>
            <a:r>
              <a:rPr lang="en" sz="1800" b="1" dirty="0" err="1"/>
              <a:t>agitación</a:t>
            </a:r>
            <a:r>
              <a:rPr lang="en" sz="1800" b="1" dirty="0"/>
              <a:t> de sus </a:t>
            </a:r>
            <a:r>
              <a:rPr lang="en" sz="1800" b="1" dirty="0" err="1"/>
              <a:t>cilios</a:t>
            </a:r>
            <a:r>
              <a:rPr lang="en" sz="1800" b="1" dirty="0"/>
              <a:t> y por </a:t>
            </a:r>
            <a:r>
              <a:rPr lang="en" sz="1800" b="1" dirty="0" err="1"/>
              <a:t>movimientos</a:t>
            </a:r>
            <a:r>
              <a:rPr lang="en" sz="1800" b="1" dirty="0"/>
              <a:t> </a:t>
            </a:r>
            <a:r>
              <a:rPr lang="en" sz="1800" b="1" dirty="0" err="1"/>
              <a:t>ameboides</a:t>
            </a:r>
            <a:r>
              <a:rPr lang="en" sz="1800" b="1" dirty="0"/>
              <a:t> </a:t>
            </a:r>
            <a:r>
              <a:rPr lang="en" sz="1800" b="1" dirty="0" err="1"/>
              <a:t>irregulares</a:t>
            </a:r>
            <a:r>
              <a:rPr lang="en" sz="1800" b="1" dirty="0"/>
              <a:t> del </a:t>
            </a:r>
            <a:r>
              <a:rPr lang="en" sz="1800" b="1" dirty="0" err="1"/>
              <a:t>borde</a:t>
            </a:r>
            <a:r>
              <a:rPr lang="en" sz="1800" b="1" dirty="0"/>
              <a:t> del </a:t>
            </a:r>
            <a:r>
              <a:rPr lang="en" sz="1800" b="1" dirty="0" err="1"/>
              <a:t>cuerpo</a:t>
            </a:r>
            <a:r>
              <a:rPr lang="en" sz="1800" b="1" dirty="0"/>
              <a:t> 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en" sz="1400" b="1" dirty="0" err="1">
                <a:solidFill>
                  <a:srgbClr val="3EB391"/>
                </a:solidFill>
              </a:rPr>
              <a:t>Placozoos</a:t>
            </a:r>
            <a:r>
              <a:rPr lang="en" sz="1400" b="1" dirty="0">
                <a:solidFill>
                  <a:srgbClr val="3EB391"/>
                </a:solidFill>
              </a:rPr>
              <a:t> juveniles </a:t>
            </a:r>
            <a:r>
              <a:rPr lang="en" sz="1400" b="1" dirty="0" err="1">
                <a:solidFill>
                  <a:srgbClr val="3EB391"/>
                </a:solidFill>
              </a:rPr>
              <a:t>nadan</a:t>
            </a:r>
            <a:endParaRPr lang="en" sz="1400" b="1" dirty="0">
              <a:solidFill>
                <a:srgbClr val="3EB391"/>
              </a:solidFill>
            </a:endParaRP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v"/>
            </a:pPr>
            <a:r>
              <a:rPr lang="en" sz="1400" b="1" dirty="0" err="1">
                <a:solidFill>
                  <a:srgbClr val="3EB391"/>
                </a:solidFill>
              </a:rPr>
              <a:t>Placozoos</a:t>
            </a:r>
            <a:r>
              <a:rPr lang="en" sz="1400" b="1" dirty="0">
                <a:solidFill>
                  <a:srgbClr val="3EB391"/>
                </a:solidFill>
              </a:rPr>
              <a:t> </a:t>
            </a:r>
            <a:r>
              <a:rPr lang="en" sz="1400" b="1" dirty="0" err="1">
                <a:solidFill>
                  <a:srgbClr val="3EB391"/>
                </a:solidFill>
              </a:rPr>
              <a:t>adultos</a:t>
            </a:r>
            <a:r>
              <a:rPr lang="en" sz="1400" b="1" dirty="0">
                <a:solidFill>
                  <a:srgbClr val="3EB391"/>
                </a:solidFill>
              </a:rPr>
              <a:t> </a:t>
            </a:r>
            <a:r>
              <a:rPr lang="en" sz="1400" b="1" dirty="0" err="1">
                <a:solidFill>
                  <a:srgbClr val="3EB391"/>
                </a:solidFill>
              </a:rPr>
              <a:t>reptan</a:t>
            </a:r>
            <a:r>
              <a:rPr lang="en" sz="1400" b="1" dirty="0">
                <a:solidFill>
                  <a:srgbClr val="3EB391"/>
                </a:solidFill>
              </a:rPr>
              <a:t> </a:t>
            </a:r>
          </a:p>
          <a:p>
            <a:pPr lvl="1">
              <a:buClr>
                <a:schemeClr val="accent6"/>
              </a:buClr>
              <a:buSzPct val="100000"/>
            </a:pPr>
            <a:endParaRPr lang="en" sz="1800" dirty="0"/>
          </a:p>
          <a:p>
            <a:pPr marL="457200" lvl="0" indent="-393700" algn="just" rtl="0">
              <a:spcBef>
                <a:spcPts val="0"/>
              </a:spcBef>
              <a:spcAft>
                <a:spcPts val="0"/>
              </a:spcAft>
              <a:buSzPct val="100000"/>
              <a:buChar char="◈"/>
            </a:pPr>
            <a:r>
              <a:rPr lang="es-MX" sz="1800" b="1" dirty="0"/>
              <a:t>Se alimenta por medio de </a:t>
            </a:r>
            <a:r>
              <a:rPr lang="es-MX" sz="1800" b="1" dirty="0">
                <a:solidFill>
                  <a:schemeClr val="accent5"/>
                </a:solidFill>
              </a:rPr>
              <a:t>fagocitosis </a:t>
            </a:r>
            <a:r>
              <a:rPr lang="es-MX" sz="1800" b="1" dirty="0">
                <a:solidFill>
                  <a:schemeClr val="tx1"/>
                </a:solidFill>
              </a:rPr>
              <a:t>que se realiza en las células del epitelio ventral</a:t>
            </a:r>
          </a:p>
          <a:p>
            <a:pPr lvl="1">
              <a:buSzPct val="100000"/>
              <a:buFont typeface="Wingdings" pitchFamily="2" charset="2"/>
              <a:buChar char="v"/>
            </a:pPr>
            <a:r>
              <a:rPr lang="es-MX" sz="1400" b="1" dirty="0">
                <a:solidFill>
                  <a:schemeClr val="tx1"/>
                </a:solidFill>
              </a:rPr>
              <a:t>El organismos se desplaza sobre su alimento </a:t>
            </a:r>
          </a:p>
          <a:p>
            <a:pPr lvl="1">
              <a:buSzPct val="100000"/>
              <a:buFont typeface="Wingdings" pitchFamily="2" charset="2"/>
              <a:buChar char="v"/>
            </a:pPr>
            <a:r>
              <a:rPr lang="es-MX" sz="1400" b="1" dirty="0">
                <a:solidFill>
                  <a:schemeClr val="tx1"/>
                </a:solidFill>
              </a:rPr>
              <a:t>Segrega en el enzimas digestivas</a:t>
            </a:r>
          </a:p>
          <a:p>
            <a:pPr lvl="1">
              <a:buSzPct val="100000"/>
              <a:buFont typeface="Wingdings" pitchFamily="2" charset="2"/>
              <a:buChar char="v"/>
            </a:pPr>
            <a:r>
              <a:rPr lang="es-MX" sz="1400" b="1" dirty="0">
                <a:solidFill>
                  <a:schemeClr val="tx1"/>
                </a:solidFill>
              </a:rPr>
              <a:t>Finalmente absorbe los productos digeridos</a:t>
            </a: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v"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2C2792-2A34-9649-956D-751C5312F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208" y="1537808"/>
            <a:ext cx="1963109" cy="1941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94515469"/>
                  </p:ext>
                </p:extLst>
              </p:nvPr>
            </p:nvGraphicFramePr>
            <p:xfrm>
              <a:off x="7131327" y="3598333"/>
              <a:ext cx="1417613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553EE31-AF1C-F94D-9C71-726B9BBE3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1327" y="3598333"/>
                <a:ext cx="1417613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06FE4E-7F8A-3C47-B9D9-F76364F29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4189" y="3780658"/>
            <a:ext cx="1054100" cy="762000"/>
          </a:xfrm>
          <a:prstGeom prst="rect">
            <a:avLst/>
          </a:prstGeom>
        </p:spPr>
      </p:pic>
      <p:pic>
        <p:nvPicPr>
          <p:cNvPr id="17" name="Picture 2" descr="AK's Rambling Thoughts: Ur... Ur... Ur...">
            <a:extLst>
              <a:ext uri="{FF2B5EF4-FFF2-40B4-BE49-F238E27FC236}">
                <a16:creationId xmlns:a16="http://schemas.microsoft.com/office/drawing/2014/main" id="{7DC7F4B2-BC9F-484E-A1BE-909E0F023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0641" y="1537808"/>
            <a:ext cx="2583180" cy="2090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816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2944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 dirty="0" err="1"/>
              <a:t>Fisión</a:t>
            </a:r>
            <a:r>
              <a:rPr lang="en" sz="1600" b="1" dirty="0"/>
              <a:t>  </a:t>
            </a:r>
            <a:endParaRPr sz="1600" b="1" dirty="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/>
              <a:t>Los </a:t>
            </a:r>
            <a:r>
              <a:rPr lang="en" sz="1400" dirty="0" err="1"/>
              <a:t>organismos</a:t>
            </a:r>
            <a:r>
              <a:rPr lang="en" sz="1400" dirty="0"/>
              <a:t> </a:t>
            </a:r>
            <a:r>
              <a:rPr lang="en" sz="1400" dirty="0" err="1"/>
              <a:t>crecen</a:t>
            </a:r>
            <a:r>
              <a:rPr lang="en" sz="1400" dirty="0"/>
              <a:t> hasta </a:t>
            </a:r>
            <a:r>
              <a:rPr lang="en" sz="1400" dirty="0" err="1"/>
              <a:t>cierto</a:t>
            </a:r>
            <a:r>
              <a:rPr lang="en" sz="1400" dirty="0"/>
              <a:t> </a:t>
            </a:r>
            <a:r>
              <a:rPr lang="en" sz="1400" dirty="0" err="1"/>
              <a:t>tamaño</a:t>
            </a:r>
            <a:r>
              <a:rPr lang="en" sz="1400" dirty="0"/>
              <a:t>, se </a:t>
            </a:r>
            <a:r>
              <a:rPr lang="en" sz="1400" dirty="0" err="1"/>
              <a:t>dividen</a:t>
            </a:r>
            <a:r>
              <a:rPr lang="en" sz="1400" dirty="0"/>
              <a:t> </a:t>
            </a:r>
            <a:r>
              <a:rPr lang="en" sz="1400" dirty="0" err="1"/>
              <a:t>en</a:t>
            </a:r>
            <a:r>
              <a:rPr lang="en" sz="1400" dirty="0"/>
              <a:t> dos </a:t>
            </a:r>
            <a:r>
              <a:rPr lang="en" sz="1400" dirty="0" err="1"/>
              <a:t>individuos</a:t>
            </a:r>
            <a:r>
              <a:rPr lang="en" sz="1400" dirty="0"/>
              <a:t> </a:t>
            </a:r>
            <a:r>
              <a:rPr lang="en" sz="1400" dirty="0" err="1"/>
              <a:t>hijas</a:t>
            </a:r>
            <a:r>
              <a:rPr lang="en" sz="1400" dirty="0"/>
              <a:t> de </a:t>
            </a:r>
            <a:r>
              <a:rPr lang="en" sz="1400" dirty="0" err="1"/>
              <a:t>aproximadamente</a:t>
            </a:r>
            <a:r>
              <a:rPr lang="en" sz="1400" dirty="0"/>
              <a:t> el </a:t>
            </a:r>
            <a:r>
              <a:rPr lang="en" sz="1400" dirty="0" err="1"/>
              <a:t>mismo</a:t>
            </a:r>
            <a:r>
              <a:rPr lang="en" sz="1400" dirty="0"/>
              <a:t> </a:t>
            </a:r>
            <a:r>
              <a:rPr lang="en" sz="1400" dirty="0" err="1"/>
              <a:t>tamaño</a:t>
            </a:r>
            <a:r>
              <a:rPr lang="en" sz="1400" dirty="0"/>
              <a:t>, </a:t>
            </a:r>
            <a:r>
              <a:rPr lang="en" sz="1400" dirty="0" err="1"/>
              <a:t>vuelven</a:t>
            </a:r>
            <a:r>
              <a:rPr lang="en" sz="1400" dirty="0"/>
              <a:t> a </a:t>
            </a:r>
            <a:r>
              <a:rPr lang="en" sz="1400" dirty="0" err="1"/>
              <a:t>crecer</a:t>
            </a:r>
            <a:r>
              <a:rPr lang="en" sz="1400" dirty="0"/>
              <a:t> hasta </a:t>
            </a:r>
            <a:r>
              <a:rPr lang="en" sz="1400" dirty="0" err="1"/>
              <a:t>obtener</a:t>
            </a:r>
            <a:r>
              <a:rPr lang="en" sz="1400" dirty="0"/>
              <a:t> </a:t>
            </a:r>
            <a:r>
              <a:rPr lang="en" sz="1400" dirty="0" err="1"/>
              <a:t>su</a:t>
            </a:r>
            <a:r>
              <a:rPr lang="en" sz="1400" dirty="0"/>
              <a:t> </a:t>
            </a:r>
            <a:r>
              <a:rPr lang="en" sz="1400" dirty="0" err="1"/>
              <a:t>tamaño</a:t>
            </a:r>
            <a:r>
              <a:rPr lang="en" sz="1400" dirty="0"/>
              <a:t> “normal”.</a:t>
            </a:r>
            <a:endParaRPr sz="1400"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PLACOZOA</a:t>
            </a:r>
            <a:endParaRPr sz="3600"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52509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 dirty="0" err="1"/>
              <a:t>Gemación</a:t>
            </a:r>
            <a:r>
              <a:rPr lang="en" sz="1600" b="1" dirty="0"/>
              <a:t> (</a:t>
            </a:r>
            <a:r>
              <a:rPr lang="en" sz="1600" b="1" dirty="0" err="1"/>
              <a:t>Enjambres</a:t>
            </a:r>
            <a:r>
              <a:rPr lang="en" sz="1600" b="1" dirty="0"/>
              <a:t>)</a:t>
            </a:r>
            <a:endParaRPr sz="1600" b="1" dirty="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dirty="0" err="1"/>
              <a:t>Formación</a:t>
            </a:r>
            <a:r>
              <a:rPr lang="en" sz="1400" dirty="0"/>
              <a:t> de un conjunto de </a:t>
            </a:r>
            <a:r>
              <a:rPr lang="en" sz="1400" dirty="0" err="1"/>
              <a:t>células</a:t>
            </a:r>
            <a:r>
              <a:rPr lang="en" sz="1400" dirty="0"/>
              <a:t> </a:t>
            </a:r>
            <a:r>
              <a:rPr lang="en" sz="1400" dirty="0" err="1"/>
              <a:t>ciliadas</a:t>
            </a:r>
            <a:r>
              <a:rPr lang="en" sz="1400" dirty="0"/>
              <a:t> que se </a:t>
            </a:r>
            <a:r>
              <a:rPr lang="en" sz="1400" dirty="0" err="1"/>
              <a:t>desarrollan</a:t>
            </a:r>
            <a:r>
              <a:rPr lang="en" sz="1400" dirty="0"/>
              <a:t> </a:t>
            </a:r>
            <a:r>
              <a:rPr lang="en" sz="1400" dirty="0" err="1"/>
              <a:t>en</a:t>
            </a:r>
            <a:r>
              <a:rPr lang="en" sz="1400" dirty="0"/>
              <a:t> </a:t>
            </a:r>
            <a:r>
              <a:rPr lang="en" sz="1400" dirty="0" err="1"/>
              <a:t>pequeños</a:t>
            </a:r>
            <a:r>
              <a:rPr lang="en" sz="1400" dirty="0"/>
              <a:t> </a:t>
            </a:r>
            <a:r>
              <a:rPr lang="en" sz="1400" dirty="0" err="1"/>
              <a:t>enjambres</a:t>
            </a:r>
            <a:r>
              <a:rPr lang="en" sz="1400" dirty="0"/>
              <a:t> </a:t>
            </a:r>
            <a:r>
              <a:rPr lang="en" sz="1400" dirty="0" err="1"/>
              <a:t>esfericos</a:t>
            </a:r>
            <a:r>
              <a:rPr lang="en" sz="1400" dirty="0"/>
              <a:t>  </a:t>
            </a:r>
            <a:r>
              <a:rPr lang="en" sz="1400" dirty="0" err="1"/>
              <a:t>llevados</a:t>
            </a:r>
            <a:r>
              <a:rPr lang="en" sz="1400" dirty="0"/>
              <a:t> por las </a:t>
            </a:r>
            <a:r>
              <a:rPr lang="es-MX" sz="1400" dirty="0"/>
              <a:t>C</a:t>
            </a:r>
            <a:r>
              <a:rPr lang="en" sz="1400" dirty="0" err="1"/>
              <a:t>orrientes</a:t>
            </a:r>
            <a:r>
              <a:rPr lang="en" sz="1400" dirty="0"/>
              <a:t> de </a:t>
            </a:r>
            <a:r>
              <a:rPr lang="en" sz="1400" dirty="0" err="1"/>
              <a:t>agua</a:t>
            </a:r>
            <a:r>
              <a:rPr lang="en" sz="1400" dirty="0"/>
              <a:t> a </a:t>
            </a:r>
            <a:r>
              <a:rPr lang="en" sz="1400" dirty="0" err="1"/>
              <a:t>nuevos</a:t>
            </a:r>
            <a:r>
              <a:rPr lang="en" sz="1400" dirty="0"/>
              <a:t> h</a:t>
            </a:r>
            <a:r>
              <a:rPr lang="es-MX" sz="1400" dirty="0"/>
              <a:t>á</a:t>
            </a:r>
            <a:r>
              <a:rPr lang="en" sz="1400" dirty="0" err="1"/>
              <a:t>bitats</a:t>
            </a:r>
            <a:r>
              <a:rPr lang="en" sz="1400" dirty="0"/>
              <a:t>.</a:t>
            </a:r>
            <a:endParaRPr sz="1400" dirty="0"/>
          </a:p>
        </p:txBody>
      </p:sp>
      <p:sp>
        <p:nvSpPr>
          <p:cNvPr id="113" name="Google Shape;113;p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8" name="Google Shape;110;p19">
            <a:extLst>
              <a:ext uri="{FF2B5EF4-FFF2-40B4-BE49-F238E27FC236}">
                <a16:creationId xmlns:a16="http://schemas.microsoft.com/office/drawing/2014/main" id="{359FDD01-9DE6-3E4C-B164-E4832D364653}"/>
              </a:ext>
            </a:extLst>
          </p:cNvPr>
          <p:cNvSpPr txBox="1">
            <a:spLocks/>
          </p:cNvSpPr>
          <p:nvPr/>
        </p:nvSpPr>
        <p:spPr>
          <a:xfrm>
            <a:off x="1556077" y="1174546"/>
            <a:ext cx="6616800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2000" b="1" dirty="0"/>
              <a:t>Dos tipos de reproducción asexual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6259225-313C-7645-A806-01341CF37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24"/>
          <a:stretch/>
        </p:blipFill>
        <p:spPr>
          <a:xfrm>
            <a:off x="1812398" y="3084408"/>
            <a:ext cx="2514441" cy="118795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E5CF1DF-0CA5-4149-B5CC-600BA08C55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97" t="21171" r="6145" b="28786"/>
          <a:stretch/>
        </p:blipFill>
        <p:spPr>
          <a:xfrm>
            <a:off x="4865902" y="3084408"/>
            <a:ext cx="2580823" cy="11879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Google Shape;112;p19">
            <a:extLst>
              <a:ext uri="{FF2B5EF4-FFF2-40B4-BE49-F238E27FC236}">
                <a16:creationId xmlns:a16="http://schemas.microsoft.com/office/drawing/2014/main" id="{B276014C-ED23-7F4F-8B99-B39CB529721C}"/>
              </a:ext>
            </a:extLst>
          </p:cNvPr>
          <p:cNvSpPr txBox="1">
            <a:spLocks/>
          </p:cNvSpPr>
          <p:nvPr/>
        </p:nvSpPr>
        <p:spPr>
          <a:xfrm>
            <a:off x="3481992" y="4123139"/>
            <a:ext cx="3211800" cy="63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just">
              <a:buFont typeface="Tinos"/>
              <a:buNone/>
            </a:pPr>
            <a:r>
              <a:rPr lang="es-MX" sz="1400" b="1" dirty="0"/>
              <a:t>Reproducción sexual poco estudiada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FD23BA-3A0B-0C41-AE5F-E26CB9B3C6D8}"/>
              </a:ext>
            </a:extLst>
          </p:cNvPr>
          <p:cNvSpPr/>
          <p:nvPr/>
        </p:nvSpPr>
        <p:spPr>
          <a:xfrm>
            <a:off x="1556175" y="1660097"/>
            <a:ext cx="3211800" cy="1406023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808F9A4-2373-CE42-ABAA-BB0684C7CC47}"/>
              </a:ext>
            </a:extLst>
          </p:cNvPr>
          <p:cNvSpPr/>
          <p:nvPr/>
        </p:nvSpPr>
        <p:spPr>
          <a:xfrm>
            <a:off x="4961175" y="1660096"/>
            <a:ext cx="3211800" cy="1406023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E7D1DA78-3639-244D-B792-7180E228909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25096546"/>
                  </p:ext>
                </p:extLst>
              </p:nvPr>
            </p:nvGraphicFramePr>
            <p:xfrm>
              <a:off x="7208084" y="3643662"/>
              <a:ext cx="1417613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7D1DA78-3639-244D-B792-7180E22890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08084" y="3643662"/>
                <a:ext cx="1417613" cy="922377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01DB38A1-6F1A-0D42-A4A3-BEEDB3E941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350226" y="1701670"/>
            <a:ext cx="1963109" cy="1941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6396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PLACOZOA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556175" y="1596850"/>
            <a:ext cx="3199800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/>
              <a:t>Los </a:t>
            </a:r>
            <a:r>
              <a:rPr lang="en" sz="1800" b="1" dirty="0" err="1"/>
              <a:t>placozoos</a:t>
            </a:r>
            <a:r>
              <a:rPr lang="en" sz="1800" b="1" dirty="0"/>
              <a:t> </a:t>
            </a:r>
            <a:r>
              <a:rPr lang="en" sz="1800" b="1" dirty="0" err="1"/>
              <a:t>poseen</a:t>
            </a:r>
            <a:r>
              <a:rPr lang="en" sz="1800" b="1" dirty="0"/>
              <a:t> </a:t>
            </a:r>
            <a:r>
              <a:rPr lang="en" sz="1800" b="1" dirty="0" err="1"/>
              <a:t>cuatro</a:t>
            </a:r>
            <a:r>
              <a:rPr lang="en" sz="1800" b="1" dirty="0"/>
              <a:t> </a:t>
            </a:r>
            <a:r>
              <a:rPr lang="en" sz="1800" b="1" dirty="0" err="1"/>
              <a:t>tipos</a:t>
            </a:r>
            <a:r>
              <a:rPr lang="en" sz="1800" b="1" dirty="0"/>
              <a:t> de </a:t>
            </a:r>
            <a:r>
              <a:rPr lang="en" sz="1800" b="1" dirty="0" err="1"/>
              <a:t>células</a:t>
            </a:r>
            <a:r>
              <a:rPr lang="en" sz="1800" b="1" dirty="0"/>
              <a:t> </a:t>
            </a:r>
            <a:r>
              <a:rPr lang="en" sz="1800" b="1" dirty="0" err="1"/>
              <a:t>somáticas</a:t>
            </a:r>
            <a:r>
              <a:rPr lang="en" sz="1800" b="1" dirty="0"/>
              <a:t> </a:t>
            </a:r>
            <a:r>
              <a:rPr lang="en" sz="1800" b="1" dirty="0" err="1"/>
              <a:t>definidas</a:t>
            </a:r>
            <a:endParaRPr lang="en" sz="1800" b="1" dirty="0"/>
          </a:p>
          <a:p>
            <a:pPr marL="285750" indent="-285750">
              <a:buSzPct val="100000"/>
            </a:pPr>
            <a:r>
              <a:rPr lang="en" sz="1800" dirty="0" err="1"/>
              <a:t>Células</a:t>
            </a:r>
            <a:r>
              <a:rPr lang="en" sz="1800" dirty="0"/>
              <a:t> del </a:t>
            </a:r>
            <a:r>
              <a:rPr lang="en" sz="1800" dirty="0" err="1"/>
              <a:t>epitelio</a:t>
            </a:r>
            <a:r>
              <a:rPr lang="en" sz="1800" dirty="0"/>
              <a:t> superior</a:t>
            </a:r>
          </a:p>
          <a:p>
            <a:pPr marL="285750" indent="-285750">
              <a:buSzPct val="100000"/>
            </a:pPr>
            <a:r>
              <a:rPr lang="en" sz="1800" dirty="0" err="1"/>
              <a:t>Células</a:t>
            </a:r>
            <a:r>
              <a:rPr lang="en" sz="1800" dirty="0"/>
              <a:t> del </a:t>
            </a:r>
            <a:r>
              <a:rPr lang="en" sz="1800" dirty="0" err="1"/>
              <a:t>epitelio</a:t>
            </a:r>
            <a:r>
              <a:rPr lang="en" sz="1800" dirty="0"/>
              <a:t> inferior</a:t>
            </a:r>
          </a:p>
          <a:p>
            <a:pPr marL="285750" indent="-285750">
              <a:buSzPct val="100000"/>
            </a:pPr>
            <a:r>
              <a:rPr lang="en" sz="1800" dirty="0" err="1"/>
              <a:t>Células</a:t>
            </a:r>
            <a:r>
              <a:rPr lang="en" sz="1800" dirty="0"/>
              <a:t> </a:t>
            </a:r>
            <a:r>
              <a:rPr lang="en" sz="1800" dirty="0" err="1"/>
              <a:t>glandulares</a:t>
            </a:r>
            <a:endParaRPr lang="en" sz="1800" dirty="0"/>
          </a:p>
          <a:p>
            <a:pPr marL="285750" indent="-285750">
              <a:buSzPct val="100000"/>
            </a:pPr>
            <a:r>
              <a:rPr lang="en" sz="1800" dirty="0" err="1"/>
              <a:t>Células</a:t>
            </a:r>
            <a:r>
              <a:rPr lang="en" sz="1800" dirty="0"/>
              <a:t> </a:t>
            </a:r>
            <a:r>
              <a:rPr lang="en" sz="1800" dirty="0" err="1"/>
              <a:t>fibrosas</a:t>
            </a:r>
            <a:endParaRPr lang="en" sz="1800" dirty="0"/>
          </a:p>
          <a:p>
            <a:pPr marL="285750" indent="-285750"/>
            <a:endParaRPr lang="en" sz="1800" dirty="0"/>
          </a:p>
          <a:p>
            <a:pPr marL="285750" indent="-285750"/>
            <a:endParaRPr sz="18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73A598-66DA-9746-ADB2-D51CB38EF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681" y="1419275"/>
            <a:ext cx="3199800" cy="1975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DA2F9D3-5E91-8549-8EFF-959F56E42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367" y="3496577"/>
            <a:ext cx="2513730" cy="1003479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31706CE8-9999-404A-A5A9-CD5C9FF39F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3109616"/>
                  </p:ext>
                </p:extLst>
              </p:nvPr>
            </p:nvGraphicFramePr>
            <p:xfrm>
              <a:off x="7131327" y="3598333"/>
              <a:ext cx="1417613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31706CE8-9999-404A-A5A9-CD5C9FF39F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31327" y="3598333"/>
                <a:ext cx="1417613" cy="9223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249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PLACOZOA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556175" y="1645919"/>
            <a:ext cx="4387425" cy="20783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i="1" dirty="0"/>
              <a:t>Trichoplax </a:t>
            </a:r>
            <a:r>
              <a:rPr lang="en" sz="1600" i="1" dirty="0" err="1"/>
              <a:t>adhaerens</a:t>
            </a:r>
            <a:r>
              <a:rPr lang="en" sz="1600" i="1" dirty="0"/>
              <a:t> </a:t>
            </a:r>
            <a:r>
              <a:rPr lang="en" sz="1600" dirty="0"/>
              <a:t>es sin </a:t>
            </a:r>
            <a:r>
              <a:rPr lang="en" sz="1600" dirty="0" err="1"/>
              <a:t>duda</a:t>
            </a:r>
            <a:r>
              <a:rPr lang="en" sz="1600" dirty="0"/>
              <a:t> el </a:t>
            </a:r>
            <a:r>
              <a:rPr lang="en" sz="1600" dirty="0" err="1"/>
              <a:t>metazoo</a:t>
            </a:r>
            <a:r>
              <a:rPr lang="en" sz="1600" dirty="0"/>
              <a:t> </a:t>
            </a:r>
            <a:r>
              <a:rPr lang="en" sz="1600" dirty="0" err="1"/>
              <a:t>conocido</a:t>
            </a:r>
            <a:r>
              <a:rPr lang="en" sz="1600" dirty="0"/>
              <a:t> </a:t>
            </a:r>
            <a:r>
              <a:rPr lang="en" sz="1600" dirty="0" err="1"/>
              <a:t>más</a:t>
            </a:r>
            <a:r>
              <a:rPr lang="en" sz="1600" dirty="0"/>
              <a:t> simple y </a:t>
            </a:r>
            <a:r>
              <a:rPr lang="en" sz="1600" dirty="0" err="1"/>
              <a:t>puede</a:t>
            </a:r>
            <a:r>
              <a:rPr lang="en" sz="1600" dirty="0"/>
              <a:t> </a:t>
            </a:r>
            <a:r>
              <a:rPr lang="en" sz="1600" dirty="0" err="1"/>
              <a:t>representar</a:t>
            </a:r>
            <a:r>
              <a:rPr lang="en" sz="1600" dirty="0"/>
              <a:t> al </a:t>
            </a:r>
            <a:r>
              <a:rPr lang="en" sz="1600" dirty="0" err="1"/>
              <a:t>más</a:t>
            </a:r>
            <a:r>
              <a:rPr lang="en" sz="1600" dirty="0"/>
              <a:t> </a:t>
            </a:r>
            <a:r>
              <a:rPr lang="en" sz="1600" dirty="0" err="1"/>
              <a:t>primitiv</a:t>
            </a:r>
            <a:r>
              <a:rPr lang="es-MX" sz="1600" dirty="0"/>
              <a:t>o.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s-MX" sz="1600" dirty="0"/>
              <a:t>El cuerpo asimétrico aplanado no coincide con la simetría radial postulada para los metazoos más primitivos y esta condición puede ser secundaria, no primaria.</a:t>
            </a:r>
            <a:endParaRPr lang="en" sz="1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5" name="Imagen 4" descr="Trichoplax adhaerens - Desciclopédia">
            <a:extLst>
              <a:ext uri="{FF2B5EF4-FFF2-40B4-BE49-F238E27FC236}">
                <a16:creationId xmlns:a16="http://schemas.microsoft.com/office/drawing/2014/main" id="{5E97CD63-0652-DE41-B415-CC666BB57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419275"/>
            <a:ext cx="2344430" cy="2305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9DBA227B-03AF-BC47-BBE3-BA1F001E4769}"/>
              </a:ext>
            </a:extLst>
          </p:cNvPr>
          <p:cNvSpPr txBox="1">
            <a:spLocks/>
          </p:cNvSpPr>
          <p:nvPr/>
        </p:nvSpPr>
        <p:spPr>
          <a:xfrm>
            <a:off x="1407585" y="3644216"/>
            <a:ext cx="5541855" cy="108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n" sz="1600" b="1" dirty="0"/>
              <a:t>La </a:t>
            </a:r>
            <a:r>
              <a:rPr lang="en" sz="1600" b="1" dirty="0" err="1"/>
              <a:t>posición</a:t>
            </a:r>
            <a:r>
              <a:rPr lang="en" sz="1600" b="1" dirty="0"/>
              <a:t> </a:t>
            </a:r>
            <a:r>
              <a:rPr lang="en" sz="1600" b="1" dirty="0" err="1"/>
              <a:t>filogenética</a:t>
            </a:r>
            <a:r>
              <a:rPr lang="en" sz="1600" b="1" dirty="0"/>
              <a:t> de los </a:t>
            </a:r>
            <a:r>
              <a:rPr lang="en" sz="1600" b="1" dirty="0" err="1"/>
              <a:t>placozoos</a:t>
            </a:r>
            <a:r>
              <a:rPr lang="en" sz="1600" b="1" dirty="0"/>
              <a:t> es </a:t>
            </a:r>
            <a:r>
              <a:rPr lang="en" sz="1600" b="1" dirty="0" err="1"/>
              <a:t>dudosa</a:t>
            </a:r>
            <a:r>
              <a:rPr lang="en" sz="1600" b="1" dirty="0"/>
              <a:t>, </a:t>
            </a:r>
            <a:r>
              <a:rPr lang="en" sz="1600" b="1" dirty="0" err="1"/>
              <a:t>aunque</a:t>
            </a:r>
            <a:r>
              <a:rPr lang="en" sz="1600" b="1" dirty="0"/>
              <a:t> </a:t>
            </a:r>
            <a:r>
              <a:rPr lang="en" sz="1600" b="1" dirty="0" err="1"/>
              <a:t>análisis</a:t>
            </a:r>
            <a:r>
              <a:rPr lang="en" sz="1600" b="1" dirty="0"/>
              <a:t> </a:t>
            </a:r>
            <a:r>
              <a:rPr lang="en" sz="1600" b="1" dirty="0" err="1"/>
              <a:t>moleculares</a:t>
            </a:r>
            <a:r>
              <a:rPr lang="en" sz="1600" b="1" dirty="0"/>
              <a:t> los </a:t>
            </a:r>
            <a:r>
              <a:rPr lang="en" sz="1600" b="1" dirty="0" err="1"/>
              <a:t>sitúan</a:t>
            </a:r>
            <a:r>
              <a:rPr lang="en" sz="1600" b="1" dirty="0"/>
              <a:t>  </a:t>
            </a:r>
            <a:r>
              <a:rPr lang="en" sz="1600" b="1" dirty="0" err="1"/>
              <a:t>como</a:t>
            </a:r>
            <a:r>
              <a:rPr lang="en" sz="1600" b="1" dirty="0"/>
              <a:t> un gr</a:t>
            </a:r>
            <a:r>
              <a:rPr lang="es-MX" sz="1600" b="1" dirty="0"/>
              <a:t>upo hermano del phylum</a:t>
            </a:r>
            <a:r>
              <a:rPr lang="en" sz="1600" b="1" dirty="0"/>
              <a:t> </a:t>
            </a:r>
            <a:r>
              <a:rPr lang="en" sz="1600" b="1" dirty="0" err="1"/>
              <a:t>cnidarios</a:t>
            </a:r>
            <a:r>
              <a:rPr lang="en" sz="1600" b="1" dirty="0"/>
              <a:t>.  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E8267EA6-4923-F241-96AE-4F8D5646C0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835965"/>
                  </p:ext>
                </p:extLst>
              </p:nvPr>
            </p:nvGraphicFramePr>
            <p:xfrm>
              <a:off x="7115815" y="3644216"/>
              <a:ext cx="1417613" cy="922377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92237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8267EA6-4923-F241-96AE-4F8D5646C0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15815" y="3644216"/>
                <a:ext cx="1417613" cy="9223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352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86;p16">
            <a:extLst>
              <a:ext uri="{FF2B5EF4-FFF2-40B4-BE49-F238E27FC236}">
                <a16:creationId xmlns:a16="http://schemas.microsoft.com/office/drawing/2014/main" id="{6BD467BF-DB4B-894B-A48D-BF9A93D3AB33}"/>
              </a:ext>
            </a:extLst>
          </p:cNvPr>
          <p:cNvSpPr txBox="1">
            <a:spLocks/>
          </p:cNvSpPr>
          <p:nvPr/>
        </p:nvSpPr>
        <p:spPr>
          <a:xfrm>
            <a:off x="2345095" y="3132021"/>
            <a:ext cx="5288488" cy="2095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 b="1" i="1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None/>
            </a:pPr>
            <a:r>
              <a:rPr lang="es-MX" sz="2000" dirty="0">
                <a:solidFill>
                  <a:schemeClr val="tx1"/>
                </a:solidFill>
              </a:rPr>
              <a:t>Animales primitivos con un modelo corporal inusual, construido alrededor de un sistema de canales acuíferos. </a:t>
            </a:r>
          </a:p>
        </p:txBody>
      </p:sp>
      <p:sp>
        <p:nvSpPr>
          <p:cNvPr id="10" name="Google Shape;56;p12">
            <a:extLst>
              <a:ext uri="{FF2B5EF4-FFF2-40B4-BE49-F238E27FC236}">
                <a16:creationId xmlns:a16="http://schemas.microsoft.com/office/drawing/2014/main" id="{86839C0E-30C4-ED40-BCC5-D5E1C9ECC02E}"/>
              </a:ext>
            </a:extLst>
          </p:cNvPr>
          <p:cNvSpPr txBox="1">
            <a:spLocks/>
          </p:cNvSpPr>
          <p:nvPr/>
        </p:nvSpPr>
        <p:spPr>
          <a:xfrm>
            <a:off x="1258957" y="381001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45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PHYLUM PORIFERA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67A2C05-995E-B140-96A2-FB2FBD6337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639" b="98056" l="56250" r="98125"/>
                    </a14:imgEffect>
                  </a14:imgLayer>
                </a14:imgProps>
              </a:ext>
            </a:extLst>
          </a:blip>
          <a:srcRect l="56309" t="33029"/>
          <a:stretch/>
        </p:blipFill>
        <p:spPr>
          <a:xfrm rot="632636">
            <a:off x="1340316" y="648209"/>
            <a:ext cx="1154901" cy="99578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4CCA0144-8108-D54F-B9C4-C4EEFDC44D8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9632225"/>
                  </p:ext>
                </p:extLst>
              </p:nvPr>
            </p:nvGraphicFramePr>
            <p:xfrm>
              <a:off x="3024591" y="1334205"/>
              <a:ext cx="3970669" cy="1913260"/>
            </p:xfrm>
            <a:graphic>
              <a:graphicData uri="http://schemas.microsoft.com/office/powerpoint/2016/slidezoom">
                <pslz:sldZm>
                  <pslz:sldZmObj sldId="258" cId="0">
                    <pslz:zmPr id="{43C92F48-E93C-E34A-A114-8234EF316112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970669" cy="191326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CCA0144-8108-D54F-B9C4-C4EEFDC44D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4591" y="1334205"/>
                <a:ext cx="3970669" cy="19132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47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7E728E8-E280-C84E-A736-A7F999AE17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3" b="46992" l="76172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726" r="7854" b="52515"/>
          <a:stretch/>
        </p:blipFill>
        <p:spPr>
          <a:xfrm flipH="1">
            <a:off x="7570151" y="1275454"/>
            <a:ext cx="665569" cy="21791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DEE347C-022E-964E-BE46-C4BB6B037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016456" y="1288114"/>
            <a:ext cx="665963" cy="21814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5B9B18-AD28-754B-84F2-A3ED9F2D9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236973" y="1558625"/>
            <a:ext cx="665963" cy="2181456"/>
          </a:xfrm>
          <a:prstGeom prst="rect">
            <a:avLst/>
          </a:prstGeom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PORIFERA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467731" y="1385070"/>
            <a:ext cx="4596059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b="1" dirty="0" err="1"/>
              <a:t>Adultos</a:t>
            </a:r>
            <a:r>
              <a:rPr lang="en" sz="1600" b="1" dirty="0"/>
              <a:t> </a:t>
            </a:r>
            <a:r>
              <a:rPr lang="en" sz="1600" b="1" dirty="0" err="1"/>
              <a:t>sésiles</a:t>
            </a:r>
            <a:r>
              <a:rPr lang="en" sz="1600" b="1" dirty="0"/>
              <a:t> y larva </a:t>
            </a:r>
            <a:r>
              <a:rPr lang="en" sz="1600" b="1" dirty="0" err="1"/>
              <a:t>nadadora</a:t>
            </a:r>
            <a:r>
              <a:rPr lang="en" sz="1600" b="1" dirty="0"/>
              <a:t>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5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b="1" dirty="0" err="1"/>
              <a:t>Algunas</a:t>
            </a:r>
            <a:r>
              <a:rPr lang="en" sz="1600" b="1" dirty="0"/>
              <a:t> con </a:t>
            </a:r>
            <a:r>
              <a:rPr lang="en" sz="1600" b="1" dirty="0" err="1"/>
              <a:t>simetría</a:t>
            </a:r>
            <a:r>
              <a:rPr lang="en" sz="1600" b="1" dirty="0"/>
              <a:t> radial, la </a:t>
            </a:r>
            <a:r>
              <a:rPr lang="en" sz="1600" b="1" dirty="0" err="1"/>
              <a:t>mayoría</a:t>
            </a:r>
            <a:r>
              <a:rPr lang="en" sz="1600" b="1" dirty="0"/>
              <a:t> son </a:t>
            </a:r>
            <a:r>
              <a:rPr lang="en" sz="1600" b="1" dirty="0" err="1"/>
              <a:t>irregulares</a:t>
            </a:r>
            <a:r>
              <a:rPr lang="en" sz="1600" b="1" dirty="0"/>
              <a:t> </a:t>
            </a:r>
            <a:r>
              <a:rPr lang="en" sz="1600" b="1" dirty="0" err="1"/>
              <a:t>asimétricas</a:t>
            </a:r>
            <a:r>
              <a:rPr lang="en" sz="1600" b="1" dirty="0"/>
              <a:t>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5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b="1" dirty="0"/>
              <a:t>Alta </a:t>
            </a:r>
            <a:r>
              <a:rPr lang="en" sz="1600" b="1" dirty="0" err="1"/>
              <a:t>capacidad</a:t>
            </a:r>
            <a:r>
              <a:rPr lang="en" sz="1600" b="1" dirty="0"/>
              <a:t> de </a:t>
            </a:r>
            <a:r>
              <a:rPr lang="en" sz="1600" b="1" dirty="0" err="1"/>
              <a:t>regeneración</a:t>
            </a:r>
            <a:r>
              <a:rPr lang="en" sz="1600" b="1" dirty="0"/>
              <a:t>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5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b="1" dirty="0"/>
              <a:t>Cuerpo con </a:t>
            </a:r>
            <a:r>
              <a:rPr lang="en" sz="1600" b="1" dirty="0" err="1"/>
              <a:t>poros</a:t>
            </a:r>
            <a:r>
              <a:rPr lang="en" sz="1600" b="1" dirty="0"/>
              <a:t> para la </a:t>
            </a:r>
            <a:r>
              <a:rPr lang="en" sz="1600" b="1" dirty="0" err="1"/>
              <a:t>filtración</a:t>
            </a:r>
            <a:r>
              <a:rPr lang="en" sz="1600" b="1" dirty="0"/>
              <a:t> de </a:t>
            </a:r>
            <a:r>
              <a:rPr lang="en" sz="1600" b="1" dirty="0" err="1"/>
              <a:t>agua</a:t>
            </a:r>
            <a:r>
              <a:rPr lang="en" sz="1600" b="1" dirty="0"/>
              <a:t>.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0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r>
              <a:rPr lang="en" sz="1600" b="1" dirty="0" err="1"/>
              <a:t>Pueden</a:t>
            </a:r>
            <a:r>
              <a:rPr lang="en" sz="1600" b="1" dirty="0"/>
              <a:t> </a:t>
            </a:r>
            <a:r>
              <a:rPr lang="en" sz="1600" b="1" dirty="0" err="1"/>
              <a:t>vivir</a:t>
            </a:r>
            <a:r>
              <a:rPr lang="en" sz="1600" b="1" dirty="0"/>
              <a:t> </a:t>
            </a:r>
            <a:r>
              <a:rPr lang="en" sz="1600" b="1" dirty="0" err="1"/>
              <a:t>solitarias</a:t>
            </a:r>
            <a:r>
              <a:rPr lang="en" sz="1600" b="1" dirty="0"/>
              <a:t> o </a:t>
            </a:r>
            <a:r>
              <a:rPr lang="en" sz="1600" b="1" dirty="0" err="1"/>
              <a:t>formar</a:t>
            </a:r>
            <a:r>
              <a:rPr lang="en" sz="1600" b="1" dirty="0"/>
              <a:t> </a:t>
            </a:r>
            <a:r>
              <a:rPr lang="en" sz="1600" b="1" dirty="0" err="1"/>
              <a:t>colonias</a:t>
            </a:r>
            <a:r>
              <a:rPr lang="en" sz="1600" b="1" dirty="0"/>
              <a:t>. </a:t>
            </a:r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b="1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b="1" dirty="0"/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◈"/>
            </a:pPr>
            <a:endParaRPr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9B1A97-0278-2247-B07C-77372B5A8D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18" b="55935" l="1172" r="3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070" r="61239" b="43392"/>
          <a:stretch/>
        </p:blipFill>
        <p:spPr>
          <a:xfrm flipH="1">
            <a:off x="6348868" y="2636110"/>
            <a:ext cx="1811534" cy="1602069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1250669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BEE0B4D-CFDD-D64D-B437-3FB087251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D4779B-FE66-6D48-9878-0A942AA90C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5517" y="3953688"/>
            <a:ext cx="944920" cy="68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86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PORIFERA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03866" y="1540749"/>
            <a:ext cx="4182534" cy="28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0"/>
              </a:spcBef>
              <a:buSzPct val="100000"/>
            </a:pPr>
            <a:r>
              <a:rPr lang="es-419" sz="1600" dirty="0"/>
              <a:t>Todas las funciones relacionadas con la </a:t>
            </a:r>
            <a:r>
              <a:rPr lang="es-419" sz="1600" b="1" dirty="0">
                <a:solidFill>
                  <a:schemeClr val="accent5"/>
                </a:solidFill>
              </a:rPr>
              <a:t>alimentación</a:t>
            </a:r>
            <a:r>
              <a:rPr lang="es-419" sz="1600" dirty="0"/>
              <a:t> se realizan mediante el flujo de agua a través de los poros: </a:t>
            </a:r>
            <a:r>
              <a:rPr lang="es-MX" sz="1600" dirty="0"/>
              <a:t>los restos orgánicos, bacterias, arqueas y pequeños protistas se filtran y se realiza digestión intracelular.</a:t>
            </a:r>
          </a:p>
          <a:p>
            <a:pPr algn="just">
              <a:spcBef>
                <a:spcPts val="0"/>
              </a:spcBef>
              <a:buSzPct val="100000"/>
            </a:pPr>
            <a:endParaRPr lang="es-419" sz="1600" dirty="0"/>
          </a:p>
          <a:p>
            <a:pPr lvl="1">
              <a:buClr>
                <a:schemeClr val="accent6"/>
              </a:buClr>
              <a:buSzPct val="100000"/>
            </a:pPr>
            <a:endParaRPr lang="en" sz="1600" dirty="0"/>
          </a:p>
          <a:p>
            <a:pPr algn="just">
              <a:spcBef>
                <a:spcPts val="0"/>
              </a:spcBef>
              <a:buSzPct val="100000"/>
            </a:pPr>
            <a:r>
              <a:rPr lang="es-419" sz="1600" dirty="0"/>
              <a:t>Su </a:t>
            </a:r>
            <a:r>
              <a:rPr lang="es-419" sz="1600" b="1" dirty="0">
                <a:solidFill>
                  <a:schemeClr val="accent5"/>
                </a:solidFill>
              </a:rPr>
              <a:t>respiración</a:t>
            </a:r>
            <a:r>
              <a:rPr lang="es-419" sz="1600" dirty="0"/>
              <a:t> es por difusión directa del oxigeno disuelto en el agua. </a:t>
            </a:r>
          </a:p>
          <a:p>
            <a:pPr marL="457200" lvl="0" indent="-393700" algn="just" rtl="0">
              <a:spcBef>
                <a:spcPts val="0"/>
              </a:spcBef>
              <a:spcAft>
                <a:spcPts val="0"/>
              </a:spcAft>
              <a:buSzPct val="100000"/>
              <a:buChar char="◈"/>
            </a:pPr>
            <a:endParaRPr lang="es-MX" sz="1800" b="1" dirty="0">
              <a:solidFill>
                <a:schemeClr val="tx1"/>
              </a:solidFill>
            </a:endParaRPr>
          </a:p>
          <a:p>
            <a:pPr lvl="1">
              <a:buFont typeface="Tinos"/>
              <a:buChar char="◈"/>
            </a:pPr>
            <a:endParaRPr lang="es-MX" sz="2800" dirty="0">
              <a:latin typeface="Century Gothic" panose="020B0502020202020204" pitchFamily="34" charset="0"/>
            </a:endParaRPr>
          </a:p>
          <a:p>
            <a:pPr marL="520700" lvl="1" indent="0">
              <a:buNone/>
            </a:pPr>
            <a:endParaRPr lang="en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CD2F7E0-6D15-E943-905A-FE31289B6E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8561" y="1693241"/>
            <a:ext cx="2346398" cy="2205962"/>
          </a:xfrm>
          <a:prstGeom prst="rect">
            <a:avLst/>
          </a:prstGeom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E51F7DB8-D5BE-0440-A544-24D841B699BD}"/>
              </a:ext>
            </a:extLst>
          </p:cNvPr>
          <p:cNvCxnSpPr/>
          <p:nvPr/>
        </p:nvCxnSpPr>
        <p:spPr>
          <a:xfrm flipV="1">
            <a:off x="7190543" y="1540749"/>
            <a:ext cx="0" cy="739725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316FD645-E02B-C24C-85F1-B892255FE47E}"/>
              </a:ext>
            </a:extLst>
          </p:cNvPr>
          <p:cNvCxnSpPr>
            <a:cxnSpLocks/>
          </p:cNvCxnSpPr>
          <p:nvPr/>
        </p:nvCxnSpPr>
        <p:spPr>
          <a:xfrm flipV="1">
            <a:off x="7072010" y="1693239"/>
            <a:ext cx="0" cy="43474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BB86BE93-B4B0-7543-9EDD-CADAD170B3D1}"/>
              </a:ext>
            </a:extLst>
          </p:cNvPr>
          <p:cNvCxnSpPr>
            <a:cxnSpLocks/>
          </p:cNvCxnSpPr>
          <p:nvPr/>
        </p:nvCxnSpPr>
        <p:spPr>
          <a:xfrm flipV="1">
            <a:off x="7309077" y="1693239"/>
            <a:ext cx="0" cy="43474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4EF48A17-68F3-FD46-81EF-3409420B15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8946260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EF48A17-68F3-FD46-81EF-3409420B15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3B6D844-2349-6942-A587-C28927CA65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5517" y="3953688"/>
            <a:ext cx="944920" cy="6830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A23BC9-27CF-DA4E-9E5E-12C61085D0D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63" b="46992" l="76172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726" r="7854" b="52515"/>
          <a:stretch/>
        </p:blipFill>
        <p:spPr>
          <a:xfrm flipH="1">
            <a:off x="239360" y="1190875"/>
            <a:ext cx="665569" cy="21791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7BBBBE8-4652-9244-8D31-62001E7727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-314335" y="1203535"/>
            <a:ext cx="665963" cy="218145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471C1D-4249-424D-8579-8673AC8472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-93818" y="1474046"/>
            <a:ext cx="665963" cy="21814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DFDE095-10E2-0F47-8889-E6388CC562A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618" b="55935" l="1172" r="3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070" r="61239" b="43392"/>
          <a:stretch/>
        </p:blipFill>
        <p:spPr>
          <a:xfrm flipH="1">
            <a:off x="-981923" y="2551531"/>
            <a:ext cx="1811534" cy="160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76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048512" y="1593744"/>
            <a:ext cx="3719463" cy="2944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46100" lvl="1" indent="0" algn="just">
              <a:buNone/>
            </a:pPr>
            <a:r>
              <a:rPr lang="en" sz="1600" b="1" dirty="0"/>
              <a:t>Asexual  </a:t>
            </a:r>
          </a:p>
          <a:p>
            <a:pPr marL="546100" lvl="1" indent="0" algn="just">
              <a:buNone/>
            </a:pPr>
            <a:r>
              <a:rPr lang="es-MX" sz="900" b="1" dirty="0">
                <a:solidFill>
                  <a:schemeClr val="accent5"/>
                </a:solidFill>
              </a:rPr>
              <a:t>Fragmentación:</a:t>
            </a:r>
            <a:r>
              <a:rPr lang="es-MX" sz="900" b="1" dirty="0">
                <a:solidFill>
                  <a:schemeClr val="accent2"/>
                </a:solidFill>
              </a:rPr>
              <a:t> </a:t>
            </a:r>
            <a:r>
              <a:rPr lang="es-MX" sz="900" dirty="0"/>
              <a:t>las células son totipotenciales, cualquier fragmento que se desprenda de una esponja adulta tiene el potencial de convertirse en un nuevo individuo.</a:t>
            </a:r>
            <a:endParaRPr lang="es-MX" sz="900" b="1" dirty="0">
              <a:solidFill>
                <a:schemeClr val="accent2"/>
              </a:solidFill>
            </a:endParaRPr>
          </a:p>
          <a:p>
            <a:pPr marL="546100" lvl="1" indent="0" algn="just">
              <a:buNone/>
            </a:pPr>
            <a:r>
              <a:rPr lang="es-MX" sz="900" b="1" dirty="0">
                <a:solidFill>
                  <a:schemeClr val="accent5"/>
                </a:solidFill>
              </a:rPr>
              <a:t>Gemación:  </a:t>
            </a:r>
            <a:r>
              <a:rPr lang="es-MX" sz="900" dirty="0"/>
              <a:t>en el cuerpo de la esponja adulta aparecen yemas laterales que crecen y se separan de la madre para vivir independientemente o formar un nuevo individuo en la colonia.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b="1" dirty="0"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PORIFERA</a:t>
            </a:r>
            <a:endParaRPr sz="3600" dirty="0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2"/>
          </p:nvPr>
        </p:nvSpPr>
        <p:spPr>
          <a:xfrm>
            <a:off x="4961272" y="152509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 dirty="0"/>
              <a:t>Sexual</a:t>
            </a:r>
          </a:p>
          <a:p>
            <a:pPr marL="0" lvl="0" indent="0" algn="just">
              <a:buNone/>
            </a:pPr>
            <a:r>
              <a:rPr lang="es-MX" sz="900" dirty="0"/>
              <a:t>La</a:t>
            </a:r>
            <a:r>
              <a:rPr lang="es-MX" sz="900" b="1" dirty="0">
                <a:solidFill>
                  <a:schemeClr val="accent5"/>
                </a:solidFill>
              </a:rPr>
              <a:t> fertilización</a:t>
            </a:r>
            <a:r>
              <a:rPr lang="es-MX" sz="900" b="1" dirty="0">
                <a:solidFill>
                  <a:schemeClr val="accent2"/>
                </a:solidFill>
              </a:rPr>
              <a:t> </a:t>
            </a:r>
            <a:r>
              <a:rPr lang="es-MX" sz="900" dirty="0"/>
              <a:t>normalmente tiene lugar en el agua, los espermatozoides se expulsan al exterior, son arrastrados por la corriente y alcanzan los sistemas inhalantes de otras esponjas, penetran en su interior donde tiene lugar la fecundación del óvulo.</a:t>
            </a:r>
            <a:endParaRPr sz="900" b="1" dirty="0"/>
          </a:p>
        </p:txBody>
      </p:sp>
      <p:sp>
        <p:nvSpPr>
          <p:cNvPr id="113" name="Google Shape;113;p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8" name="Google Shape;110;p19">
            <a:extLst>
              <a:ext uri="{FF2B5EF4-FFF2-40B4-BE49-F238E27FC236}">
                <a16:creationId xmlns:a16="http://schemas.microsoft.com/office/drawing/2014/main" id="{359FDD01-9DE6-3E4C-B164-E4832D364653}"/>
              </a:ext>
            </a:extLst>
          </p:cNvPr>
          <p:cNvSpPr txBox="1">
            <a:spLocks/>
          </p:cNvSpPr>
          <p:nvPr/>
        </p:nvSpPr>
        <p:spPr>
          <a:xfrm>
            <a:off x="1556077" y="1174546"/>
            <a:ext cx="6616800" cy="50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◆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◇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⬥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nos"/>
              <a:buChar char="⬦"/>
              <a:defRPr sz="22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buFont typeface="Tinos"/>
              <a:buNone/>
            </a:pPr>
            <a:r>
              <a:rPr lang="es-MX" sz="1800" b="1" dirty="0"/>
              <a:t>Reproducción sexual y asexual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FD23BA-3A0B-0C41-AE5F-E26CB9B3C6D8}"/>
              </a:ext>
            </a:extLst>
          </p:cNvPr>
          <p:cNvSpPr/>
          <p:nvPr/>
        </p:nvSpPr>
        <p:spPr>
          <a:xfrm>
            <a:off x="1556175" y="1660097"/>
            <a:ext cx="3211800" cy="1406023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808F9A4-2373-CE42-ABAA-BB0684C7CC47}"/>
              </a:ext>
            </a:extLst>
          </p:cNvPr>
          <p:cNvSpPr/>
          <p:nvPr/>
        </p:nvSpPr>
        <p:spPr>
          <a:xfrm>
            <a:off x="4961175" y="1660096"/>
            <a:ext cx="3211800" cy="1406023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Picture 4" descr="Reproducción SEXUAL en grupos animales - ppt video online descargar">
            <a:extLst>
              <a:ext uri="{FF2B5EF4-FFF2-40B4-BE49-F238E27FC236}">
                <a16:creationId xmlns:a16="http://schemas.microsoft.com/office/drawing/2014/main" id="{650226D9-1D30-9F40-A456-B33FD17EC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9618" y="3167770"/>
            <a:ext cx="1655603" cy="132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2" descr="ESPONJAS DE MAR | INFORMACIÓN FAUNA Y ECOSISTEMA">
            <a:extLst>
              <a:ext uri="{FF2B5EF4-FFF2-40B4-BE49-F238E27FC236}">
                <a16:creationId xmlns:a16="http://schemas.microsoft.com/office/drawing/2014/main" id="{6679A4B8-FB8B-7C45-BE21-26CC54F74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1440" y="3167770"/>
            <a:ext cx="1279999" cy="132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E50A9239-2340-F54A-A05A-BD7E5716F7F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8946260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50A9239-2340-F54A-A05A-BD7E5716F7F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Imagen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373D6C4-B361-764C-B144-1C64E77AA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5694" y="3121314"/>
            <a:ext cx="944920" cy="6830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BC9FB8A-7400-DD49-BC5D-021FD157721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58318" y="1399824"/>
            <a:ext cx="2346398" cy="2205962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B6396801-8E07-2940-8FBB-A12BE0680E5A}"/>
              </a:ext>
            </a:extLst>
          </p:cNvPr>
          <p:cNvCxnSpPr/>
          <p:nvPr/>
        </p:nvCxnSpPr>
        <p:spPr>
          <a:xfrm flipV="1">
            <a:off x="3664" y="1247332"/>
            <a:ext cx="0" cy="739725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43772FC5-164C-DE43-9E3E-E2470377CF6D}"/>
              </a:ext>
            </a:extLst>
          </p:cNvPr>
          <p:cNvCxnSpPr>
            <a:cxnSpLocks/>
          </p:cNvCxnSpPr>
          <p:nvPr/>
        </p:nvCxnSpPr>
        <p:spPr>
          <a:xfrm flipV="1">
            <a:off x="-114869" y="1399822"/>
            <a:ext cx="0" cy="43474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F0375FB9-BF92-F543-B16E-17452CD22829}"/>
              </a:ext>
            </a:extLst>
          </p:cNvPr>
          <p:cNvCxnSpPr>
            <a:cxnSpLocks/>
          </p:cNvCxnSpPr>
          <p:nvPr/>
        </p:nvCxnSpPr>
        <p:spPr>
          <a:xfrm flipV="1">
            <a:off x="122198" y="1399822"/>
            <a:ext cx="0" cy="43474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801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989556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err="1"/>
              <a:t>Asconoides</a:t>
            </a:r>
            <a:endParaRPr sz="2800" dirty="0"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4294967295"/>
          </p:nvPr>
        </p:nvSpPr>
        <p:spPr>
          <a:xfrm>
            <a:off x="3846657" y="495710"/>
            <a:ext cx="2579915" cy="18224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es-MX" sz="1000" dirty="0"/>
              <a:t>El agua ingresa a través de los poros hacia el interior del espongocele, tapizado de por coanocitos. Los coanocitos expulsan el agua a través de un único ósculo grande.</a:t>
            </a:r>
            <a:endParaRPr sz="1400" dirty="0"/>
          </a:p>
        </p:txBody>
      </p:sp>
      <p:sp>
        <p:nvSpPr>
          <p:cNvPr id="185" name="Google Shape;185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3319112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 err="1"/>
              <a:t>Leuconoides</a:t>
            </a:r>
            <a:endParaRPr sz="2800" dirty="0"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4294967295"/>
          </p:nvPr>
        </p:nvSpPr>
        <p:spPr>
          <a:xfrm>
            <a:off x="3846657" y="3319112"/>
            <a:ext cx="2579915" cy="10595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es-MX" sz="1000" dirty="0"/>
              <a:t>Forman grandes masas con numerosos ósculos. Grupos de cámaras flageladas, reciben agua de los canales incurrentes y la descargan en canales excurrentes, que eventualmemte conducen hacia el ósculo</a:t>
            </a:r>
            <a:endParaRPr sz="1000" dirty="0"/>
          </a:p>
        </p:txBody>
      </p:sp>
      <p:sp>
        <p:nvSpPr>
          <p:cNvPr id="187" name="Google Shape;187;p27"/>
          <p:cNvSpPr txBox="1">
            <a:spLocks noGrp="1"/>
          </p:cNvSpPr>
          <p:nvPr>
            <p:ph type="ctrTitle" idx="4294967295"/>
          </p:nvPr>
        </p:nvSpPr>
        <p:spPr>
          <a:xfrm>
            <a:off x="1848175" y="2076753"/>
            <a:ext cx="5997000" cy="8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err="1"/>
              <a:t>Siconoides</a:t>
            </a:r>
            <a:endParaRPr sz="2800" dirty="0"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4294967295"/>
          </p:nvPr>
        </p:nvSpPr>
        <p:spPr>
          <a:xfrm>
            <a:off x="3846657" y="1965764"/>
            <a:ext cx="2579915" cy="12309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es-MX" sz="1000" dirty="0"/>
              <a:t>Tienen un cuerpo tubular, un único ósculo,  en la pared del cuerpo presentan un sistema de canales  tapizados por coanocitos. </a:t>
            </a:r>
            <a:endParaRPr sz="1000" dirty="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cxnSp>
        <p:nvCxnSpPr>
          <p:cNvPr id="190" name="Google Shape;190;p27"/>
          <p:cNvCxnSpPr/>
          <p:nvPr/>
        </p:nvCxnSpPr>
        <p:spPr>
          <a:xfrm>
            <a:off x="1983900" y="1888799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7"/>
          <p:cNvCxnSpPr/>
          <p:nvPr/>
        </p:nvCxnSpPr>
        <p:spPr>
          <a:xfrm>
            <a:off x="1983900" y="3177737"/>
            <a:ext cx="61206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Google Shape;56;p12">
            <a:extLst>
              <a:ext uri="{FF2B5EF4-FFF2-40B4-BE49-F238E27FC236}">
                <a16:creationId xmlns:a16="http://schemas.microsoft.com/office/drawing/2014/main" id="{89892A04-2CE2-B941-920C-E7824EFBE32C}"/>
              </a:ext>
            </a:extLst>
          </p:cNvPr>
          <p:cNvSpPr txBox="1">
            <a:spLocks/>
          </p:cNvSpPr>
          <p:nvPr/>
        </p:nvSpPr>
        <p:spPr>
          <a:xfrm>
            <a:off x="1210216" y="185369"/>
            <a:ext cx="718909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swald"/>
              <a:buNone/>
              <a:defRPr sz="4800" b="1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MX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Sistemas canaliculares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A9BD74-8FE8-8A4A-B93F-3F49FF4B8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173" y="848145"/>
            <a:ext cx="584101" cy="10298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21A4094-98CC-ED4F-AAFE-5D648ABB1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173" y="1880402"/>
            <a:ext cx="721303" cy="125674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66275F3-4007-404F-B172-A01938960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747" y="3309351"/>
            <a:ext cx="740740" cy="10832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802175B0-07AD-A24B-85F4-E3762D5CEB3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0287102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02175B0-07AD-A24B-85F4-E3762D5CEB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Imagen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461F1E-15DF-7C41-AE78-2F963E66E8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6889" y="3307398"/>
            <a:ext cx="944920" cy="6830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DC6529A-FDCF-FA46-997F-89ECB53681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3170" y="1451303"/>
            <a:ext cx="930461" cy="17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63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CARACTERÍSTICAS PORIFERA</a:t>
            </a:r>
            <a:endParaRPr sz="3600" dirty="0"/>
          </a:p>
        </p:txBody>
      </p:sp>
      <p:sp>
        <p:nvSpPr>
          <p:cNvPr id="206" name="Google Shape;206;p29"/>
          <p:cNvSpPr txBox="1">
            <a:spLocks noGrp="1"/>
          </p:cNvSpPr>
          <p:nvPr>
            <p:ph type="body" idx="1"/>
          </p:nvPr>
        </p:nvSpPr>
        <p:spPr>
          <a:xfrm>
            <a:off x="1556175" y="1419655"/>
            <a:ext cx="224205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b="1" dirty="0" err="1"/>
              <a:t>Clase</a:t>
            </a:r>
            <a:r>
              <a:rPr lang="en" b="1" dirty="0"/>
              <a:t> </a:t>
            </a:r>
            <a:r>
              <a:rPr lang="es-MX" b="1" dirty="0">
                <a:solidFill>
                  <a:schemeClr val="accent2"/>
                </a:solidFill>
              </a:rPr>
              <a:t>Calcáreas: </a:t>
            </a:r>
          </a:p>
          <a:p>
            <a:pPr marL="0" indent="0" algn="just">
              <a:buNone/>
            </a:pPr>
            <a:r>
              <a:rPr lang="es-MX" sz="1100" dirty="0"/>
              <a:t>tienen espículas de carbonato cálcico; las espículas son aciculares o con tres o cuatro radios. Ascon, sicon y leuconoides. </a:t>
            </a:r>
            <a:endParaRPr b="1" dirty="0"/>
          </a:p>
        </p:txBody>
      </p:sp>
      <p:sp>
        <p:nvSpPr>
          <p:cNvPr id="207" name="Google Shape;207;p29"/>
          <p:cNvSpPr txBox="1">
            <a:spLocks noGrp="1"/>
          </p:cNvSpPr>
          <p:nvPr>
            <p:ph type="body" idx="2"/>
          </p:nvPr>
        </p:nvSpPr>
        <p:spPr>
          <a:xfrm>
            <a:off x="3798225" y="14196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b="1" dirty="0" err="1"/>
              <a:t>Clase</a:t>
            </a:r>
            <a:r>
              <a:rPr lang="en" b="1" dirty="0"/>
              <a:t> </a:t>
            </a:r>
            <a:r>
              <a:rPr lang="es-MX" b="1" dirty="0">
                <a:solidFill>
                  <a:schemeClr val="accent2"/>
                </a:solidFill>
              </a:rPr>
              <a:t>Hexactinélida: </a:t>
            </a:r>
          </a:p>
          <a:p>
            <a:pPr marL="0" indent="0">
              <a:buNone/>
            </a:pPr>
            <a:r>
              <a:rPr lang="es-MX" sz="1050" dirty="0"/>
              <a:t>tienen espículas silíceas con seis radios, cuerpo cilíndrico con disposición siconoide o leuconoide. Viven en aguas profundas.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208" name="Google Shape;208;p29"/>
          <p:cNvSpPr txBox="1">
            <a:spLocks noGrp="1"/>
          </p:cNvSpPr>
          <p:nvPr>
            <p:ph type="body" idx="3"/>
          </p:nvPr>
        </p:nvSpPr>
        <p:spPr>
          <a:xfrm>
            <a:off x="6040276" y="1419655"/>
            <a:ext cx="2132700" cy="1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b="1" dirty="0" err="1"/>
              <a:t>Clase</a:t>
            </a:r>
            <a:r>
              <a:rPr lang="en" sz="1200" b="1" dirty="0"/>
              <a:t> </a:t>
            </a:r>
            <a:r>
              <a:rPr lang="es-MX" b="1" dirty="0">
                <a:solidFill>
                  <a:schemeClr val="accent2"/>
                </a:solidFill>
              </a:rPr>
              <a:t>Desmoesponjas:</a:t>
            </a:r>
            <a:r>
              <a:rPr lang="es-MX" dirty="0">
                <a:solidFill>
                  <a:schemeClr val="accent2"/>
                </a:solidFill>
              </a:rPr>
              <a:t> </a:t>
            </a:r>
            <a:r>
              <a:rPr lang="es-MX" sz="1100" dirty="0"/>
              <a:t>tiene espículas silíceas complementadas con fibras de espongina. Sistemas de canales del tipo leuconoide.</a:t>
            </a:r>
            <a:endParaRPr b="1" dirty="0"/>
          </a:p>
        </p:txBody>
      </p:sp>
      <p:sp>
        <p:nvSpPr>
          <p:cNvPr id="209" name="Google Shape;209;p2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1026" name="Picture 2" descr="Calcáreas: características, hábitat, reproducción, alimentación - Lifeder">
            <a:extLst>
              <a:ext uri="{FF2B5EF4-FFF2-40B4-BE49-F238E27FC236}">
                <a16:creationId xmlns:a16="http://schemas.microsoft.com/office/drawing/2014/main" id="{39113888-53B9-CD40-9898-C09B4D641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318" y="2623421"/>
            <a:ext cx="1237488" cy="180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 maravilloso mundo de las esponjas marinas - Mundo Ciencia">
            <a:extLst>
              <a:ext uri="{FF2B5EF4-FFF2-40B4-BE49-F238E27FC236}">
                <a16:creationId xmlns:a16="http://schemas.microsoft.com/office/drawing/2014/main" id="{161B6F0F-D54C-4644-90F2-D9B3CED5C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16" y="3466291"/>
            <a:ext cx="1070991" cy="95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apositiva 1">
            <a:extLst>
              <a:ext uri="{FF2B5EF4-FFF2-40B4-BE49-F238E27FC236}">
                <a16:creationId xmlns:a16="http://schemas.microsoft.com/office/drawing/2014/main" id="{9AD6C19B-EA7D-F64C-99E1-E5506EF86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018" y="2623421"/>
            <a:ext cx="1070991" cy="78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odo lo que debes saber sobre las esponjas marinas - My Animals">
            <a:extLst>
              <a:ext uri="{FF2B5EF4-FFF2-40B4-BE49-F238E27FC236}">
                <a16:creationId xmlns:a16="http://schemas.microsoft.com/office/drawing/2014/main" id="{CB5E2C1B-9120-7943-B998-AC495CA8C2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4" r="17796" b="13824"/>
          <a:stretch/>
        </p:blipFill>
        <p:spPr bwMode="auto">
          <a:xfrm>
            <a:off x="6072356" y="3724307"/>
            <a:ext cx="1070991" cy="74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mosponjas: clasificación, características, hábitat, ejemplos - Lifeder">
            <a:extLst>
              <a:ext uri="{FF2B5EF4-FFF2-40B4-BE49-F238E27FC236}">
                <a16:creationId xmlns:a16="http://schemas.microsoft.com/office/drawing/2014/main" id="{F3B1694F-7EA7-C841-AAA0-3787EA116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2" t="5521" r="27271" b="3436"/>
          <a:stretch/>
        </p:blipFill>
        <p:spPr bwMode="auto">
          <a:xfrm>
            <a:off x="6571830" y="2571750"/>
            <a:ext cx="1069591" cy="104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FFC481E7-F0FD-CF46-B8A9-09F928E30A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0287102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FC481E7-F0FD-CF46-B8A9-09F928E30A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Imagen 12">
            <a:extLst>
              <a:ext uri="{FF2B5EF4-FFF2-40B4-BE49-F238E27FC236}">
                <a16:creationId xmlns:a16="http://schemas.microsoft.com/office/drawing/2014/main" id="{9E859F80-59EB-CC41-B2B7-454A426C51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41613"/>
          <a:stretch/>
        </p:blipFill>
        <p:spPr>
          <a:xfrm>
            <a:off x="-394296" y="866925"/>
            <a:ext cx="939300" cy="259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0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/>
          <p:nvPr/>
        </p:nvSpPr>
        <p:spPr>
          <a:xfrm>
            <a:off x="5190795" y="1544491"/>
            <a:ext cx="2862071" cy="2179735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ANATOMÍA PORIFERA</a:t>
            </a:r>
            <a:endParaRPr lang="en" sz="3600" dirty="0"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1485153" y="1419275"/>
            <a:ext cx="3424944" cy="3004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buSzPct val="100000"/>
            </a:pPr>
            <a:r>
              <a:rPr lang="es-MX" sz="1200" dirty="0"/>
              <a:t>Presentan poros finos denominados </a:t>
            </a:r>
            <a:r>
              <a:rPr lang="es-MX" sz="1200" b="1" dirty="0">
                <a:solidFill>
                  <a:schemeClr val="accent5"/>
                </a:solidFill>
              </a:rPr>
              <a:t>ostiolos</a:t>
            </a:r>
            <a:r>
              <a:rPr lang="es-MX" sz="1200" dirty="0">
                <a:solidFill>
                  <a:schemeClr val="accent5"/>
                </a:solidFill>
              </a:rPr>
              <a:t> </a:t>
            </a:r>
            <a:r>
              <a:rPr lang="es-MX" sz="1200" dirty="0"/>
              <a:t>para entrada del agua y poros de mayor tamaño llamados </a:t>
            </a:r>
            <a:r>
              <a:rPr lang="es-MX" sz="1200" b="1" dirty="0">
                <a:solidFill>
                  <a:schemeClr val="accent5"/>
                </a:solidFill>
              </a:rPr>
              <a:t>ósculos</a:t>
            </a:r>
            <a:r>
              <a:rPr lang="es-MX" sz="1200" dirty="0"/>
              <a:t> para su salida.</a:t>
            </a:r>
          </a:p>
          <a:p>
            <a:pPr marL="285750" indent="-285750" algn="just">
              <a:buSzPct val="100000"/>
            </a:pPr>
            <a:r>
              <a:rPr lang="es-MX" sz="1200" dirty="0"/>
              <a:t>La cavidad central principal se le denomina </a:t>
            </a:r>
            <a:r>
              <a:rPr lang="es-MX" sz="1200" b="1" dirty="0">
                <a:solidFill>
                  <a:schemeClr val="accent5"/>
                </a:solidFill>
              </a:rPr>
              <a:t>espongocele</a:t>
            </a:r>
            <a:r>
              <a:rPr lang="es-MX" sz="1200" dirty="0"/>
              <a:t> o </a:t>
            </a:r>
            <a:r>
              <a:rPr lang="es-MX" sz="1200" b="1" dirty="0">
                <a:solidFill>
                  <a:schemeClr val="accent5"/>
                </a:solidFill>
              </a:rPr>
              <a:t>atrio</a:t>
            </a:r>
            <a:r>
              <a:rPr lang="es-MX" sz="12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SzPct val="100000"/>
            </a:pPr>
            <a:r>
              <a:rPr lang="es-MX" sz="1200" dirty="0"/>
              <a:t>Cuerpo formado por dos capas de células separadas entre si por un espacio. La capa exterior se denomina </a:t>
            </a:r>
            <a:r>
              <a:rPr lang="es-MX" sz="1200" b="1" dirty="0">
                <a:solidFill>
                  <a:schemeClr val="accent5"/>
                </a:solidFill>
              </a:rPr>
              <a:t>pinacodermo</a:t>
            </a:r>
            <a:r>
              <a:rPr lang="es-MX" sz="1200" dirty="0"/>
              <a:t>; sus células se conocen como </a:t>
            </a:r>
            <a:r>
              <a:rPr lang="es-MX" sz="1200" b="1" dirty="0">
                <a:solidFill>
                  <a:schemeClr val="accent5"/>
                </a:solidFill>
              </a:rPr>
              <a:t>pinacocitos</a:t>
            </a:r>
            <a:r>
              <a:rPr lang="es-MX" sz="1200" dirty="0"/>
              <a:t>. La capa interna se conoce como </a:t>
            </a:r>
            <a:r>
              <a:rPr lang="es-MX" sz="1200" b="1" dirty="0">
                <a:solidFill>
                  <a:schemeClr val="accent5"/>
                </a:solidFill>
              </a:rPr>
              <a:t>coanodermo</a:t>
            </a:r>
            <a:r>
              <a:rPr lang="es-MX" sz="1200" dirty="0"/>
              <a:t> y esta formada por células flageladas llamadas </a:t>
            </a:r>
            <a:r>
              <a:rPr lang="es-MX" sz="1200" b="1" dirty="0">
                <a:solidFill>
                  <a:schemeClr val="accent5"/>
                </a:solidFill>
              </a:rPr>
              <a:t>coanocitos</a:t>
            </a:r>
            <a:r>
              <a:rPr lang="es-MX" sz="1200" dirty="0"/>
              <a:t>.</a:t>
            </a:r>
          </a:p>
          <a:p>
            <a:pPr marL="285750" indent="-285750" algn="just">
              <a:buSzPct val="100000"/>
            </a:pPr>
            <a:r>
              <a:rPr lang="es-MX" sz="1200" dirty="0"/>
              <a:t>El espacio intermedio es una matriz gelatinosa llamada </a:t>
            </a:r>
            <a:r>
              <a:rPr lang="es-MX" sz="1200" b="1" dirty="0">
                <a:solidFill>
                  <a:schemeClr val="accent5"/>
                </a:solidFill>
              </a:rPr>
              <a:t>mesohilo</a:t>
            </a:r>
            <a:r>
              <a:rPr lang="es-MX" sz="1200" dirty="0"/>
              <a:t>,</a:t>
            </a:r>
            <a:r>
              <a:rPr lang="es-MX" sz="1200" b="1" dirty="0"/>
              <a:t> </a:t>
            </a:r>
            <a:r>
              <a:rPr lang="es-MX" sz="1200" b="1" dirty="0">
                <a:solidFill>
                  <a:schemeClr val="accent5"/>
                </a:solidFill>
              </a:rPr>
              <a:t>mesoglea</a:t>
            </a:r>
            <a:r>
              <a:rPr lang="es-MX" sz="1200" b="1" dirty="0"/>
              <a:t> </a:t>
            </a:r>
            <a:r>
              <a:rPr lang="es-MX" sz="1200" dirty="0"/>
              <a:t>o</a:t>
            </a:r>
            <a:r>
              <a:rPr lang="es-MX" sz="1200" b="1" dirty="0"/>
              <a:t> </a:t>
            </a:r>
            <a:r>
              <a:rPr lang="es-MX" sz="1200" b="1" dirty="0">
                <a:solidFill>
                  <a:schemeClr val="accent5"/>
                </a:solidFill>
              </a:rPr>
              <a:t>mesénquima</a:t>
            </a:r>
            <a:r>
              <a:rPr lang="es-MX" sz="1200" dirty="0"/>
              <a:t>.</a:t>
            </a:r>
          </a:p>
          <a:p>
            <a:pPr marL="285750" indent="-285750" algn="just">
              <a:buSzPct val="100000"/>
            </a:pPr>
            <a:endParaRPr lang="es-ES" sz="1100" dirty="0"/>
          </a:p>
          <a:p>
            <a:pPr marL="285750" indent="-285750"/>
            <a:endParaRPr lang="en" sz="1800" dirty="0"/>
          </a:p>
          <a:p>
            <a:pPr marL="285750" indent="-285750"/>
            <a:endParaRPr sz="18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2054" name="Picture 6" descr="BIOZOOM: SYCON-SPONGE- HISTOLOGY">
            <a:extLst>
              <a:ext uri="{FF2B5EF4-FFF2-40B4-BE49-F238E27FC236}">
                <a16:creationId xmlns:a16="http://schemas.microsoft.com/office/drawing/2014/main" id="{D9326DEC-425A-664D-940A-2B879D531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336" y="1419275"/>
            <a:ext cx="2796987" cy="2389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212E4B1F-2029-9B40-9626-8AB188FF02C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5074628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12E4B1F-2029-9B40-9626-8AB188FF02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567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FILOGENIA  PORIFERA</a:t>
            </a:r>
            <a:endParaRPr sz="3600" dirty="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1362457" y="1295353"/>
            <a:ext cx="7014552" cy="20783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00000"/>
            </a:pPr>
            <a:r>
              <a:rPr lang="es-419" sz="1100" dirty="0"/>
              <a:t>A partir del cámbrico y hasta el presente el registro de fósiles de esponjas es abundante. El filo alcanzo su mayor diversidad y abundancia durante el cretácico. </a:t>
            </a:r>
          </a:p>
          <a:p>
            <a:pPr algn="just">
              <a:buSzPct val="100000"/>
            </a:pPr>
            <a:r>
              <a:rPr lang="es-419" sz="1100" dirty="0"/>
              <a:t>La ausencia de órganos y el escaso nivel de diferenciación celular e interdependencia de las esponjas parecen ser caracteres primitivos. Pero la estructura corporal especializada de sistemas de canales acuíferos y la ausencia de extremos anterior y posterior definidos no se observan en ningún otro tipo de animales. Además, la diferenciación celular no se parece a la de ningún otro metazoo. Todas estas peculiaridades sugieren que las esponjas están filogenéticamente alejadas de otros metazoos. </a:t>
            </a:r>
            <a:endParaRPr lang="es-MX" sz="1100" dirty="0"/>
          </a:p>
          <a:p>
            <a:pPr marL="457200" lvl="0" indent="-393700" algn="just" rtl="0">
              <a:spcBef>
                <a:spcPts val="600"/>
              </a:spcBef>
              <a:spcAft>
                <a:spcPts val="0"/>
              </a:spcAft>
              <a:buSzPct val="100000"/>
              <a:buChar char="◈"/>
            </a:pPr>
            <a:endParaRPr lang="en" sz="1600" dirty="0"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6" name="Google Shape;93;p17">
            <a:extLst>
              <a:ext uri="{FF2B5EF4-FFF2-40B4-BE49-F238E27FC236}">
                <a16:creationId xmlns:a16="http://schemas.microsoft.com/office/drawing/2014/main" id="{9DBA227B-03AF-BC47-BBE3-BA1F001E4769}"/>
              </a:ext>
            </a:extLst>
          </p:cNvPr>
          <p:cNvSpPr txBox="1">
            <a:spLocks/>
          </p:cNvSpPr>
          <p:nvPr/>
        </p:nvSpPr>
        <p:spPr>
          <a:xfrm>
            <a:off x="1250347" y="3117260"/>
            <a:ext cx="3848227" cy="108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◈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◆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◇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⬥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nos"/>
              <a:buChar char="⬦"/>
              <a:defRPr sz="2600" b="0" i="0" u="none" strike="noStrike" cap="non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63500" indent="0" algn="ctr">
              <a:buSzPct val="100000"/>
              <a:buNone/>
            </a:pPr>
            <a:r>
              <a:rPr lang="es-MX" sz="1600" b="1" dirty="0"/>
              <a:t>Las esponjas son parafiléticas. </a:t>
            </a:r>
          </a:p>
          <a:p>
            <a:pPr marL="63500" indent="0" algn="ctr">
              <a:buSzPct val="100000"/>
              <a:buNone/>
            </a:pPr>
            <a:r>
              <a:rPr lang="es-MX" sz="1600" b="1" dirty="0"/>
              <a:t>No todas las clases derivan del mismo ancestro.</a:t>
            </a:r>
            <a:r>
              <a:rPr lang="en" sz="1600" b="1" dirty="0"/>
              <a:t> </a:t>
            </a:r>
          </a:p>
        </p:txBody>
      </p:sp>
      <p:sp>
        <p:nvSpPr>
          <p:cNvPr id="2" name="AutoShape 2" descr="Zoowiki">
            <a:extLst>
              <a:ext uri="{FF2B5EF4-FFF2-40B4-BE49-F238E27FC236}">
                <a16:creationId xmlns:a16="http://schemas.microsoft.com/office/drawing/2014/main" id="{308D1B89-0725-FF46-9ED8-A7FCCB1342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C47FD2D-ECC7-8042-931F-8D4F433ED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2719658"/>
            <a:ext cx="2275643" cy="177236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BBE4D5B9-29F1-0E4C-A722-ACF045AB6E7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5074628"/>
                  </p:ext>
                </p:extLst>
              </p:nvPr>
            </p:nvGraphicFramePr>
            <p:xfrm>
              <a:off x="7190543" y="3859584"/>
              <a:ext cx="1417613" cy="683074"/>
            </p:xfrm>
            <a:graphic>
              <a:graphicData uri="http://schemas.microsoft.com/office/powerpoint/2016/slidezoom">
                <pslz:sldZm>
                  <pslz:sldZmObj sldId="258" cId="0">
                    <pslz:zmPr id="{242FE08D-D5B4-D04A-BCF3-F34E82F3DF5D}" returnToParent="0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613" cy="6830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BBE4D5B9-29F1-0E4C-A722-ACF045AB6E7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90543" y="3859584"/>
                <a:ext cx="1417613" cy="68307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9812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DD916B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920</Words>
  <Application>Microsoft Macintosh PowerPoint</Application>
  <PresentationFormat>Presentación en pantalla (16:9)</PresentationFormat>
  <Paragraphs>106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Century Gothic</vt:lpstr>
      <vt:lpstr>Oswald</vt:lpstr>
      <vt:lpstr>Tinos</vt:lpstr>
      <vt:lpstr>Arial</vt:lpstr>
      <vt:lpstr>Wingdings</vt:lpstr>
      <vt:lpstr>Quintus template</vt:lpstr>
      <vt:lpstr>Biología de animales I</vt:lpstr>
      <vt:lpstr>Presentación de PowerPoint</vt:lpstr>
      <vt:lpstr>Presentación de PowerPoint</vt:lpstr>
      <vt:lpstr>Presentación de PowerPoint</vt:lpstr>
      <vt:lpstr>CARACTERÍSTICAS PLACOZOA</vt:lpstr>
      <vt:lpstr>CARACTERÍSTICAS PLACOZOA</vt:lpstr>
      <vt:lpstr>CARACTERÍSTICAS PLACOZOA</vt:lpstr>
      <vt:lpstr>ANATOMÍA PLACOZOA</vt:lpstr>
      <vt:lpstr>FILOGENIA  PLACOZOA</vt:lpstr>
      <vt:lpstr>Presentación de PowerPoint</vt:lpstr>
      <vt:lpstr>CARACTERÍSTICAS PORIFERA</vt:lpstr>
      <vt:lpstr>CARACTERÍSTICAS PORIFERA</vt:lpstr>
      <vt:lpstr>CARACTERÍSTICAS PORIFERA</vt:lpstr>
      <vt:lpstr>Asconoides</vt:lpstr>
      <vt:lpstr>CARACTERÍSTICAS PORIFERA</vt:lpstr>
      <vt:lpstr>ANATOMÍA PORIFERA</vt:lpstr>
      <vt:lpstr>FILOGENIA  PORIFERA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Biología de animales II</dc:title>
  <cp:lastModifiedBy>ERICK JOSE PONCE MANJARREZ</cp:lastModifiedBy>
  <cp:revision>38</cp:revision>
  <dcterms:modified xsi:type="dcterms:W3CDTF">2020-11-24T04:42:27Z</dcterms:modified>
</cp:coreProperties>
</file>